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2.xml" ContentType="application/vnd.openxmlformats-officedocument.presentationml.tags+xml"/>
  <Override PartName="/ppt/notesSlides/notesSlide78.xml" ContentType="application/vnd.openxmlformats-officedocument.presentationml.notesSlide+xml"/>
  <Override PartName="/ppt/tags/tag3.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4.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75"/>
  </p:notesMasterIdLst>
  <p:sldIdLst>
    <p:sldId id="4632" r:id="rId2"/>
    <p:sldId id="4876" r:id="rId3"/>
    <p:sldId id="4633" r:id="rId4"/>
    <p:sldId id="4708" r:id="rId5"/>
    <p:sldId id="4831" r:id="rId6"/>
    <p:sldId id="4749" r:id="rId7"/>
    <p:sldId id="4884" r:id="rId8"/>
    <p:sldId id="4830" r:id="rId9"/>
    <p:sldId id="4750" r:id="rId10"/>
    <p:sldId id="4832" r:id="rId11"/>
    <p:sldId id="4833" r:id="rId12"/>
    <p:sldId id="4834" r:id="rId13"/>
    <p:sldId id="4836" r:id="rId14"/>
    <p:sldId id="4837" r:id="rId15"/>
    <p:sldId id="4838" r:id="rId16"/>
    <p:sldId id="4877" r:id="rId17"/>
    <p:sldId id="4840" r:id="rId18"/>
    <p:sldId id="4841" r:id="rId19"/>
    <p:sldId id="4842" r:id="rId20"/>
    <p:sldId id="4885" r:id="rId21"/>
    <p:sldId id="4886" r:id="rId22"/>
    <p:sldId id="4878" r:id="rId23"/>
    <p:sldId id="4879" r:id="rId24"/>
    <p:sldId id="4880" r:id="rId25"/>
    <p:sldId id="4881" r:id="rId26"/>
    <p:sldId id="4846" r:id="rId27"/>
    <p:sldId id="4847" r:id="rId28"/>
    <p:sldId id="4848" r:id="rId29"/>
    <p:sldId id="4887" r:id="rId30"/>
    <p:sldId id="4888" r:id="rId31"/>
    <p:sldId id="4923" r:id="rId32"/>
    <p:sldId id="4852" r:id="rId33"/>
    <p:sldId id="4889" r:id="rId34"/>
    <p:sldId id="4853" r:id="rId35"/>
    <p:sldId id="4953" r:id="rId36"/>
    <p:sldId id="4854" r:id="rId37"/>
    <p:sldId id="4855" r:id="rId38"/>
    <p:sldId id="4930" r:id="rId39"/>
    <p:sldId id="4932" r:id="rId40"/>
    <p:sldId id="4933" r:id="rId41"/>
    <p:sldId id="4934" r:id="rId42"/>
    <p:sldId id="4935" r:id="rId43"/>
    <p:sldId id="4936" r:id="rId44"/>
    <p:sldId id="4937" r:id="rId45"/>
    <p:sldId id="4938" r:id="rId46"/>
    <p:sldId id="4940" r:id="rId47"/>
    <p:sldId id="4941" r:id="rId48"/>
    <p:sldId id="4942" r:id="rId49"/>
    <p:sldId id="4943" r:id="rId50"/>
    <p:sldId id="4944" r:id="rId51"/>
    <p:sldId id="4945" r:id="rId52"/>
    <p:sldId id="4946" r:id="rId53"/>
    <p:sldId id="4948" r:id="rId54"/>
    <p:sldId id="4949" r:id="rId55"/>
    <p:sldId id="4950" r:id="rId56"/>
    <p:sldId id="4951" r:id="rId57"/>
    <p:sldId id="4952" r:id="rId58"/>
    <p:sldId id="4924" r:id="rId59"/>
    <p:sldId id="4906" r:id="rId60"/>
    <p:sldId id="4907" r:id="rId61"/>
    <p:sldId id="5051" r:id="rId62"/>
    <p:sldId id="5052" r:id="rId63"/>
    <p:sldId id="5053" r:id="rId64"/>
    <p:sldId id="5054" r:id="rId65"/>
    <p:sldId id="5055" r:id="rId66"/>
    <p:sldId id="5056" r:id="rId67"/>
    <p:sldId id="5057" r:id="rId68"/>
    <p:sldId id="5058" r:id="rId69"/>
    <p:sldId id="5059" r:id="rId70"/>
    <p:sldId id="5060" r:id="rId71"/>
    <p:sldId id="5061" r:id="rId72"/>
    <p:sldId id="5063" r:id="rId73"/>
    <p:sldId id="4999" r:id="rId74"/>
    <p:sldId id="5005" r:id="rId75"/>
    <p:sldId id="5008" r:id="rId76"/>
    <p:sldId id="5013" r:id="rId77"/>
    <p:sldId id="5019" r:id="rId78"/>
    <p:sldId id="5020" r:id="rId79"/>
    <p:sldId id="5021" r:id="rId80"/>
    <p:sldId id="5022" r:id="rId81"/>
    <p:sldId id="5023" r:id="rId82"/>
    <p:sldId id="5024" r:id="rId83"/>
    <p:sldId id="5025" r:id="rId84"/>
    <p:sldId id="5026" r:id="rId85"/>
    <p:sldId id="5027" r:id="rId86"/>
    <p:sldId id="5028" r:id="rId87"/>
    <p:sldId id="5029" r:id="rId88"/>
    <p:sldId id="5030" r:id="rId89"/>
    <p:sldId id="5032" r:id="rId90"/>
    <p:sldId id="5033" r:id="rId91"/>
    <p:sldId id="5034" r:id="rId92"/>
    <p:sldId id="5035" r:id="rId93"/>
    <p:sldId id="5036" r:id="rId94"/>
    <p:sldId id="5037" r:id="rId95"/>
    <p:sldId id="5038" r:id="rId96"/>
    <p:sldId id="5039" r:id="rId97"/>
    <p:sldId id="5040" r:id="rId98"/>
    <p:sldId id="5041" r:id="rId99"/>
    <p:sldId id="5042" r:id="rId100"/>
    <p:sldId id="5043" r:id="rId101"/>
    <p:sldId id="5044" r:id="rId102"/>
    <p:sldId id="5064" r:id="rId103"/>
    <p:sldId id="4909" r:id="rId104"/>
    <p:sldId id="4910" r:id="rId105"/>
    <p:sldId id="5103" r:id="rId106"/>
    <p:sldId id="5104" r:id="rId107"/>
    <p:sldId id="5105" r:id="rId108"/>
    <p:sldId id="5106" r:id="rId109"/>
    <p:sldId id="5107" r:id="rId110"/>
    <p:sldId id="5108" r:id="rId111"/>
    <p:sldId id="5109" r:id="rId112"/>
    <p:sldId id="5110" r:id="rId113"/>
    <p:sldId id="4911" r:id="rId114"/>
    <p:sldId id="5111" r:id="rId115"/>
    <p:sldId id="5112" r:id="rId116"/>
    <p:sldId id="5113" r:id="rId117"/>
    <p:sldId id="5114" r:id="rId118"/>
    <p:sldId id="4912" r:id="rId119"/>
    <p:sldId id="5115" r:id="rId120"/>
    <p:sldId id="5116" r:id="rId121"/>
    <p:sldId id="5117" r:id="rId122"/>
    <p:sldId id="5118" r:id="rId123"/>
    <p:sldId id="5119" r:id="rId124"/>
    <p:sldId id="5065" r:id="rId125"/>
    <p:sldId id="5066" r:id="rId126"/>
    <p:sldId id="5067" r:id="rId127"/>
    <p:sldId id="5068" r:id="rId128"/>
    <p:sldId id="5069" r:id="rId129"/>
    <p:sldId id="5070" r:id="rId130"/>
    <p:sldId id="5071" r:id="rId131"/>
    <p:sldId id="5072" r:id="rId132"/>
    <p:sldId id="5073" r:id="rId133"/>
    <p:sldId id="5074" r:id="rId134"/>
    <p:sldId id="5075" r:id="rId135"/>
    <p:sldId id="5076" r:id="rId136"/>
    <p:sldId id="5077" r:id="rId137"/>
    <p:sldId id="5078" r:id="rId138"/>
    <p:sldId id="5079" r:id="rId139"/>
    <p:sldId id="5080" r:id="rId140"/>
    <p:sldId id="5081" r:id="rId141"/>
    <p:sldId id="5082" r:id="rId142"/>
    <p:sldId id="5083" r:id="rId143"/>
    <p:sldId id="5084" r:id="rId144"/>
    <p:sldId id="5085" r:id="rId145"/>
    <p:sldId id="5086" r:id="rId146"/>
    <p:sldId id="5087" r:id="rId147"/>
    <p:sldId id="5088" r:id="rId148"/>
    <p:sldId id="5089" r:id="rId149"/>
    <p:sldId id="5090" r:id="rId150"/>
    <p:sldId id="5091" r:id="rId151"/>
    <p:sldId id="5092" r:id="rId152"/>
    <p:sldId id="5093" r:id="rId153"/>
    <p:sldId id="5094" r:id="rId154"/>
    <p:sldId id="5095" r:id="rId155"/>
    <p:sldId id="5096" r:id="rId156"/>
    <p:sldId id="5097" r:id="rId157"/>
    <p:sldId id="5100" r:id="rId158"/>
    <p:sldId id="5102" r:id="rId159"/>
    <p:sldId id="4925" r:id="rId160"/>
    <p:sldId id="4866" r:id="rId161"/>
    <p:sldId id="4867" r:id="rId162"/>
    <p:sldId id="4868" r:id="rId163"/>
    <p:sldId id="4926" r:id="rId164"/>
    <p:sldId id="4870" r:id="rId165"/>
    <p:sldId id="4871" r:id="rId166"/>
    <p:sldId id="4872" r:id="rId167"/>
    <p:sldId id="4873" r:id="rId168"/>
    <p:sldId id="4894" r:id="rId169"/>
    <p:sldId id="4895" r:id="rId170"/>
    <p:sldId id="4896" r:id="rId171"/>
    <p:sldId id="4897" r:id="rId172"/>
    <p:sldId id="4899" r:id="rId173"/>
    <p:sldId id="4927" r:id="rId174"/>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C67FC"/>
    <a:srgbClr val="0336B7"/>
    <a:srgbClr val="FFFF00"/>
    <a:srgbClr val="000066"/>
    <a:srgbClr val="FF33CC"/>
    <a:srgbClr val="FF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0417" autoAdjust="0"/>
  </p:normalViewPr>
  <p:slideViewPr>
    <p:cSldViewPr>
      <p:cViewPr varScale="1">
        <p:scale>
          <a:sx n="67" d="100"/>
          <a:sy n="67" d="100"/>
        </p:scale>
        <p:origin x="2046"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1350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31.xml"/><Relationship Id="rId7" Type="http://schemas.openxmlformats.org/officeDocument/2006/relationships/slide" Target="slides/slide163.xml"/><Relationship Id="rId2" Type="http://schemas.openxmlformats.org/officeDocument/2006/relationships/slide" Target="slides/slide16.xml"/><Relationship Id="rId1" Type="http://schemas.openxmlformats.org/officeDocument/2006/relationships/slide" Target="slides/slide2.xml"/><Relationship Id="rId6" Type="http://schemas.openxmlformats.org/officeDocument/2006/relationships/slide" Target="slides/slide159.xml"/><Relationship Id="rId5" Type="http://schemas.openxmlformats.org/officeDocument/2006/relationships/slide" Target="slides/slide102.xml"/><Relationship Id="rId4"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48.wmf"/><Relationship Id="rId2" Type="http://schemas.openxmlformats.org/officeDocument/2006/relationships/image" Target="../media/image347.wmf"/><Relationship Id="rId1" Type="http://schemas.openxmlformats.org/officeDocument/2006/relationships/image" Target="../media/image346.wmf"/><Relationship Id="rId5" Type="http://schemas.openxmlformats.org/officeDocument/2006/relationships/image" Target="../media/image345.emf"/><Relationship Id="rId4" Type="http://schemas.openxmlformats.org/officeDocument/2006/relationships/image" Target="../media/image34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5" Type="http://schemas.openxmlformats.org/officeDocument/2006/relationships/image" Target="../media/image44.wmf"/><Relationship Id="rId4"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81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47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3F3EAD96-CA34-46AD-8AE5-2E3966BA9052}" type="slidenum">
              <a:rPr lang="en-US"/>
              <a:pPr>
                <a:defRPr/>
              </a:pPr>
              <a:t>‹#›</a:t>
            </a:fld>
            <a:endParaRPr lang="en-US"/>
          </a:p>
        </p:txBody>
      </p:sp>
    </p:spTree>
    <p:extLst>
      <p:ext uri="{BB962C8B-B14F-4D97-AF65-F5344CB8AC3E}">
        <p14:creationId xmlns:p14="http://schemas.microsoft.com/office/powerpoint/2010/main" val="16961231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613" y="8686561"/>
            <a:ext cx="2971800" cy="4558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FD342A15-574E-44F1-A424-79583583EA7F}" type="slidenum">
              <a:rPr lang="en-US"/>
              <a:pPr/>
              <a:t>2</a:t>
            </a:fld>
            <a:endParaRPr lang="en-US"/>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bwMode="auto">
          <a:xfrm>
            <a:off x="685800" y="4343281"/>
            <a:ext cx="5486400" cy="41137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p>
            <a:endParaRPr lang="en-US" smtClean="0"/>
          </a:p>
        </p:txBody>
      </p:sp>
    </p:spTree>
    <p:extLst>
      <p:ext uri="{BB962C8B-B14F-4D97-AF65-F5344CB8AC3E}">
        <p14:creationId xmlns:p14="http://schemas.microsoft.com/office/powerpoint/2010/main" val="357908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9B00BEB4-3E14-4639-9412-A9A31C8C6F71}" type="slidenum">
              <a:rPr lang="en-GB"/>
              <a:pPr/>
              <a:t>46</a:t>
            </a:fld>
            <a:endParaRPr lang="en-GB"/>
          </a:p>
        </p:txBody>
      </p:sp>
      <p:sp>
        <p:nvSpPr>
          <p:cNvPr id="4096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2"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304179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EE743C4C-9210-44C0-BA66-C4D3EB0EC7B7}" type="slidenum">
              <a:rPr lang="en-GB"/>
              <a:pPr/>
              <a:t>47</a:t>
            </a:fld>
            <a:endParaRPr lang="en-GB"/>
          </a:p>
        </p:txBody>
      </p:sp>
      <p:sp>
        <p:nvSpPr>
          <p:cNvPr id="4198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6"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259145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2B4039C0-46C3-472E-A3A6-2B6677844E17}" type="slidenum">
              <a:rPr lang="en-GB"/>
              <a:pPr/>
              <a:t>48</a:t>
            </a:fld>
            <a:endParaRPr lang="en-GB"/>
          </a:p>
        </p:txBody>
      </p:sp>
      <p:sp>
        <p:nvSpPr>
          <p:cNvPr id="4300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0"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1986722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77941E61-822D-445F-9F97-62902055C1CD}" type="slidenum">
              <a:rPr lang="en-GB"/>
              <a:pPr/>
              <a:t>49</a:t>
            </a:fld>
            <a:endParaRPr lang="en-GB"/>
          </a:p>
        </p:txBody>
      </p:sp>
      <p:sp>
        <p:nvSpPr>
          <p:cNvPr id="4403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4"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2743595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7D3E3EE3-9B10-4095-88CB-988694F38B28}" type="slidenum">
              <a:rPr lang="en-GB"/>
              <a:pPr/>
              <a:t>50</a:t>
            </a:fld>
            <a:endParaRPr lang="en-GB"/>
          </a:p>
        </p:txBody>
      </p:sp>
      <p:sp>
        <p:nvSpPr>
          <p:cNvPr id="4505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1856921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7ABB28C-04FF-4310-BC49-87EC346911C0}" type="slidenum">
              <a:rPr lang="en-GB"/>
              <a:pPr/>
              <a:t>51</a:t>
            </a:fld>
            <a:endParaRPr lang="en-GB"/>
          </a:p>
        </p:txBody>
      </p:sp>
      <p:sp>
        <p:nvSpPr>
          <p:cNvPr id="4608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2"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1493302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9EBBDABE-2E68-44F5-B075-0F45D2E4EA62}" type="slidenum">
              <a:rPr lang="en-GB"/>
              <a:pPr/>
              <a:t>52</a:t>
            </a:fld>
            <a:endParaRPr lang="en-GB"/>
          </a:p>
        </p:txBody>
      </p:sp>
      <p:sp>
        <p:nvSpPr>
          <p:cNvPr id="4710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6"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267364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FB116F2-C64B-4D3E-9704-F5D92BB40D80}" type="slidenum">
              <a:rPr lang="en-GB"/>
              <a:pPr/>
              <a:t>53</a:t>
            </a:fld>
            <a:endParaRPr lang="en-GB"/>
          </a:p>
        </p:txBody>
      </p:sp>
      <p:sp>
        <p:nvSpPr>
          <p:cNvPr id="4915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924739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D351D613-5F98-4748-8476-AC7B2BB3BAAC}" type="slidenum">
              <a:rPr lang="en-GB"/>
              <a:pPr/>
              <a:t>54</a:t>
            </a:fld>
            <a:endParaRPr lang="en-GB"/>
          </a:p>
        </p:txBody>
      </p:sp>
      <p:sp>
        <p:nvSpPr>
          <p:cNvPr id="5017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8"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1956639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E5217A2A-C22B-4343-B8EF-B9E97348E710}" type="slidenum">
              <a:rPr lang="en-GB"/>
              <a:pPr/>
              <a:t>55</a:t>
            </a:fld>
            <a:endParaRPr lang="en-GB"/>
          </a:p>
        </p:txBody>
      </p:sp>
      <p:sp>
        <p:nvSpPr>
          <p:cNvPr id="5120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2"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2429745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EE23B4-4699-4D0B-B51C-A514FF385FA8}" type="slidenum">
              <a:rPr lang="zh-TW" altLang="en-US"/>
              <a:pPr/>
              <a:t>4</a:t>
            </a:fld>
            <a:endParaRPr lang="en-US" altLang="zh-TW" dirty="0"/>
          </a:p>
        </p:txBody>
      </p:sp>
      <p:sp>
        <p:nvSpPr>
          <p:cNvPr id="43010" name="Rectangle 2"/>
          <p:cNvSpPr>
            <a:spLocks noGrp="1" noRot="1" noChangeAspect="1" noChangeArrowheads="1" noTextEdit="1"/>
          </p:cNvSpPr>
          <p:nvPr>
            <p:ph type="sldImg"/>
          </p:nvPr>
        </p:nvSpPr>
        <p:spPr>
          <a:xfrm>
            <a:off x="1143000" y="684213"/>
            <a:ext cx="4572000" cy="3429000"/>
          </a:xfrm>
          <a:ln/>
        </p:spPr>
      </p:sp>
      <p:sp>
        <p:nvSpPr>
          <p:cNvPr id="43011" name="Rectangle 3"/>
          <p:cNvSpPr>
            <a:spLocks noGrp="1" noChangeArrowheads="1"/>
          </p:cNvSpPr>
          <p:nvPr>
            <p:ph type="body" idx="1"/>
          </p:nvPr>
        </p:nvSpPr>
        <p:spPr>
          <a:xfrm>
            <a:off x="912813" y="4343400"/>
            <a:ext cx="5032375" cy="4116388"/>
          </a:xfrm>
        </p:spPr>
        <p:txBody>
          <a:bodyPr/>
          <a:lstStyle/>
          <a:p>
            <a:endParaRPr lang="zh-TW" altLang="en-US"/>
          </a:p>
        </p:txBody>
      </p:sp>
    </p:spTree>
    <p:extLst>
      <p:ext uri="{BB962C8B-B14F-4D97-AF65-F5344CB8AC3E}">
        <p14:creationId xmlns:p14="http://schemas.microsoft.com/office/powerpoint/2010/main" val="151749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AE6085C8-7CB2-4559-A2E3-977FBA21BF1E}" type="slidenum">
              <a:rPr lang="en-GB"/>
              <a:pPr/>
              <a:t>56</a:t>
            </a:fld>
            <a:endParaRPr lang="en-GB"/>
          </a:p>
        </p:txBody>
      </p:sp>
      <p:sp>
        <p:nvSpPr>
          <p:cNvPr id="5222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26"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3441556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126E798B-A435-4A1C-8383-B07D6DEE736F}" type="slidenum">
              <a:rPr lang="en-GB"/>
              <a:pPr/>
              <a:t>57</a:t>
            </a:fld>
            <a:endParaRPr lang="en-GB"/>
          </a:p>
        </p:txBody>
      </p:sp>
      <p:sp>
        <p:nvSpPr>
          <p:cNvPr id="5324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250" name="Rectangle 2"/>
          <p:cNvSpPr txBox="1">
            <a:spLocks noGrp="1" noChangeArrowheads="1"/>
          </p:cNvSpPr>
          <p:nvPr>
            <p:ph type="body"/>
          </p:nvPr>
        </p:nvSpPr>
        <p:spPr bwMode="auto">
          <a:xfrm>
            <a:off x="914400" y="4343400"/>
            <a:ext cx="50196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Tree>
    <p:extLst>
      <p:ext uri="{BB962C8B-B14F-4D97-AF65-F5344CB8AC3E}">
        <p14:creationId xmlns:p14="http://schemas.microsoft.com/office/powerpoint/2010/main" val="3821829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613" y="8686561"/>
            <a:ext cx="2971800" cy="4558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FD342A15-574E-44F1-A424-79583583EA7F}" type="slidenum">
              <a:rPr lang="en-US"/>
              <a:pPr/>
              <a:t>58</a:t>
            </a:fld>
            <a:endParaRPr lang="en-US"/>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bwMode="auto">
          <a:xfrm>
            <a:off x="685800" y="4343281"/>
            <a:ext cx="5486400" cy="41137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p>
            <a:endParaRPr lang="en-US" smtClean="0"/>
          </a:p>
        </p:txBody>
      </p:sp>
    </p:spTree>
    <p:extLst>
      <p:ext uri="{BB962C8B-B14F-4D97-AF65-F5344CB8AC3E}">
        <p14:creationId xmlns:p14="http://schemas.microsoft.com/office/powerpoint/2010/main" val="1512361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3050" lvl="1" indent="-342900" algn="just">
              <a:spcBef>
                <a:spcPts val="575"/>
              </a:spcBef>
              <a:spcAft>
                <a:spcPts val="600"/>
              </a:spcAft>
              <a:buClr>
                <a:schemeClr val="accent1"/>
              </a:buClr>
              <a:buSzPct val="80000"/>
            </a:pPr>
            <a:r>
              <a:rPr lang="en-US" altLang="zh-CN" sz="2400" dirty="0" smtClean="0">
                <a:latin typeface="Gill Sans MT" pitchFamily="34" charset="0"/>
              </a:rPr>
              <a:t>Existing RSS-based Indoor Localization Techniques including RFID, Bluetooth,</a:t>
            </a:r>
            <a:r>
              <a:rPr lang="en-US" altLang="zh-CN" sz="2400" baseline="0" dirty="0" smtClean="0">
                <a:latin typeface="Gill Sans MT" pitchFamily="34" charset="0"/>
              </a:rPr>
              <a:t> Wireless sensors, GSM and WLAN.</a:t>
            </a:r>
            <a:endParaRPr lang="en-US" altLang="zh-CN" sz="2400" dirty="0" smtClean="0">
              <a:latin typeface="Gill Sans MT" pitchFamily="34" charset="0"/>
            </a:endParaRPr>
          </a:p>
          <a:p>
            <a:endParaRPr lang="en-US" sz="1200" dirty="0" smtClean="0">
              <a:solidFill>
                <a:srgbClr val="FF0000"/>
              </a:solidFill>
            </a:endParaRP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C7BAE755-5552-4CDF-93C9-2CB725147D90}" type="slidenum">
              <a:rPr lang="en-US" smtClean="0"/>
              <a:t>59</a:t>
            </a:fld>
            <a:endParaRPr lang="en-US"/>
          </a:p>
        </p:txBody>
      </p:sp>
    </p:spTree>
    <p:extLst>
      <p:ext uri="{BB962C8B-B14F-4D97-AF65-F5344CB8AC3E}">
        <p14:creationId xmlns:p14="http://schemas.microsoft.com/office/powerpoint/2010/main" val="390552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613" y="8686561"/>
            <a:ext cx="2971800" cy="4558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FD342A15-574E-44F1-A424-79583583EA7F}" type="slidenum">
              <a:rPr lang="en-US"/>
              <a:pPr/>
              <a:t>102</a:t>
            </a:fld>
            <a:endParaRPr lang="en-US"/>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bwMode="auto">
          <a:xfrm>
            <a:off x="685800" y="4343281"/>
            <a:ext cx="5486400" cy="41137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p>
            <a:endParaRPr lang="en-US" smtClean="0"/>
          </a:p>
        </p:txBody>
      </p:sp>
    </p:spTree>
    <p:extLst>
      <p:ext uri="{BB962C8B-B14F-4D97-AF65-F5344CB8AC3E}">
        <p14:creationId xmlns:p14="http://schemas.microsoft.com/office/powerpoint/2010/main" val="251792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Font typeface="Wingdings" pitchFamily="2" charset="2"/>
              <a:buNone/>
            </a:pPr>
            <a:r>
              <a:rPr lang="en-US" altLang="zh-HK" sz="1200" dirty="0" smtClean="0">
                <a:latin typeface="Tw Cen MT" pitchFamily="34" charset="0"/>
                <a:cs typeface="Arial" charset="0"/>
              </a:rPr>
              <a:t>Contemporary ..can</a:t>
            </a:r>
            <a:r>
              <a:rPr lang="en-US" altLang="zh-HK" sz="1200" baseline="0" dirty="0" smtClean="0">
                <a:latin typeface="Tw Cen MT" pitchFamily="34" charset="0"/>
                <a:cs typeface="Arial" charset="0"/>
              </a:rPr>
              <a:t> be categorized into 2 folds: </a:t>
            </a:r>
            <a:r>
              <a:rPr lang="en-US" altLang="zh-HK" sz="1200" baseline="0" dirty="0" err="1" smtClean="0">
                <a:latin typeface="Tw Cen MT" pitchFamily="34" charset="0"/>
                <a:cs typeface="Arial" charset="0"/>
              </a:rPr>
              <a:t>wifi</a:t>
            </a:r>
            <a:r>
              <a:rPr lang="en-US" altLang="zh-HK" sz="1200" baseline="0" dirty="0" smtClean="0">
                <a:latin typeface="Tw Cen MT" pitchFamily="34" charset="0"/>
                <a:cs typeface="Arial" charset="0"/>
              </a:rPr>
              <a:t> enabled, to further improve </a:t>
            </a:r>
            <a:r>
              <a:rPr lang="en-US" altLang="zh-HK" sz="1200" baseline="0" dirty="0" err="1" smtClean="0">
                <a:latin typeface="Tw Cen MT" pitchFamily="34" charset="0"/>
                <a:cs typeface="Arial" charset="0"/>
              </a:rPr>
              <a:t>wifi</a:t>
            </a:r>
            <a:r>
              <a:rPr lang="en-US" altLang="zh-HK" sz="1200" baseline="0" dirty="0" smtClean="0">
                <a:latin typeface="Tw Cen MT" pitchFamily="34" charset="0"/>
                <a:cs typeface="Arial" charset="0"/>
              </a:rPr>
              <a:t> accuracy, hybrid approaches are emerging. By leveraging other built-in techniques on smartphones.</a:t>
            </a:r>
            <a:endParaRPr lang="en-US" altLang="zh-HK" sz="1200" dirty="0" smtClean="0">
              <a:latin typeface="Tw Cen MT" pitchFamily="34" charset="0"/>
              <a:cs typeface="Arial" charset="0"/>
            </a:endParaRPr>
          </a:p>
          <a:p>
            <a:pPr marL="0" indent="0" algn="just">
              <a:lnSpc>
                <a:spcPct val="150000"/>
              </a:lnSpc>
              <a:buFont typeface="Wingdings" pitchFamily="2" charset="2"/>
              <a:buNone/>
            </a:pPr>
            <a:endParaRPr lang="en-US" altLang="zh-HK" sz="1200" dirty="0" smtClean="0">
              <a:latin typeface="Tw Cen MT" pitchFamily="34" charset="0"/>
              <a:cs typeface="Arial" charset="0"/>
            </a:endParaRPr>
          </a:p>
          <a:p>
            <a:pPr marL="342900" indent="-342900" algn="just">
              <a:lnSpc>
                <a:spcPct val="150000"/>
              </a:lnSpc>
              <a:buFont typeface="Wingdings" pitchFamily="2" charset="2"/>
              <a:buChar char="Ø"/>
            </a:pPr>
            <a:r>
              <a:rPr lang="en-US" altLang="zh-HK" sz="1200" dirty="0" smtClean="0">
                <a:latin typeface="Tw Cen MT" pitchFamily="34" charset="0"/>
                <a:cs typeface="Arial" charset="0"/>
              </a:rPr>
              <a:t>Basic idea:</a:t>
            </a:r>
          </a:p>
          <a:p>
            <a:pPr marL="800100" lvl="1" indent="-342900" algn="just">
              <a:lnSpc>
                <a:spcPct val="150000"/>
              </a:lnSpc>
              <a:buFont typeface="Arial"/>
              <a:buChar char="•"/>
            </a:pPr>
            <a:r>
              <a:rPr lang="en-US" altLang="zh-HK" sz="1200" dirty="0" smtClean="0">
                <a:latin typeface="Tw Cen MT" pitchFamily="34" charset="0"/>
                <a:cs typeface="Arial" charset="0"/>
              </a:rPr>
              <a:t>Modeling: new algorithm </a:t>
            </a:r>
          </a:p>
          <a:p>
            <a:pPr marL="800100" lvl="1" indent="-342900" algn="just">
              <a:lnSpc>
                <a:spcPct val="150000"/>
              </a:lnSpc>
              <a:buFont typeface="Arial"/>
              <a:buChar char="•"/>
            </a:pPr>
            <a:r>
              <a:rPr lang="en-US" altLang="zh-HK" sz="1200" dirty="0" smtClean="0">
                <a:latin typeface="Tw Cen MT" pitchFamily="34" charset="0"/>
                <a:cs typeface="Arial" charset="0"/>
              </a:rPr>
              <a:t>Fingerprinting: matching algorithm </a:t>
            </a:r>
            <a:endParaRPr lang="en-US" altLang="zh-HK" sz="1200" i="1" dirty="0" smtClean="0">
              <a:latin typeface="Tw Cen MT" pitchFamily="34" charset="0"/>
              <a:cs typeface="Arial" charset="0"/>
            </a:endParaRP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C7BAE755-5552-4CDF-93C9-2CB725147D90}" type="slidenum">
              <a:rPr lang="en-US" smtClean="0"/>
              <a:t>103</a:t>
            </a:fld>
            <a:endParaRPr lang="en-US"/>
          </a:p>
        </p:txBody>
      </p:sp>
    </p:spTree>
    <p:extLst>
      <p:ext uri="{BB962C8B-B14F-4D97-AF65-F5344CB8AC3E}">
        <p14:creationId xmlns:p14="http://schemas.microsoft.com/office/powerpoint/2010/main" val="3905523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FF0000"/>
                </a:solidFill>
              </a:rPr>
              <a:t>Zero</a:t>
            </a:r>
            <a:r>
              <a:rPr lang="en-US" sz="1200" baseline="0" dirty="0" smtClean="0">
                <a:solidFill>
                  <a:srgbClr val="FF0000"/>
                </a:solidFill>
              </a:rPr>
              <a:t>-effort: </a:t>
            </a:r>
          </a:p>
          <a:p>
            <a:pPr marL="342900" indent="-342900" algn="just" latinLnBrk="0">
              <a:lnSpc>
                <a:spcPct val="150000"/>
              </a:lnSpc>
              <a:buFont typeface="+mj-lt"/>
              <a:buAutoNum type="arabicPeriod"/>
            </a:pPr>
            <a:r>
              <a:rPr lang="en-US" altLang="zh-HK" sz="1200" dirty="0" smtClean="0">
                <a:latin typeface="Tw Cen MT" pitchFamily="34" charset="0"/>
              </a:rPr>
              <a:t>[</a:t>
            </a:r>
            <a:r>
              <a:rPr lang="en-US" altLang="zh-HK" sz="1200" dirty="0" smtClean="0">
                <a:latin typeface="Tw Cen MT" pitchFamily="34" charset="0"/>
                <a:cs typeface="Arial" charset="0"/>
              </a:rPr>
              <a:t>MobiCom’12</a:t>
            </a:r>
            <a:r>
              <a:rPr lang="en-US" altLang="zh-HK" sz="1200" dirty="0" smtClean="0">
                <a:latin typeface="Tw Cen MT" pitchFamily="34" charset="0"/>
              </a:rPr>
              <a:t>] Zee: </a:t>
            </a:r>
            <a:r>
              <a:rPr lang="en-US" altLang="zh-CN" sz="1200" dirty="0" smtClean="0">
                <a:solidFill>
                  <a:srgbClr val="FF0000"/>
                </a:solidFill>
                <a:latin typeface="Tw Cen MT" pitchFamily="34" charset="0"/>
                <a:cs typeface="Arial" charset="0"/>
              </a:rPr>
              <a:t>Zero-Effort</a:t>
            </a:r>
            <a:r>
              <a:rPr lang="en-US" altLang="zh-CN" sz="1200" dirty="0" smtClean="0">
                <a:latin typeface="Tw Cen MT" pitchFamily="34" charset="0"/>
                <a:cs typeface="Arial" charset="0"/>
              </a:rPr>
              <a:t> </a:t>
            </a:r>
            <a:r>
              <a:rPr lang="en-US" altLang="zh-CN" sz="1200" dirty="0" smtClean="0">
                <a:solidFill>
                  <a:srgbClr val="3366FF"/>
                </a:solidFill>
                <a:latin typeface="Tw Cen MT" pitchFamily="34" charset="0"/>
                <a:cs typeface="Arial" charset="0"/>
              </a:rPr>
              <a:t>Crowdsourcing</a:t>
            </a:r>
            <a:r>
              <a:rPr lang="en-US" altLang="zh-CN" sz="1200" dirty="0" smtClean="0">
                <a:latin typeface="Tw Cen MT" pitchFamily="34" charset="0"/>
                <a:cs typeface="Arial" charset="0"/>
              </a:rPr>
              <a:t> for Indoor Localization </a:t>
            </a:r>
          </a:p>
          <a:p>
            <a:pPr marL="0" marR="0" lvl="1" indent="0" algn="just" defTabSz="914400" rtl="0" eaLnBrk="1" fontAlgn="auto" latinLnBrk="0" hangingPunct="1">
              <a:lnSpc>
                <a:spcPct val="150000"/>
              </a:lnSpc>
              <a:spcBef>
                <a:spcPts val="0"/>
              </a:spcBef>
              <a:spcAft>
                <a:spcPts val="0"/>
              </a:spcAft>
              <a:buClrTx/>
              <a:buSzTx/>
              <a:buFont typeface="+mj-lt"/>
              <a:buNone/>
              <a:tabLst/>
              <a:defRPr/>
            </a:pPr>
            <a:r>
              <a:rPr lang="en-US" altLang="zh-HK" sz="2400" i="1" dirty="0" smtClean="0">
                <a:latin typeface="Tw Cen MT" pitchFamily="34" charset="0"/>
                <a:cs typeface="Arial" charset="0"/>
              </a:rPr>
              <a:t>         The only site-specific input: a map showing the pathways (e.g., hallways) and barriers (e.g., walls)</a:t>
            </a:r>
          </a:p>
          <a:p>
            <a:pPr marL="342900" indent="-342900" algn="just" latinLnBrk="0">
              <a:lnSpc>
                <a:spcPct val="150000"/>
              </a:lnSpc>
              <a:buFont typeface="+mj-lt"/>
              <a:buAutoNum type="arabicPeriod"/>
            </a:pPr>
            <a:endParaRPr lang="en-US" altLang="zh-CN" sz="1200" dirty="0" smtClean="0">
              <a:latin typeface="Tw Cen MT" pitchFamily="34" charset="0"/>
              <a:cs typeface="Arial" charset="0"/>
            </a:endParaRPr>
          </a:p>
          <a:p>
            <a:pPr marL="342900" indent="-342900" algn="just" latinLnBrk="0">
              <a:lnSpc>
                <a:spcPct val="150000"/>
              </a:lnSpc>
              <a:buFont typeface="+mj-lt"/>
              <a:buAutoNum type="arabicPeriod"/>
            </a:pPr>
            <a:endParaRPr lang="zh-CN" altLang="en-US" sz="1200" dirty="0" smtClean="0">
              <a:latin typeface="Tw Cen MT" pitchFamily="34" charset="0"/>
              <a:cs typeface="Arial" charset="0"/>
            </a:endParaRPr>
          </a:p>
          <a:p>
            <a:pPr marL="342900" lvl="0" indent="-342900" algn="just" latinLnBrk="0">
              <a:lnSpc>
                <a:spcPct val="150000"/>
              </a:lnSpc>
              <a:buFont typeface="+mj-lt"/>
              <a:buAutoNum type="arabicPeriod"/>
            </a:pPr>
            <a:r>
              <a:rPr lang="en-US" altLang="zh-CN" sz="1200" dirty="0" smtClean="0">
                <a:latin typeface="Tw Cen MT" pitchFamily="34" charset="0"/>
                <a:cs typeface="Arial" charset="0"/>
              </a:rPr>
              <a:t>[</a:t>
            </a:r>
            <a:r>
              <a:rPr lang="en-US" altLang="zh-HK" sz="1200" dirty="0" smtClean="0">
                <a:latin typeface="Tw Cen MT" pitchFamily="34" charset="0"/>
                <a:cs typeface="Arial" charset="0"/>
              </a:rPr>
              <a:t>MobiCom’12</a:t>
            </a:r>
            <a:r>
              <a:rPr lang="en-US" altLang="zh-CN" sz="1200" dirty="0" smtClean="0">
                <a:latin typeface="Tw Cen MT" pitchFamily="34" charset="0"/>
                <a:cs typeface="Arial" charset="0"/>
              </a:rPr>
              <a:t>] Push the Limit of </a:t>
            </a:r>
            <a:r>
              <a:rPr lang="en-US" altLang="zh-CN" sz="1200" dirty="0" err="1" smtClean="0">
                <a:latin typeface="Tw Cen MT" pitchFamily="34" charset="0"/>
                <a:cs typeface="Arial" charset="0"/>
              </a:rPr>
              <a:t>WiFi</a:t>
            </a:r>
            <a:r>
              <a:rPr lang="en-US" altLang="zh-CN" sz="1200" dirty="0" smtClean="0">
                <a:latin typeface="Tw Cen MT" pitchFamily="34" charset="0"/>
                <a:cs typeface="Arial" charset="0"/>
              </a:rPr>
              <a:t> based Localization for Smartphones</a:t>
            </a:r>
            <a:endParaRPr lang="zh-CN" altLang="en-US" sz="1200" dirty="0" smtClean="0">
              <a:latin typeface="Tw Cen MT" pitchFamily="34" charset="0"/>
            </a:endParaRPr>
          </a:p>
          <a:p>
            <a:pPr marL="342900" lvl="0" indent="-342900" algn="just" latinLnBrk="0">
              <a:lnSpc>
                <a:spcPct val="150000"/>
              </a:lnSpc>
              <a:buFont typeface="+mj-lt"/>
              <a:buAutoNum type="arabicPeriod"/>
            </a:pPr>
            <a:r>
              <a:rPr lang="en-US" altLang="zh-CN" sz="1200" dirty="0" smtClean="0">
                <a:latin typeface="Tw Cen MT" pitchFamily="34" charset="0"/>
                <a:cs typeface="Arial" charset="0"/>
              </a:rPr>
              <a:t>[</a:t>
            </a:r>
            <a:r>
              <a:rPr lang="en-US" altLang="zh-HK" sz="1200" dirty="0" smtClean="0">
                <a:latin typeface="Tw Cen MT" pitchFamily="34" charset="0"/>
                <a:cs typeface="Arial" charset="0"/>
              </a:rPr>
              <a:t>MobiCom’12</a:t>
            </a:r>
            <a:r>
              <a:rPr lang="en-US" altLang="zh-CN" sz="1200" dirty="0" smtClean="0">
                <a:latin typeface="Tw Cen MT" pitchFamily="34" charset="0"/>
                <a:cs typeface="Arial" charset="0"/>
              </a:rPr>
              <a:t>] </a:t>
            </a:r>
            <a:r>
              <a:rPr lang="en-US" altLang="zh-CN" sz="1200" dirty="0" smtClean="0">
                <a:solidFill>
                  <a:srgbClr val="FF0000"/>
                </a:solidFill>
                <a:latin typeface="Tw Cen MT" pitchFamily="34" charset="0"/>
                <a:cs typeface="Arial" charset="0"/>
              </a:rPr>
              <a:t>L</a:t>
            </a:r>
            <a:r>
              <a:rPr lang="en-US" altLang="zh-CN" sz="1200" dirty="0" smtClean="0">
                <a:latin typeface="Tw Cen MT" pitchFamily="34" charset="0"/>
                <a:cs typeface="Arial" charset="0"/>
              </a:rPr>
              <a:t>ocating </a:t>
            </a:r>
            <a:r>
              <a:rPr lang="en-US" altLang="zh-CN" sz="1200" dirty="0" smtClean="0">
                <a:solidFill>
                  <a:srgbClr val="FF0000"/>
                </a:solidFill>
                <a:latin typeface="Tw Cen MT" pitchFamily="34" charset="0"/>
                <a:cs typeface="Arial" charset="0"/>
              </a:rPr>
              <a:t>i</a:t>
            </a:r>
            <a:r>
              <a:rPr lang="en-US" altLang="zh-CN" sz="1200" dirty="0" smtClean="0">
                <a:latin typeface="Tw Cen MT" pitchFamily="34" charset="0"/>
                <a:cs typeface="Arial" charset="0"/>
              </a:rPr>
              <a:t>n </a:t>
            </a:r>
            <a:r>
              <a:rPr lang="en-US" altLang="zh-CN" sz="1200" dirty="0" smtClean="0">
                <a:solidFill>
                  <a:srgbClr val="FF0000"/>
                </a:solidFill>
                <a:latin typeface="Tw Cen MT" pitchFamily="34" charset="0"/>
                <a:cs typeface="Arial" charset="0"/>
              </a:rPr>
              <a:t>F</a:t>
            </a:r>
            <a:r>
              <a:rPr lang="en-US" altLang="zh-CN" sz="1200" dirty="0" smtClean="0">
                <a:latin typeface="Tw Cen MT" pitchFamily="34" charset="0"/>
                <a:cs typeface="Arial" charset="0"/>
              </a:rPr>
              <a:t>ingerprint </a:t>
            </a:r>
            <a:r>
              <a:rPr lang="en-US" altLang="zh-CN" sz="1200" dirty="0" smtClean="0">
                <a:solidFill>
                  <a:srgbClr val="FF0000"/>
                </a:solidFill>
                <a:latin typeface="Tw Cen MT" pitchFamily="34" charset="0"/>
                <a:cs typeface="Arial" charset="0"/>
              </a:rPr>
              <a:t>S</a:t>
            </a:r>
            <a:r>
              <a:rPr lang="en-US" altLang="zh-CN" sz="1200" dirty="0" smtClean="0">
                <a:latin typeface="Tw Cen MT" pitchFamily="34" charset="0"/>
                <a:cs typeface="Arial" charset="0"/>
              </a:rPr>
              <a:t>pace- Wireless Indoor Localization with Little Human Intervention</a:t>
            </a:r>
            <a:endParaRPr lang="zh-CN" altLang="en-US" sz="1200" dirty="0" smtClean="0">
              <a:latin typeface="Tw Cen MT" pitchFamily="34" charset="0"/>
            </a:endParaRP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C7BAE755-5552-4CDF-93C9-2CB725147D90}" type="slidenum">
              <a:rPr lang="en-US" smtClean="0"/>
              <a:t>104</a:t>
            </a:fld>
            <a:endParaRPr lang="en-US"/>
          </a:p>
        </p:txBody>
      </p:sp>
    </p:spTree>
    <p:extLst>
      <p:ext uri="{BB962C8B-B14F-4D97-AF65-F5344CB8AC3E}">
        <p14:creationId xmlns:p14="http://schemas.microsoft.com/office/powerpoint/2010/main" val="390552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C7BAE755-5552-4CDF-93C9-2CB725147D90}" type="slidenum">
              <a:rPr lang="en-US" smtClean="0"/>
              <a:t>113</a:t>
            </a:fld>
            <a:endParaRPr lang="en-US"/>
          </a:p>
        </p:txBody>
      </p:sp>
    </p:spTree>
    <p:extLst>
      <p:ext uri="{BB962C8B-B14F-4D97-AF65-F5344CB8AC3E}">
        <p14:creationId xmlns:p14="http://schemas.microsoft.com/office/powerpoint/2010/main" val="3905523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a:p>
            <a:endParaRPr lang="en-US" altLang="zh-CN" smtClean="0"/>
          </a:p>
          <a:p>
            <a:endParaRPr lang="en-US" altLang="zh-CN" smtClean="0"/>
          </a:p>
          <a:p>
            <a:endParaRPr lang="en-US" altLang="zh-CN" smtClean="0"/>
          </a:p>
          <a:p>
            <a:endParaRPr lang="en-US" altLang="zh-CN" smtClean="0"/>
          </a:p>
        </p:txBody>
      </p:sp>
    </p:spTree>
    <p:extLst>
      <p:ext uri="{BB962C8B-B14F-4D97-AF65-F5344CB8AC3E}">
        <p14:creationId xmlns:p14="http://schemas.microsoft.com/office/powerpoint/2010/main" val="1664532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257376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eaLnBrk="0" hangingPunct="0">
              <a:defRPr sz="2300">
                <a:solidFill>
                  <a:schemeClr val="tx1"/>
                </a:solidFill>
                <a:latin typeface="Times New Roman" charset="0"/>
                <a:ea typeface="ＭＳ Ｐゴシック" charset="0"/>
              </a:defRPr>
            </a:lvl1pPr>
            <a:lvl2pPr marL="702756" indent="-270291" defTabSz="914485" eaLnBrk="0" hangingPunct="0">
              <a:defRPr sz="2300">
                <a:solidFill>
                  <a:schemeClr val="tx1"/>
                </a:solidFill>
                <a:latin typeface="Times New Roman" charset="0"/>
                <a:ea typeface="ＭＳ Ｐゴシック" charset="0"/>
              </a:defRPr>
            </a:lvl2pPr>
            <a:lvl3pPr marL="1081164" indent="-216233" defTabSz="914485" eaLnBrk="0" hangingPunct="0">
              <a:defRPr sz="2300">
                <a:solidFill>
                  <a:schemeClr val="tx1"/>
                </a:solidFill>
                <a:latin typeface="Times New Roman" charset="0"/>
                <a:ea typeface="ＭＳ Ｐゴシック" charset="0"/>
              </a:defRPr>
            </a:lvl3pPr>
            <a:lvl4pPr marL="1513629" indent="-216233" defTabSz="914485" eaLnBrk="0" hangingPunct="0">
              <a:defRPr sz="2300">
                <a:solidFill>
                  <a:schemeClr val="tx1"/>
                </a:solidFill>
                <a:latin typeface="Times New Roman" charset="0"/>
                <a:ea typeface="ＭＳ Ｐゴシック" charset="0"/>
              </a:defRPr>
            </a:lvl4pPr>
            <a:lvl5pPr marL="1946095" indent="-216233" defTabSz="914485" eaLnBrk="0" hangingPunct="0">
              <a:defRPr sz="2300">
                <a:solidFill>
                  <a:schemeClr val="tx1"/>
                </a:solidFill>
                <a:latin typeface="Times New Roman"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Times New Roman"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Times New Roman"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Times New Roman"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Times New Roman" charset="0"/>
                <a:ea typeface="ＭＳ Ｐゴシック" charset="0"/>
              </a:defRPr>
            </a:lvl9pPr>
          </a:lstStyle>
          <a:p>
            <a:pPr eaLnBrk="1" hangingPunct="1"/>
            <a:fld id="{17E4B248-BD15-D041-A330-9C12F6B5FABE}" type="slidenum">
              <a:rPr lang="en-US" sz="1200"/>
              <a:pPr eaLnBrk="1" hangingPunct="1"/>
              <a:t>7</a:t>
            </a:fld>
            <a:endParaRPr lang="en-US"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539508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extLst>
      <p:ext uri="{BB962C8B-B14F-4D97-AF65-F5344CB8AC3E}">
        <p14:creationId xmlns:p14="http://schemas.microsoft.com/office/powerpoint/2010/main" val="305301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sz="1200" dirty="0" smtClean="0">
                <a:latin typeface="Tw Cen MT" pitchFamily="34" charset="0"/>
              </a:rPr>
              <a:t>We design </a:t>
            </a:r>
            <a:r>
              <a:rPr lang="en-US" altLang="zh-HK" sz="1200" b="1" i="1" dirty="0" err="1" smtClean="0">
                <a:solidFill>
                  <a:srgbClr val="FF0000"/>
                </a:solidFill>
                <a:latin typeface="Tw Cen MT" pitchFamily="34" charset="0"/>
              </a:rPr>
              <a:t>LiFS</a:t>
            </a:r>
            <a:r>
              <a:rPr lang="en-US" altLang="zh-HK" sz="1200" dirty="0" smtClean="0">
                <a:latin typeface="Tw Cen MT" pitchFamily="34" charset="0"/>
              </a:rPr>
              <a:t>, an indoor localization system based on off-the-shelf </a:t>
            </a:r>
            <a:r>
              <a:rPr lang="en-US" altLang="zh-HK" sz="1200" dirty="0" err="1" smtClean="0">
                <a:latin typeface="Tw Cen MT" pitchFamily="34" charset="0"/>
              </a:rPr>
              <a:t>WiFi</a:t>
            </a:r>
            <a:r>
              <a:rPr lang="en-US" altLang="zh-HK" sz="1200" dirty="0" smtClean="0">
                <a:latin typeface="Tw Cen MT" pitchFamily="34" charset="0"/>
              </a:rPr>
              <a:t> infrastructure and mobile phones. </a:t>
            </a:r>
          </a:p>
          <a:p>
            <a:r>
              <a:rPr lang="en-US" altLang="zh-HK" sz="1200" dirty="0" smtClean="0">
                <a:latin typeface="Tw Cen MT" pitchFamily="34" charset="0"/>
              </a:rPr>
              <a:t>By exploiting </a:t>
            </a:r>
            <a:r>
              <a:rPr lang="en-US" altLang="zh-HK" sz="1200" b="1" i="1" dirty="0" smtClean="0">
                <a:solidFill>
                  <a:srgbClr val="FF0000"/>
                </a:solidFill>
                <a:latin typeface="Tw Cen MT" pitchFamily="34" charset="0"/>
              </a:rPr>
              <a:t>user motions </a:t>
            </a:r>
            <a:r>
              <a:rPr lang="en-US" altLang="zh-HK" sz="1200" dirty="0" smtClean="0">
                <a:latin typeface="Tw Cen MT" pitchFamily="34" charset="0"/>
              </a:rPr>
              <a:t>from mobile phones, we successfully </a:t>
            </a:r>
            <a:r>
              <a:rPr lang="en-US" altLang="zh-HK" sz="1200" b="1" i="1" dirty="0" smtClean="0">
                <a:solidFill>
                  <a:srgbClr val="FF0000"/>
                </a:solidFill>
                <a:latin typeface="Tw Cen MT" pitchFamily="34" charset="0"/>
              </a:rPr>
              <a:t>remove the site survey process </a:t>
            </a:r>
            <a:r>
              <a:rPr lang="en-US" altLang="zh-HK" sz="1200" dirty="0" smtClean="0">
                <a:latin typeface="Tw Cen MT" pitchFamily="34" charset="0"/>
              </a:rPr>
              <a:t>of traditional approaches. </a:t>
            </a:r>
          </a:p>
          <a:p>
            <a:r>
              <a:rPr lang="en-US" altLang="zh-HK" sz="1200" dirty="0" smtClean="0">
                <a:latin typeface="Tw Cen MT" pitchFamily="34" charset="0"/>
              </a:rPr>
              <a:t>Real experiment results show that </a:t>
            </a:r>
            <a:r>
              <a:rPr lang="en-US" altLang="zh-HK" sz="1200" dirty="0" err="1" smtClean="0">
                <a:latin typeface="Tw Cen MT" pitchFamily="34" charset="0"/>
              </a:rPr>
              <a:t>LiFS</a:t>
            </a:r>
            <a:r>
              <a:rPr lang="en-US" altLang="zh-HK" sz="1200" dirty="0" smtClean="0">
                <a:latin typeface="Tw Cen MT" pitchFamily="34" charset="0"/>
              </a:rPr>
              <a:t> achieves </a:t>
            </a:r>
            <a:r>
              <a:rPr lang="en-US" altLang="zh-HK" sz="1200" b="1" i="1" dirty="0" smtClean="0">
                <a:solidFill>
                  <a:srgbClr val="FF0000"/>
                </a:solidFill>
                <a:latin typeface="Tw Cen MT" pitchFamily="34" charset="0"/>
              </a:rPr>
              <a:t>comparable location accuracy</a:t>
            </a:r>
            <a:r>
              <a:rPr lang="en-US" altLang="zh-HK" sz="1200" dirty="0" smtClean="0">
                <a:latin typeface="Tw Cen MT" pitchFamily="34" charset="0"/>
              </a:rPr>
              <a:t> to previous approaches even </a:t>
            </a:r>
            <a:r>
              <a:rPr lang="en-US" altLang="zh-HK" sz="1200" b="1" i="1" dirty="0" smtClean="0">
                <a:solidFill>
                  <a:srgbClr val="FF0000"/>
                </a:solidFill>
                <a:latin typeface="Tw Cen MT" pitchFamily="34" charset="0"/>
              </a:rPr>
              <a:t>without site survey. </a:t>
            </a:r>
          </a:p>
          <a:p>
            <a:endParaRPr lang="en-US" altLang="zh-HK" sz="1200" b="1" i="1" dirty="0" smtClean="0">
              <a:solidFill>
                <a:srgbClr val="FF0000"/>
              </a:solidFill>
              <a:latin typeface="Tw Cen MT" pitchFamily="34" charset="0"/>
            </a:endParaRPr>
          </a:p>
          <a:p>
            <a:endParaRPr lang="en-US" altLang="zh-HK" sz="1200" b="1" i="1" dirty="0" smtClean="0">
              <a:solidFill>
                <a:srgbClr val="FF0000"/>
              </a:solidFill>
              <a:latin typeface="Tw Cen MT" pitchFamily="34" charset="0"/>
            </a:endParaRPr>
          </a:p>
          <a:p>
            <a:r>
              <a:rPr lang="en-US" altLang="zh-HK" dirty="0" smtClean="0"/>
              <a:t>(1) transforming floor plan to stress-free floor plan; (</a:t>
            </a:r>
            <a:r>
              <a:rPr lang="en-US" sz="1200" b="0" i="0" u="none" strike="noStrike" kern="1200" baseline="0" dirty="0" smtClean="0">
                <a:solidFill>
                  <a:schemeClr val="tx1"/>
                </a:solidFill>
                <a:latin typeface="Times New Roman" pitchFamily="18" charset="0"/>
                <a:ea typeface="+mn-ea"/>
                <a:cs typeface="+mn-cs"/>
              </a:rPr>
              <a:t>The geographical distance between two locations in a floor plan is not necessary to be the walking distance between them due to the block of walls and other obstacles. Hence, we propose stress-free floor plan, which puts real locations in a floor plan into a high dimension space by MDS [4], such that the geometrical distances between the points in the high dimension space reflect their real walking distances. Through stress-free floor plan,</a:t>
            </a:r>
          </a:p>
          <a:p>
            <a:r>
              <a:rPr lang="en-US" sz="1200" b="0" i="0" u="none" strike="noStrike" kern="1200" baseline="0" dirty="0" smtClean="0">
                <a:solidFill>
                  <a:schemeClr val="tx1"/>
                </a:solidFill>
                <a:latin typeface="Times New Roman" pitchFamily="18" charset="0"/>
                <a:ea typeface="+mn-ea"/>
                <a:cs typeface="+mn-cs"/>
              </a:rPr>
              <a:t>the walking distances collected by users can be accurately and carefully utilized.</a:t>
            </a:r>
            <a:r>
              <a:rPr lang="en-US" altLang="zh-HK" dirty="0" smtClean="0"/>
              <a:t>)</a:t>
            </a:r>
          </a:p>
          <a:p>
            <a:r>
              <a:rPr lang="en-US" altLang="zh-HK" dirty="0" smtClean="0"/>
              <a:t>(2) creating fingerprint space; </a:t>
            </a:r>
          </a:p>
          <a:p>
            <a:r>
              <a:rPr lang="en-US" altLang="zh-HK" dirty="0" smtClean="0"/>
              <a:t>(3) mapping fingerprints to real locations. (</a:t>
            </a:r>
            <a:r>
              <a:rPr lang="en-US" sz="1200" b="0" i="0" u="none" strike="noStrike" kern="1200" baseline="0" dirty="0" smtClean="0">
                <a:solidFill>
                  <a:schemeClr val="tx1"/>
                </a:solidFill>
                <a:latin typeface="Times New Roman" pitchFamily="18" charset="0"/>
                <a:ea typeface="+mn-ea"/>
                <a:cs typeface="+mn-cs"/>
              </a:rPr>
              <a:t>fingerprints are labeled with locations)</a:t>
            </a:r>
            <a:endParaRPr lang="zh-HK" altLang="en-US" dirty="0" smtClean="0"/>
          </a:p>
          <a:p>
            <a:endParaRPr lang="en-US" altLang="zh-HK" sz="1200" b="1" i="1" dirty="0" smtClean="0">
              <a:solidFill>
                <a:srgbClr val="FF0000"/>
              </a:solidFill>
              <a:latin typeface="Tw Cen MT" pitchFamily="34" charset="0"/>
            </a:endParaRPr>
          </a:p>
          <a:p>
            <a:endParaRPr lang="en-US" sz="1200" dirty="0" smtClean="0">
              <a:solidFill>
                <a:srgbClr val="FF0000"/>
              </a:solidFill>
            </a:endParaRPr>
          </a:p>
          <a:p>
            <a:pPr marL="674553" lvl="1">
              <a:buFont typeface="Wingdings" pitchFamily="2" charset="2"/>
              <a:buChar char="ü"/>
            </a:pPr>
            <a:r>
              <a:rPr lang="en-US" altLang="zh-HK" sz="2000" b="1" i="1" dirty="0" smtClean="0">
                <a:solidFill>
                  <a:srgbClr val="FF0000"/>
                </a:solidFill>
                <a:latin typeface="Tw Cen MT" pitchFamily="34" charset="0"/>
              </a:rPr>
              <a:t>No need to </a:t>
            </a:r>
            <a:r>
              <a:rPr lang="en-US" altLang="zh-HK" sz="2000" b="1" dirty="0" smtClean="0">
                <a:solidFill>
                  <a:srgbClr val="FF0000"/>
                </a:solidFill>
                <a:latin typeface="Tw Cen MT" pitchFamily="34" charset="0"/>
              </a:rPr>
              <a:t>site survey. </a:t>
            </a:r>
          </a:p>
          <a:p>
            <a:pPr marL="674553" lvl="1">
              <a:buFont typeface="Wingdings" pitchFamily="2" charset="2"/>
              <a:buChar char="ü"/>
            </a:pPr>
            <a:r>
              <a:rPr lang="en-US" altLang="zh-HK" sz="2000" i="1" dirty="0" smtClean="0">
                <a:latin typeface="Tw Cen MT" pitchFamily="34" charset="0"/>
              </a:rPr>
              <a:t>No extra</a:t>
            </a:r>
            <a:r>
              <a:rPr lang="en-US" altLang="zh-HK" sz="2000" dirty="0" smtClean="0">
                <a:latin typeface="Tw Cen MT" pitchFamily="34" charset="0"/>
              </a:rPr>
              <a:t> infrastructure or hardware. </a:t>
            </a:r>
          </a:p>
          <a:p>
            <a:pPr marL="674553" lvl="1">
              <a:buFont typeface="Wingdings" pitchFamily="2" charset="2"/>
              <a:buChar char="ü"/>
            </a:pPr>
            <a:r>
              <a:rPr lang="en-US" altLang="zh-HK" sz="2000" i="1" dirty="0" smtClean="0">
                <a:latin typeface="Tw Cen MT" pitchFamily="34" charset="0"/>
              </a:rPr>
              <a:t>Independence from </a:t>
            </a:r>
            <a:r>
              <a:rPr lang="en-US" altLang="zh-HK" sz="2000" dirty="0" smtClean="0">
                <a:latin typeface="Tw Cen MT" pitchFamily="34" charset="0"/>
              </a:rPr>
              <a:t>AP or GPS information. </a:t>
            </a:r>
          </a:p>
          <a:p>
            <a:pPr marL="674553" lvl="1">
              <a:buFont typeface="Wingdings" pitchFamily="2" charset="2"/>
              <a:buChar char="ü"/>
            </a:pPr>
            <a:r>
              <a:rPr lang="en-US" altLang="zh-HK" sz="2000" i="1" dirty="0" smtClean="0">
                <a:latin typeface="Tw Cen MT" pitchFamily="34" charset="0"/>
              </a:rPr>
              <a:t>Free of </a:t>
            </a:r>
            <a:r>
              <a:rPr lang="en-US" altLang="zh-HK" sz="2000" dirty="0" smtClean="0">
                <a:latin typeface="Tw Cen MT" pitchFamily="34" charset="0"/>
              </a:rPr>
              <a:t>erroneous dead-reckoning. </a:t>
            </a:r>
          </a:p>
          <a:p>
            <a:pPr marL="674553" lvl="1">
              <a:buFont typeface="Wingdings" pitchFamily="2" charset="2"/>
              <a:buChar char="ü"/>
            </a:pPr>
            <a:r>
              <a:rPr lang="fr-FR" altLang="zh-HK" sz="2000" i="1" dirty="0" smtClean="0">
                <a:latin typeface="Tw Cen MT" pitchFamily="34" charset="0"/>
              </a:rPr>
              <a:t>No explicit participations </a:t>
            </a:r>
            <a:r>
              <a:rPr lang="fr-FR" altLang="zh-HK" sz="2000" dirty="0" smtClean="0">
                <a:latin typeface="Tw Cen MT" pitchFamily="34" charset="0"/>
              </a:rPr>
              <a:t>on </a:t>
            </a:r>
            <a:r>
              <a:rPr lang="fr-FR" altLang="zh-HK" sz="2000" dirty="0" err="1" smtClean="0">
                <a:latin typeface="Tw Cen MT" pitchFamily="34" charset="0"/>
              </a:rPr>
              <a:t>users</a:t>
            </a:r>
            <a:r>
              <a:rPr lang="fr-FR" altLang="zh-HK" sz="2000" dirty="0" smtClean="0">
                <a:latin typeface="Tw Cen MT" pitchFamily="34" charset="0"/>
              </a:rPr>
              <a:t>. </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C7BAE755-5552-4CDF-93C9-2CB725147D90}" type="slidenum">
              <a:rPr lang="en-US" smtClean="0"/>
              <a:t>118</a:t>
            </a:fld>
            <a:endParaRPr lang="en-US"/>
          </a:p>
        </p:txBody>
      </p:sp>
    </p:spTree>
    <p:extLst>
      <p:ext uri="{BB962C8B-B14F-4D97-AF65-F5344CB8AC3E}">
        <p14:creationId xmlns:p14="http://schemas.microsoft.com/office/powerpoint/2010/main" val="3905523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sz="1200" dirty="0" smtClean="0">
                <a:latin typeface="Tw Cen MT" pitchFamily="34" charset="0"/>
              </a:rPr>
              <a:t>We design </a:t>
            </a:r>
            <a:r>
              <a:rPr lang="en-US" altLang="zh-HK" sz="1200" b="1" i="1" dirty="0" err="1" smtClean="0">
                <a:solidFill>
                  <a:srgbClr val="FF0000"/>
                </a:solidFill>
                <a:latin typeface="Tw Cen MT" pitchFamily="34" charset="0"/>
              </a:rPr>
              <a:t>LiFS</a:t>
            </a:r>
            <a:r>
              <a:rPr lang="en-US" altLang="zh-HK" sz="1200" dirty="0" smtClean="0">
                <a:latin typeface="Tw Cen MT" pitchFamily="34" charset="0"/>
              </a:rPr>
              <a:t>, an indoor localization system based on off-the-shelf </a:t>
            </a:r>
            <a:r>
              <a:rPr lang="en-US" altLang="zh-HK" sz="1200" dirty="0" err="1" smtClean="0">
                <a:latin typeface="Tw Cen MT" pitchFamily="34" charset="0"/>
              </a:rPr>
              <a:t>WiFi</a:t>
            </a:r>
            <a:r>
              <a:rPr lang="en-US" altLang="zh-HK" sz="1200" dirty="0" smtClean="0">
                <a:latin typeface="Tw Cen MT" pitchFamily="34" charset="0"/>
              </a:rPr>
              <a:t> infrastructure and mobile phones. </a:t>
            </a:r>
          </a:p>
          <a:p>
            <a:r>
              <a:rPr lang="en-US" altLang="zh-HK" sz="1200" dirty="0" smtClean="0">
                <a:latin typeface="Tw Cen MT" pitchFamily="34" charset="0"/>
              </a:rPr>
              <a:t>By exploiting </a:t>
            </a:r>
            <a:r>
              <a:rPr lang="en-US" altLang="zh-HK" sz="1200" b="1" i="1" dirty="0" smtClean="0">
                <a:solidFill>
                  <a:srgbClr val="FF0000"/>
                </a:solidFill>
                <a:latin typeface="Tw Cen MT" pitchFamily="34" charset="0"/>
              </a:rPr>
              <a:t>user motions </a:t>
            </a:r>
            <a:r>
              <a:rPr lang="en-US" altLang="zh-HK" sz="1200" dirty="0" smtClean="0">
                <a:latin typeface="Tw Cen MT" pitchFamily="34" charset="0"/>
              </a:rPr>
              <a:t>from mobile phones, we successfully </a:t>
            </a:r>
            <a:r>
              <a:rPr lang="en-US" altLang="zh-HK" sz="1200" b="1" i="1" dirty="0" smtClean="0">
                <a:solidFill>
                  <a:srgbClr val="FF0000"/>
                </a:solidFill>
                <a:latin typeface="Tw Cen MT" pitchFamily="34" charset="0"/>
              </a:rPr>
              <a:t>remove the site survey process </a:t>
            </a:r>
            <a:r>
              <a:rPr lang="en-US" altLang="zh-HK" sz="1200" dirty="0" smtClean="0">
                <a:latin typeface="Tw Cen MT" pitchFamily="34" charset="0"/>
              </a:rPr>
              <a:t>of traditional approaches. </a:t>
            </a:r>
          </a:p>
          <a:p>
            <a:r>
              <a:rPr lang="en-US" altLang="zh-HK" sz="1200" dirty="0" smtClean="0">
                <a:latin typeface="Tw Cen MT" pitchFamily="34" charset="0"/>
              </a:rPr>
              <a:t>Real experiment results show that </a:t>
            </a:r>
            <a:r>
              <a:rPr lang="en-US" altLang="zh-HK" sz="1200" dirty="0" err="1" smtClean="0">
                <a:latin typeface="Tw Cen MT" pitchFamily="34" charset="0"/>
              </a:rPr>
              <a:t>LiFS</a:t>
            </a:r>
            <a:r>
              <a:rPr lang="en-US" altLang="zh-HK" sz="1200" dirty="0" smtClean="0">
                <a:latin typeface="Tw Cen MT" pitchFamily="34" charset="0"/>
              </a:rPr>
              <a:t> achieves </a:t>
            </a:r>
            <a:r>
              <a:rPr lang="en-US" altLang="zh-HK" sz="1200" b="1" i="1" dirty="0" smtClean="0">
                <a:solidFill>
                  <a:srgbClr val="FF0000"/>
                </a:solidFill>
                <a:latin typeface="Tw Cen MT" pitchFamily="34" charset="0"/>
              </a:rPr>
              <a:t>comparable location accuracy</a:t>
            </a:r>
            <a:r>
              <a:rPr lang="en-US" altLang="zh-HK" sz="1200" dirty="0" smtClean="0">
                <a:latin typeface="Tw Cen MT" pitchFamily="34" charset="0"/>
              </a:rPr>
              <a:t> to previous approaches even </a:t>
            </a:r>
            <a:r>
              <a:rPr lang="en-US" altLang="zh-HK" sz="1200" b="1" i="1" dirty="0" smtClean="0">
                <a:solidFill>
                  <a:srgbClr val="FF0000"/>
                </a:solidFill>
                <a:latin typeface="Tw Cen MT" pitchFamily="34" charset="0"/>
              </a:rPr>
              <a:t>without site survey. </a:t>
            </a:r>
          </a:p>
          <a:p>
            <a:endParaRPr lang="en-US" altLang="zh-HK" sz="1200" b="1" i="1" dirty="0" smtClean="0">
              <a:solidFill>
                <a:srgbClr val="FF0000"/>
              </a:solidFill>
              <a:latin typeface="Tw Cen MT" pitchFamily="34" charset="0"/>
            </a:endParaRPr>
          </a:p>
          <a:p>
            <a:endParaRPr lang="en-US" altLang="zh-HK" sz="1200" b="1" i="1" dirty="0" smtClean="0">
              <a:solidFill>
                <a:srgbClr val="FF0000"/>
              </a:solidFill>
              <a:latin typeface="Tw Cen MT" pitchFamily="34" charset="0"/>
            </a:endParaRPr>
          </a:p>
          <a:p>
            <a:r>
              <a:rPr lang="en-US" altLang="zh-HK" dirty="0" smtClean="0"/>
              <a:t>(1) transforming floor plan to stress-free floor plan; (</a:t>
            </a:r>
            <a:r>
              <a:rPr lang="en-US" sz="1200" b="0" i="0" u="none" strike="noStrike" kern="1200" baseline="0" dirty="0" smtClean="0">
                <a:solidFill>
                  <a:schemeClr val="tx1"/>
                </a:solidFill>
                <a:latin typeface="Times New Roman" pitchFamily="18" charset="0"/>
                <a:ea typeface="+mn-ea"/>
                <a:cs typeface="+mn-cs"/>
              </a:rPr>
              <a:t>The geographical distance between two locations in a floor plan is not necessary to be the walking distance between them due to the block of walls and other obstacles. Hence, we propose stress-free floor plan, which puts real locations in a floor plan into a high dimension space by MDS [4], such that the geometrical distances between the points in the high dimension space reflect their real walking distances. Through stress-free floor plan,</a:t>
            </a:r>
          </a:p>
          <a:p>
            <a:r>
              <a:rPr lang="en-US" sz="1200" b="0" i="0" u="none" strike="noStrike" kern="1200" baseline="0" dirty="0" smtClean="0">
                <a:solidFill>
                  <a:schemeClr val="tx1"/>
                </a:solidFill>
                <a:latin typeface="Times New Roman" pitchFamily="18" charset="0"/>
                <a:ea typeface="+mn-ea"/>
                <a:cs typeface="+mn-cs"/>
              </a:rPr>
              <a:t>the walking distances collected by users can be accurately and carefully utilized.</a:t>
            </a:r>
            <a:r>
              <a:rPr lang="en-US" altLang="zh-HK" dirty="0" smtClean="0"/>
              <a:t>)</a:t>
            </a:r>
          </a:p>
          <a:p>
            <a:r>
              <a:rPr lang="en-US" altLang="zh-HK" dirty="0" smtClean="0"/>
              <a:t>(2) creating fingerprint space; </a:t>
            </a:r>
          </a:p>
          <a:p>
            <a:r>
              <a:rPr lang="en-US" altLang="zh-HK" dirty="0" smtClean="0"/>
              <a:t>(3) mapping fingerprints to real locations. (</a:t>
            </a:r>
            <a:r>
              <a:rPr lang="en-US" sz="1200" b="0" i="0" u="none" strike="noStrike" kern="1200" baseline="0" dirty="0" smtClean="0">
                <a:solidFill>
                  <a:schemeClr val="tx1"/>
                </a:solidFill>
                <a:latin typeface="Times New Roman" pitchFamily="18" charset="0"/>
                <a:ea typeface="+mn-ea"/>
                <a:cs typeface="+mn-cs"/>
              </a:rPr>
              <a:t>fingerprints are labeled with locations)</a:t>
            </a:r>
            <a:endParaRPr lang="zh-HK" altLang="en-US" dirty="0" smtClean="0"/>
          </a:p>
          <a:p>
            <a:endParaRPr lang="en-US" altLang="zh-HK" sz="1200" b="1" i="1" dirty="0" smtClean="0">
              <a:solidFill>
                <a:srgbClr val="FF0000"/>
              </a:solidFill>
              <a:latin typeface="Tw Cen MT" pitchFamily="34" charset="0"/>
            </a:endParaRPr>
          </a:p>
          <a:p>
            <a:endParaRPr lang="en-US" sz="1200" dirty="0" smtClean="0">
              <a:solidFill>
                <a:srgbClr val="FF0000"/>
              </a:solidFill>
            </a:endParaRPr>
          </a:p>
          <a:p>
            <a:pPr marL="674553" lvl="1">
              <a:buFont typeface="Wingdings" pitchFamily="2" charset="2"/>
              <a:buChar char="ü"/>
            </a:pPr>
            <a:r>
              <a:rPr lang="en-US" altLang="zh-HK" sz="2000" b="1" i="1" dirty="0" smtClean="0">
                <a:solidFill>
                  <a:srgbClr val="FF0000"/>
                </a:solidFill>
                <a:latin typeface="Tw Cen MT" pitchFamily="34" charset="0"/>
              </a:rPr>
              <a:t>No need to </a:t>
            </a:r>
            <a:r>
              <a:rPr lang="en-US" altLang="zh-HK" sz="2000" b="1" dirty="0" smtClean="0">
                <a:solidFill>
                  <a:srgbClr val="FF0000"/>
                </a:solidFill>
                <a:latin typeface="Tw Cen MT" pitchFamily="34" charset="0"/>
              </a:rPr>
              <a:t>site survey. </a:t>
            </a:r>
          </a:p>
          <a:p>
            <a:pPr marL="674553" lvl="1">
              <a:buFont typeface="Wingdings" pitchFamily="2" charset="2"/>
              <a:buChar char="ü"/>
            </a:pPr>
            <a:r>
              <a:rPr lang="en-US" altLang="zh-HK" sz="2000" i="1" dirty="0" smtClean="0">
                <a:latin typeface="Tw Cen MT" pitchFamily="34" charset="0"/>
              </a:rPr>
              <a:t>No extra</a:t>
            </a:r>
            <a:r>
              <a:rPr lang="en-US" altLang="zh-HK" sz="2000" dirty="0" smtClean="0">
                <a:latin typeface="Tw Cen MT" pitchFamily="34" charset="0"/>
              </a:rPr>
              <a:t> infrastructure or hardware. </a:t>
            </a:r>
          </a:p>
          <a:p>
            <a:pPr marL="674553" lvl="1">
              <a:buFont typeface="Wingdings" pitchFamily="2" charset="2"/>
              <a:buChar char="ü"/>
            </a:pPr>
            <a:r>
              <a:rPr lang="en-US" altLang="zh-HK" sz="2000" i="1" dirty="0" smtClean="0">
                <a:latin typeface="Tw Cen MT" pitchFamily="34" charset="0"/>
              </a:rPr>
              <a:t>Independence from </a:t>
            </a:r>
            <a:r>
              <a:rPr lang="en-US" altLang="zh-HK" sz="2000" dirty="0" smtClean="0">
                <a:latin typeface="Tw Cen MT" pitchFamily="34" charset="0"/>
              </a:rPr>
              <a:t>AP or GPS information. </a:t>
            </a:r>
          </a:p>
          <a:p>
            <a:pPr marL="674553" lvl="1">
              <a:buFont typeface="Wingdings" pitchFamily="2" charset="2"/>
              <a:buChar char="ü"/>
            </a:pPr>
            <a:r>
              <a:rPr lang="en-US" altLang="zh-HK" sz="2000" i="1" dirty="0" smtClean="0">
                <a:latin typeface="Tw Cen MT" pitchFamily="34" charset="0"/>
              </a:rPr>
              <a:t>Free of </a:t>
            </a:r>
            <a:r>
              <a:rPr lang="en-US" altLang="zh-HK" sz="2000" dirty="0" smtClean="0">
                <a:latin typeface="Tw Cen MT" pitchFamily="34" charset="0"/>
              </a:rPr>
              <a:t>erroneous dead-reckoning. </a:t>
            </a:r>
          </a:p>
          <a:p>
            <a:pPr marL="674553" lvl="1">
              <a:buFont typeface="Wingdings" pitchFamily="2" charset="2"/>
              <a:buChar char="ü"/>
            </a:pPr>
            <a:r>
              <a:rPr lang="fr-FR" altLang="zh-HK" sz="2000" i="1" dirty="0" smtClean="0">
                <a:latin typeface="Tw Cen MT" pitchFamily="34" charset="0"/>
              </a:rPr>
              <a:t>No explicit participations </a:t>
            </a:r>
            <a:r>
              <a:rPr lang="fr-FR" altLang="zh-HK" sz="2000" dirty="0" smtClean="0">
                <a:latin typeface="Tw Cen MT" pitchFamily="34" charset="0"/>
              </a:rPr>
              <a:t>on </a:t>
            </a:r>
            <a:r>
              <a:rPr lang="fr-FR" altLang="zh-HK" sz="2000" dirty="0" err="1" smtClean="0">
                <a:latin typeface="Tw Cen MT" pitchFamily="34" charset="0"/>
              </a:rPr>
              <a:t>users</a:t>
            </a:r>
            <a:r>
              <a:rPr lang="fr-FR" altLang="zh-HK" sz="2000" dirty="0" smtClean="0">
                <a:latin typeface="Tw Cen MT" pitchFamily="34" charset="0"/>
              </a:rPr>
              <a:t>. </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C7BAE755-5552-4CDF-93C9-2CB725147D90}" type="slidenum">
              <a:rPr lang="en-US" smtClean="0"/>
              <a:t>123</a:t>
            </a:fld>
            <a:endParaRPr lang="en-US"/>
          </a:p>
        </p:txBody>
      </p:sp>
    </p:spTree>
    <p:extLst>
      <p:ext uri="{BB962C8B-B14F-4D97-AF65-F5344CB8AC3E}">
        <p14:creationId xmlns:p14="http://schemas.microsoft.com/office/powerpoint/2010/main" val="3353007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50518A33-898B-453F-BF12-BF8326EEDE43}" type="slidenum">
              <a:rPr lang="en-US" altLang="zh-CN"/>
              <a:pPr/>
              <a:t>124</a:t>
            </a:fld>
            <a:endParaRPr lang="en-US" altLang="zh-CN"/>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416312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236CAEC-9EAE-444A-81EE-7F91374AB74A}" type="slidenum">
              <a:rPr lang="en-US" altLang="zh-CN"/>
              <a:pPr/>
              <a:t>125</a:t>
            </a:fld>
            <a:endParaRPr lang="en-US" altLang="zh-CN"/>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altLang="zh-CN" smtClean="0"/>
              <a:t>Let me begin by presenting the context in which this work is situated. In the last few years, the rapid growth of wireless Internet access, coupled with mobile device localization, has enabled a wealth of applications that revolve around the user’s location.  These applications usually track a user’s location and based on this position provide a certain service to the user. For these reason this applications are called location-based applications.</a:t>
            </a:r>
          </a:p>
        </p:txBody>
      </p:sp>
    </p:spTree>
    <p:extLst>
      <p:ext uri="{BB962C8B-B14F-4D97-AF65-F5344CB8AC3E}">
        <p14:creationId xmlns:p14="http://schemas.microsoft.com/office/powerpoint/2010/main" val="2375765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noChangeArrowheads="1"/>
          </p:cNvSpPr>
          <p:nvPr/>
        </p:nvSpPr>
        <p:spPr bwMode="auto">
          <a:xfrm>
            <a:off x="3884613" y="8684926"/>
            <a:ext cx="2971800" cy="457513"/>
          </a:xfrm>
          <a:prstGeom prst="rect">
            <a:avLst/>
          </a:prstGeom>
          <a:noFill/>
          <a:ln w="9525">
            <a:noFill/>
            <a:miter lim="800000"/>
            <a:headEnd/>
            <a:tailEnd/>
          </a:ln>
        </p:spPr>
        <p:txBody>
          <a:bodyPr lIns="92953" tIns="46477" rIns="92953" bIns="46477" anchor="b"/>
          <a:lstStyle/>
          <a:p>
            <a:pPr algn="r" defTabSz="930275"/>
            <a:fld id="{8EAA39BE-412D-40F0-890A-EB36AAA88FF7}" type="slidenum">
              <a:rPr lang="en-US" altLang="zh-CN" sz="1200">
                <a:latin typeface="Arial" charset="0"/>
              </a:rPr>
              <a:pPr algn="r" defTabSz="930275"/>
              <a:t>126</a:t>
            </a:fld>
            <a:endParaRPr lang="en-US" altLang="zh-CN" sz="1200">
              <a:latin typeface="Arial" charset="0"/>
            </a:endParaRPr>
          </a:p>
        </p:txBody>
      </p:sp>
      <p:sp>
        <p:nvSpPr>
          <p:cNvPr id="133123"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124" name="Rectangle 3"/>
          <p:cNvSpPr>
            <a:spLocks noGrp="1" noChangeArrowheads="1"/>
          </p:cNvSpPr>
          <p:nvPr>
            <p:ph type="body" idx="1"/>
          </p:nvPr>
        </p:nvSpPr>
        <p:spPr bwMode="auto">
          <a:xfrm>
            <a:off x="685800" y="4344025"/>
            <a:ext cx="5486400" cy="4114488"/>
          </a:xfrm>
          <a:prstGeom prst="rect">
            <a:avLst/>
          </a:prstGeom>
          <a:noFill/>
          <a:ln>
            <a:solidFill>
              <a:srgbClr val="000000"/>
            </a:solidFill>
            <a:miter lim="800000"/>
            <a:headEnd/>
            <a:tailEnd/>
          </a:ln>
        </p:spPr>
        <p:txBody>
          <a:bodyPr lIns="92953" tIns="46477" rIns="92953" bIns="46477"/>
          <a:lstStyle/>
          <a:p>
            <a:r>
              <a:rPr lang="en-US" altLang="zh-CN" smtClean="0"/>
              <a:t>Examples include GeoLife Features 500 LBAs</a:t>
            </a:r>
          </a:p>
        </p:txBody>
      </p:sp>
    </p:spTree>
    <p:extLst>
      <p:ext uri="{BB962C8B-B14F-4D97-AF65-F5344CB8AC3E}">
        <p14:creationId xmlns:p14="http://schemas.microsoft.com/office/powerpoint/2010/main" val="1069799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r>
              <a:rPr lang="en-US" altLang="zh-CN" smtClean="0"/>
              <a:t>Well, as I have exemplified before, applications care more about the place of the user than the physical coordinates at which he might be. </a:t>
            </a:r>
          </a:p>
          <a:p>
            <a:r>
              <a:rPr lang="en-US" altLang="zh-CN" smtClean="0"/>
              <a:t>That is they care whether the user is in a Starbucks ….. and not about knowing the latitude and longitude numbers. </a:t>
            </a:r>
          </a:p>
          <a:p>
            <a:r>
              <a:rPr lang="en-US" altLang="zh-CN" smtClean="0"/>
              <a:t>This is because knowing the symbolic location of the user, LBAs have the opportunity to provide personalized service. </a:t>
            </a:r>
          </a:p>
          <a:p>
            <a:r>
              <a:rPr lang="en-US" altLang="zh-CN" smtClean="0"/>
              <a:t>We call knowing the user’s place logical localization.   </a:t>
            </a:r>
          </a:p>
        </p:txBody>
      </p:sp>
      <p:sp>
        <p:nvSpPr>
          <p:cNvPr id="66564" name="Slide Number Placeholder 3"/>
          <p:cNvSpPr>
            <a:spLocks noGrp="1"/>
          </p:cNvSpPr>
          <p:nvPr>
            <p:ph type="sldNum" sz="quarter" idx="5"/>
          </p:nvPr>
        </p:nvSpPr>
        <p:spPr>
          <a:noFill/>
        </p:spPr>
        <p:txBody>
          <a:bodyPr/>
          <a:lstStyle/>
          <a:p>
            <a:fld id="{D0EA104B-5165-4AE4-95F2-4CA3CFC68200}" type="slidenum">
              <a:rPr lang="en-US" altLang="zh-CN"/>
              <a:pPr/>
              <a:t>127</a:t>
            </a:fld>
            <a:endParaRPr lang="en-US" altLang="zh-CN"/>
          </a:p>
        </p:txBody>
      </p:sp>
    </p:spTree>
    <p:extLst>
      <p:ext uri="{BB962C8B-B14F-4D97-AF65-F5344CB8AC3E}">
        <p14:creationId xmlns:p14="http://schemas.microsoft.com/office/powerpoint/2010/main" val="2221731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7219" name="Notes Placeholder 2"/>
          <p:cNvSpPr>
            <a:spLocks noGrp="1"/>
          </p:cNvSpPr>
          <p:nvPr>
            <p:ph type="body" idx="1"/>
          </p:nvPr>
        </p:nvSpPr>
        <p:spPr bwMode="auto">
          <a:xfrm>
            <a:off x="685800" y="4344025"/>
            <a:ext cx="5486400" cy="4114488"/>
          </a:xfrm>
          <a:prstGeom prst="rect">
            <a:avLst/>
          </a:prstGeom>
          <a:solidFill>
            <a:srgbClr val="FFFFFF"/>
          </a:solidFill>
          <a:ln>
            <a:solidFill>
              <a:srgbClr val="000000"/>
            </a:solidFill>
            <a:miter lim="800000"/>
            <a:headEnd/>
            <a:tailEnd/>
          </a:ln>
        </p:spPr>
        <p:txBody>
          <a:bodyPr lIns="92953" tIns="46477" rIns="92953" bIns="46477"/>
          <a:lstStyle/>
          <a:p>
            <a:r>
              <a:rPr lang="en-US" altLang="zh-CN" smtClean="0"/>
              <a:t>Well, as I have exemplified before, applications care more about the place of the user than the physical coordinates at which he might be. </a:t>
            </a:r>
          </a:p>
          <a:p>
            <a:r>
              <a:rPr lang="en-US" altLang="zh-CN" smtClean="0"/>
              <a:t>That is they care whether the user is in a Starbucks ….. and not about knowing the latitude and longitude numbers. </a:t>
            </a:r>
          </a:p>
          <a:p>
            <a:r>
              <a:rPr lang="en-US" altLang="zh-CN" smtClean="0"/>
              <a:t>This is because knowing the symbolic location of the user, LBAs have the opportunity to provide personalized service. </a:t>
            </a:r>
          </a:p>
          <a:p>
            <a:r>
              <a:rPr lang="en-US" altLang="zh-CN" smtClean="0"/>
              <a:t>We call knowing the user’s place logical localization.   </a:t>
            </a:r>
          </a:p>
        </p:txBody>
      </p:sp>
      <p:sp>
        <p:nvSpPr>
          <p:cNvPr id="137220"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lIns="92953" tIns="46477" rIns="92953" bIns="46477" anchor="b"/>
          <a:lstStyle/>
          <a:p>
            <a:pPr algn="r" defTabSz="930275"/>
            <a:fld id="{E0B945E6-D54F-4E5D-A648-63E2134E3911}" type="slidenum">
              <a:rPr lang="en-US" altLang="zh-CN" sz="1200">
                <a:latin typeface="Arial" charset="0"/>
              </a:rPr>
              <a:pPr algn="r" defTabSz="930275"/>
              <a:t>128</a:t>
            </a:fld>
            <a:endParaRPr lang="en-US" altLang="zh-CN" sz="1200">
              <a:latin typeface="Arial" charset="0"/>
            </a:endParaRPr>
          </a:p>
        </p:txBody>
      </p:sp>
    </p:spTree>
    <p:extLst>
      <p:ext uri="{BB962C8B-B14F-4D97-AF65-F5344CB8AC3E}">
        <p14:creationId xmlns:p14="http://schemas.microsoft.com/office/powerpoint/2010/main" val="3851908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txBox="1">
            <a:spLocks noGrp="1" noChangeArrowheads="1"/>
          </p:cNvSpPr>
          <p:nvPr/>
        </p:nvSpPr>
        <p:spPr bwMode="auto">
          <a:xfrm>
            <a:off x="3884613" y="8684926"/>
            <a:ext cx="2971800" cy="457513"/>
          </a:xfrm>
          <a:prstGeom prst="rect">
            <a:avLst/>
          </a:prstGeom>
          <a:noFill/>
          <a:ln w="9525">
            <a:noFill/>
            <a:miter lim="800000"/>
            <a:headEnd/>
            <a:tailEnd/>
          </a:ln>
        </p:spPr>
        <p:txBody>
          <a:bodyPr lIns="92953" tIns="46477" rIns="92953" bIns="46477" anchor="b"/>
          <a:lstStyle/>
          <a:p>
            <a:pPr algn="r" defTabSz="930275"/>
            <a:fld id="{FF52149D-DFED-48B9-8FC5-5DE69B485620}" type="slidenum">
              <a:rPr lang="en-US" altLang="zh-CN" sz="1200">
                <a:latin typeface="Arial" charset="0"/>
              </a:rPr>
              <a:pPr algn="r" defTabSz="930275"/>
              <a:t>129</a:t>
            </a:fld>
            <a:endParaRPr lang="en-US" altLang="zh-CN" sz="1200">
              <a:latin typeface="Arial" charset="0"/>
            </a:endParaRPr>
          </a:p>
        </p:txBody>
      </p:sp>
      <p:sp>
        <p:nvSpPr>
          <p:cNvPr id="143363"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64" name="Rectangle 3"/>
          <p:cNvSpPr>
            <a:spLocks noGrp="1" noChangeArrowheads="1"/>
          </p:cNvSpPr>
          <p:nvPr>
            <p:ph type="body" idx="1"/>
          </p:nvPr>
        </p:nvSpPr>
        <p:spPr bwMode="auto">
          <a:xfrm>
            <a:off x="685800" y="4344025"/>
            <a:ext cx="5486400" cy="4114488"/>
          </a:xfrm>
          <a:prstGeom prst="rect">
            <a:avLst/>
          </a:prstGeom>
          <a:noFill/>
          <a:ln>
            <a:solidFill>
              <a:srgbClr val="000000"/>
            </a:solidFill>
            <a:miter lim="800000"/>
            <a:headEnd/>
            <a:tailEnd/>
          </a:ln>
        </p:spPr>
        <p:txBody>
          <a:bodyPr lIns="92953" tIns="46477" rIns="92953" bIns="46477"/>
          <a:lstStyle/>
          <a:p>
            <a:r>
              <a:rPr lang="en-US" altLang="zh-CN" smtClean="0"/>
              <a:t>Examples include GeoLife Features 500 LBAs</a:t>
            </a:r>
          </a:p>
        </p:txBody>
      </p:sp>
    </p:spTree>
    <p:extLst>
      <p:ext uri="{BB962C8B-B14F-4D97-AF65-F5344CB8AC3E}">
        <p14:creationId xmlns:p14="http://schemas.microsoft.com/office/powerpoint/2010/main" val="3619334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7699" name="Rectangle 3"/>
          <p:cNvSpPr>
            <a:spLocks noGrp="1" noChangeArrowheads="1"/>
          </p:cNvSpPr>
          <p:nvPr>
            <p:ph type="body" idx="1"/>
          </p:nvPr>
        </p:nvSpPr>
        <p:spPr bwMode="auto">
          <a:xfrm>
            <a:off x="685800" y="4344025"/>
            <a:ext cx="5486400" cy="4114488"/>
          </a:xfrm>
          <a:prstGeom prst="rect">
            <a:avLst/>
          </a:prstGeom>
          <a:solidFill>
            <a:srgbClr val="FFFFFF"/>
          </a:solidFill>
          <a:ln>
            <a:solidFill>
              <a:srgbClr val="000000"/>
            </a:solidFill>
            <a:miter lim="800000"/>
            <a:headEnd/>
            <a:tailEnd/>
          </a:ln>
        </p:spPr>
        <p:txBody>
          <a:bodyPr/>
          <a:lstStyle/>
          <a:p>
            <a:endParaRPr lang="zh-CN" altLang="zh-CN" smtClean="0"/>
          </a:p>
        </p:txBody>
      </p:sp>
    </p:spTree>
    <p:extLst>
      <p:ext uri="{BB962C8B-B14F-4D97-AF65-F5344CB8AC3E}">
        <p14:creationId xmlns:p14="http://schemas.microsoft.com/office/powerpoint/2010/main" val="115299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4294967295"/>
          </p:nvPr>
        </p:nvSpPr>
        <p:spPr bwMode="auto">
          <a:xfrm>
            <a:off x="3884613" y="8686561"/>
            <a:ext cx="2971800" cy="4558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710B2A51-65E1-46CA-88B8-44566B2D2E0D}" type="slidenum">
              <a:rPr lang="en-US"/>
              <a:pPr/>
              <a:t>14</a:t>
            </a:fld>
            <a:endParaRPr lang="en-US"/>
          </a:p>
        </p:txBody>
      </p:sp>
      <p:sp>
        <p:nvSpPr>
          <p:cNvPr id="56323" name="Rectangle 2"/>
          <p:cNvSpPr>
            <a:spLocks noGrp="1" noRot="1" noChangeAspect="1" noChangeArrowheads="1" noTextEdit="1"/>
          </p:cNvSpPr>
          <p:nvPr>
            <p:ph type="sldImg"/>
          </p:nvPr>
        </p:nvSpPr>
        <p:spPr/>
      </p:sp>
      <p:sp>
        <p:nvSpPr>
          <p:cNvPr id="56324" name="Rectangle 3"/>
          <p:cNvSpPr>
            <a:spLocks noGrp="1" noChangeArrowheads="1"/>
          </p:cNvSpPr>
          <p:nvPr>
            <p:ph type="body" idx="1"/>
          </p:nvPr>
        </p:nvSpPr>
        <p:spPr bwMode="auto">
          <a:xfrm>
            <a:off x="685800" y="4343281"/>
            <a:ext cx="5486400" cy="41137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p>
            <a:endParaRPr lang="en-US" smtClean="0"/>
          </a:p>
        </p:txBody>
      </p:sp>
    </p:spTree>
    <p:extLst>
      <p:ext uri="{BB962C8B-B14F-4D97-AF65-F5344CB8AC3E}">
        <p14:creationId xmlns:p14="http://schemas.microsoft.com/office/powerpoint/2010/main" val="3997387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r>
              <a:rPr lang="en-US" altLang="zh-CN" smtClean="0"/>
              <a:t>And Unfortunately several meters of error is too much for accurate logical localization … </a:t>
            </a:r>
          </a:p>
          <a:p>
            <a:r>
              <a:rPr lang="en-US" altLang="zh-CN" smtClean="0"/>
              <a:t>Let me argue this through an illustration …</a:t>
            </a:r>
          </a:p>
        </p:txBody>
      </p:sp>
      <p:sp>
        <p:nvSpPr>
          <p:cNvPr id="70660" name="Slide Number Placeholder 3"/>
          <p:cNvSpPr>
            <a:spLocks noGrp="1"/>
          </p:cNvSpPr>
          <p:nvPr>
            <p:ph type="sldNum" sz="quarter" idx="5"/>
          </p:nvPr>
        </p:nvSpPr>
        <p:spPr>
          <a:noFill/>
        </p:spPr>
        <p:txBody>
          <a:bodyPr/>
          <a:lstStyle/>
          <a:p>
            <a:fld id="{0809FA0F-7F2D-45CE-9DC1-589FD227F466}" type="slidenum">
              <a:rPr lang="en-US" altLang="zh-CN"/>
              <a:pPr/>
              <a:t>131</a:t>
            </a:fld>
            <a:endParaRPr lang="en-US" altLang="zh-CN"/>
          </a:p>
        </p:txBody>
      </p:sp>
    </p:spTree>
    <p:extLst>
      <p:ext uri="{BB962C8B-B14F-4D97-AF65-F5344CB8AC3E}">
        <p14:creationId xmlns:p14="http://schemas.microsoft.com/office/powerpoint/2010/main" val="1087824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r>
              <a:rPr lang="en-US" altLang="zh-CN" smtClean="0"/>
              <a:t>We call this the dividing wall problem and argue that because of this problem converting form physical to logical localization is error prone</a:t>
            </a:r>
          </a:p>
          <a:p>
            <a:r>
              <a:rPr lang="en-US" altLang="zh-CN" smtClean="0"/>
              <a:t>Observe that localization based on WiFi signals is not sufficient, because WiFi signals pass through walls and they are overheard in both locations.</a:t>
            </a:r>
          </a:p>
          <a:p>
            <a:endParaRPr lang="en-US" altLang="zh-CN" smtClean="0"/>
          </a:p>
          <a:p>
            <a:endParaRPr lang="en-US" altLang="zh-CN" smtClean="0"/>
          </a:p>
          <a:p>
            <a:endParaRPr lang="en-US" altLang="zh-CN" smtClean="0"/>
          </a:p>
          <a:p>
            <a:r>
              <a:rPr lang="en-US" altLang="zh-CN" smtClean="0"/>
              <a:t>This is also why WiFi doesn’t work …</a:t>
            </a:r>
          </a:p>
        </p:txBody>
      </p:sp>
      <p:sp>
        <p:nvSpPr>
          <p:cNvPr id="71684" name="Slide Number Placeholder 3"/>
          <p:cNvSpPr>
            <a:spLocks noGrp="1"/>
          </p:cNvSpPr>
          <p:nvPr>
            <p:ph type="sldNum" sz="quarter" idx="5"/>
          </p:nvPr>
        </p:nvSpPr>
        <p:spPr>
          <a:noFill/>
        </p:spPr>
        <p:txBody>
          <a:bodyPr/>
          <a:lstStyle/>
          <a:p>
            <a:fld id="{33F9CBCE-A5F2-4B7A-AE62-A30BE2BC4F6B}" type="slidenum">
              <a:rPr lang="en-US" altLang="zh-CN"/>
              <a:pPr/>
              <a:t>132</a:t>
            </a:fld>
            <a:endParaRPr lang="en-US" altLang="zh-CN"/>
          </a:p>
        </p:txBody>
      </p:sp>
    </p:spTree>
    <p:extLst>
      <p:ext uri="{BB962C8B-B14F-4D97-AF65-F5344CB8AC3E}">
        <p14:creationId xmlns:p14="http://schemas.microsoft.com/office/powerpoint/2010/main" val="1558058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5891" name="Notes Placeholder 2"/>
          <p:cNvSpPr>
            <a:spLocks noGrp="1"/>
          </p:cNvSpPr>
          <p:nvPr>
            <p:ph type="body" idx="1"/>
          </p:nvPr>
        </p:nvSpPr>
        <p:spPr bwMode="auto">
          <a:xfrm>
            <a:off x="685800" y="4344025"/>
            <a:ext cx="5486400" cy="4114488"/>
          </a:xfrm>
          <a:prstGeom prst="rect">
            <a:avLst/>
          </a:prstGeom>
          <a:solidFill>
            <a:srgbClr val="FFFFFF"/>
          </a:solidFill>
          <a:ln>
            <a:solidFill>
              <a:srgbClr val="000000"/>
            </a:solidFill>
            <a:miter lim="800000"/>
            <a:headEnd/>
            <a:tailEnd/>
          </a:ln>
        </p:spPr>
        <p:txBody>
          <a:bodyPr lIns="92953" tIns="46477" rIns="92953" bIns="46477"/>
          <a:lstStyle/>
          <a:p>
            <a:r>
              <a:rPr lang="en-US" altLang="zh-CN" smtClean="0"/>
              <a:t>We call this the dividing wall problem and argue that because of this problem converting form physical to logical localization is error prone</a:t>
            </a:r>
          </a:p>
          <a:p>
            <a:r>
              <a:rPr lang="en-US" altLang="zh-CN" smtClean="0"/>
              <a:t>Observe that localization based on WiFi signals is not sufficient, because WiFi signals pass through walls and they are overheard in both locations.</a:t>
            </a:r>
          </a:p>
          <a:p>
            <a:endParaRPr lang="en-US" altLang="zh-CN" smtClean="0"/>
          </a:p>
          <a:p>
            <a:endParaRPr lang="en-US" altLang="zh-CN" smtClean="0"/>
          </a:p>
          <a:p>
            <a:endParaRPr lang="en-US" altLang="zh-CN" smtClean="0"/>
          </a:p>
          <a:p>
            <a:r>
              <a:rPr lang="en-US" altLang="zh-CN" smtClean="0"/>
              <a:t>This is also why WiFi doesn’t work …</a:t>
            </a:r>
          </a:p>
        </p:txBody>
      </p:sp>
      <p:sp>
        <p:nvSpPr>
          <p:cNvPr id="165892"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lIns="92953" tIns="46477" rIns="92953" bIns="46477" anchor="b"/>
          <a:lstStyle/>
          <a:p>
            <a:pPr algn="r" defTabSz="930275"/>
            <a:fld id="{0CADEA71-2226-440C-B200-EF8CE2848BFF}" type="slidenum">
              <a:rPr lang="en-US" altLang="zh-CN" sz="1200">
                <a:latin typeface="Arial" charset="0"/>
              </a:rPr>
              <a:pPr algn="r" defTabSz="930275"/>
              <a:t>133</a:t>
            </a:fld>
            <a:endParaRPr lang="en-US" altLang="zh-CN" sz="1200">
              <a:latin typeface="Arial" charset="0"/>
            </a:endParaRPr>
          </a:p>
        </p:txBody>
      </p:sp>
    </p:spTree>
    <p:extLst>
      <p:ext uri="{BB962C8B-B14F-4D97-AF65-F5344CB8AC3E}">
        <p14:creationId xmlns:p14="http://schemas.microsoft.com/office/powerpoint/2010/main" val="338123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23" name="Rectangle 3"/>
          <p:cNvSpPr>
            <a:spLocks noGrp="1" noChangeArrowheads="1"/>
          </p:cNvSpPr>
          <p:nvPr>
            <p:ph type="body" idx="1"/>
          </p:nvPr>
        </p:nvSpPr>
        <p:spPr bwMode="auto">
          <a:xfrm>
            <a:off x="685800" y="4344025"/>
            <a:ext cx="5486400" cy="4114488"/>
          </a:xfrm>
          <a:prstGeom prst="rect">
            <a:avLst/>
          </a:prstGeom>
          <a:solidFill>
            <a:srgbClr val="FFFFFF"/>
          </a:solidFill>
          <a:ln>
            <a:solidFill>
              <a:srgbClr val="000000"/>
            </a:solidFill>
            <a:miter lim="800000"/>
            <a:headEnd/>
            <a:tailEnd/>
          </a:ln>
        </p:spPr>
        <p:txBody>
          <a:bodyPr/>
          <a:lstStyle/>
          <a:p>
            <a:endParaRPr lang="zh-CN" altLang="zh-CN" smtClean="0"/>
          </a:p>
        </p:txBody>
      </p:sp>
    </p:spTree>
    <p:extLst>
      <p:ext uri="{BB962C8B-B14F-4D97-AF65-F5344CB8AC3E}">
        <p14:creationId xmlns:p14="http://schemas.microsoft.com/office/powerpoint/2010/main" val="1090875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DDAE013B-2200-4D89-A2BE-AC21BDA61186}" type="slidenum">
              <a:rPr lang="en-US" altLang="zh-CN"/>
              <a:pPr/>
              <a:t>135</a:t>
            </a:fld>
            <a:endParaRPr lang="en-US" altLang="zh-CN"/>
          </a:p>
        </p:txBody>
      </p:sp>
      <p:sp>
        <p:nvSpPr>
          <p:cNvPr id="73731" name="Rectangle 2"/>
          <p:cNvSpPr>
            <a:spLocks noGrp="1" noRot="1" noChangeAspect="1" noChangeArrowheads="1" noTextEdit="1"/>
          </p:cNvSpPr>
          <p:nvPr>
            <p:ph type="sldImg"/>
          </p:nvPr>
        </p:nvSpPr>
        <p:spPr>
          <a:solidFill>
            <a:srgbClr val="FFFFFF"/>
          </a:solidFill>
          <a:ln/>
        </p:spPr>
      </p:sp>
      <p:sp>
        <p:nvSpPr>
          <p:cNvPr id="73732" name="Rectangle 3"/>
          <p:cNvSpPr>
            <a:spLocks noGrp="1" noChangeArrowheads="1"/>
          </p:cNvSpPr>
          <p:nvPr>
            <p:ph type="body" idx="1"/>
          </p:nvPr>
        </p:nvSpPr>
        <p:spPr>
          <a:xfrm>
            <a:off x="914400" y="4344025"/>
            <a:ext cx="5029200" cy="4114488"/>
          </a:xfrm>
          <a:solidFill>
            <a:srgbClr val="FFFFFF"/>
          </a:solidFill>
          <a:ln>
            <a:solidFill>
              <a:srgbClr val="000000"/>
            </a:solidFill>
          </a:ln>
        </p:spPr>
        <p:txBody>
          <a:bodyPr lIns="93177" tIns="46589" rIns="93177" bIns="46589"/>
          <a:lstStyle/>
          <a:p>
            <a:r>
              <a:rPr lang="en-US" altLang="zh-CN" smtClean="0"/>
              <a:t>The hypothesis behind SurroundSense is that it’s possible to localize mobile phones based on ambience sensing. </a:t>
            </a:r>
          </a:p>
          <a:p>
            <a:r>
              <a:rPr lang="en-US" altLang="zh-CN" smtClean="0"/>
              <a:t>By ambience we refer to sound, light, color, movement and WiFi. </a:t>
            </a:r>
          </a:p>
          <a:p>
            <a:endParaRPr lang="en-US" altLang="zh-CN" smtClean="0"/>
          </a:p>
          <a:p>
            <a:r>
              <a:rPr lang="en-US" altLang="zh-CN" smtClean="0"/>
              <a:t>Consider these three pictures form adjacent shops. </a:t>
            </a:r>
          </a:p>
          <a:p>
            <a:endParaRPr lang="en-US" altLang="zh-CN" smtClean="0"/>
          </a:p>
          <a:p>
            <a:r>
              <a:rPr lang="en-US" altLang="zh-CN" smtClean="0"/>
              <a:t>The bookstore to the left is well lit, the clothing shop in the middle is darker while the sports bar in the right is the darkest of the three. </a:t>
            </a:r>
          </a:p>
          <a:p>
            <a:r>
              <a:rPr lang="en-US" altLang="zh-CN" smtClean="0"/>
              <a:t>Furthermore, looking at the floor colors we see that the bookstore is covered with green carpet, while the clothing shop has a grey carpet and the sports bar is covered with black wood floor. </a:t>
            </a:r>
          </a:p>
          <a:p>
            <a:r>
              <a:rPr lang="en-US" altLang="zh-CN" smtClean="0"/>
              <a:t>In terms of sound the bookstore will be quiet, the clothing shop may play some music in the background, while the sports bar will include humans chatting and fans cheering. </a:t>
            </a:r>
          </a:p>
          <a:p>
            <a:endParaRPr lang="en-US" altLang="zh-CN" smtClean="0"/>
          </a:p>
          <a:p>
            <a:r>
              <a:rPr lang="en-US" altLang="zh-CN" smtClean="0"/>
              <a:t>Furthermore, the layout of a store and the nature of the business will force people to walk in different patterns. In the bookstore people will have a relaxed stroll interrupted by long standing periods while browsing through a book. In the clothing store the pace will be faster --with people moving from isle to isle-- while the standing periods will be smaller while checking some garment. Lastly, in the sports bar, people will be mostly static seating at the bar or at a table.   </a:t>
            </a:r>
          </a:p>
          <a:p>
            <a:endParaRPr lang="en-US" altLang="zh-CN" smtClean="0"/>
          </a:p>
          <a:p>
            <a:r>
              <a:rPr lang="en-US" altLang="zh-CN" smtClean="0"/>
              <a:t>Lastly we can think also that the overheard access points in these locations are different for each location. </a:t>
            </a:r>
          </a:p>
          <a:p>
            <a:r>
              <a:rPr lang="en-US" altLang="zh-CN" smtClean="0"/>
              <a:t>All these ambience information can be sensed through the mobile phone sensors, the microphone, the camera, the accelerometer and the WiFi card. </a:t>
            </a:r>
          </a:p>
          <a:p>
            <a:r>
              <a:rPr lang="en-US" altLang="zh-CN" smtClean="0"/>
              <a:t> </a:t>
            </a:r>
          </a:p>
        </p:txBody>
      </p:sp>
    </p:spTree>
    <p:extLst>
      <p:ext uri="{BB962C8B-B14F-4D97-AF65-F5344CB8AC3E}">
        <p14:creationId xmlns:p14="http://schemas.microsoft.com/office/powerpoint/2010/main" val="2537383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3884613" y="8684926"/>
            <a:ext cx="2971800" cy="457513"/>
          </a:xfrm>
          <a:prstGeom prst="rect">
            <a:avLst/>
          </a:prstGeom>
          <a:noFill/>
          <a:ln w="9525">
            <a:noFill/>
            <a:miter lim="800000"/>
            <a:headEnd/>
            <a:tailEnd/>
          </a:ln>
        </p:spPr>
        <p:txBody>
          <a:bodyPr lIns="92953" tIns="46477" rIns="92953" bIns="46477" anchor="b"/>
          <a:lstStyle/>
          <a:p>
            <a:pPr algn="r" defTabSz="930275"/>
            <a:fld id="{F8ABE28B-3795-45D3-8C85-2836FCF4177B}" type="slidenum">
              <a:rPr lang="en-US" altLang="zh-CN" sz="1200">
                <a:latin typeface="Arial" charset="0"/>
              </a:rPr>
              <a:pPr algn="r" defTabSz="930275"/>
              <a:t>136</a:t>
            </a:fld>
            <a:endParaRPr lang="en-US" altLang="zh-CN" sz="1200">
              <a:latin typeface="Arial" charset="0"/>
            </a:endParaRPr>
          </a:p>
        </p:txBody>
      </p:sp>
      <p:sp>
        <p:nvSpPr>
          <p:cNvPr id="186371"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6372" name="Rectangle 3"/>
          <p:cNvSpPr>
            <a:spLocks noGrp="1" noChangeArrowheads="1"/>
          </p:cNvSpPr>
          <p:nvPr>
            <p:ph type="body" idx="1"/>
          </p:nvPr>
        </p:nvSpPr>
        <p:spPr bwMode="auto">
          <a:xfrm>
            <a:off x="914400" y="4344025"/>
            <a:ext cx="5029200" cy="4114488"/>
          </a:xfrm>
          <a:prstGeom prst="rect">
            <a:avLst/>
          </a:prstGeom>
          <a:solidFill>
            <a:srgbClr val="FFFFFF"/>
          </a:solidFill>
          <a:ln>
            <a:solidFill>
              <a:srgbClr val="000000"/>
            </a:solidFill>
            <a:miter lim="800000"/>
            <a:headEnd/>
            <a:tailEnd/>
          </a:ln>
        </p:spPr>
        <p:txBody>
          <a:bodyPr lIns="93177" tIns="46589" rIns="93177" bIns="46589"/>
          <a:lstStyle/>
          <a:p>
            <a:r>
              <a:rPr lang="en-US" altLang="zh-CN" smtClean="0"/>
              <a:t>The hypothesis behind SurroundSense is that it’s possible to localize mobile phones based on ambience sensing. </a:t>
            </a:r>
          </a:p>
          <a:p>
            <a:r>
              <a:rPr lang="en-US" altLang="zh-CN" smtClean="0"/>
              <a:t>By ambience we refer to sound, light, color, movement and WiFi. </a:t>
            </a:r>
          </a:p>
          <a:p>
            <a:endParaRPr lang="en-US" altLang="zh-CN" smtClean="0"/>
          </a:p>
          <a:p>
            <a:r>
              <a:rPr lang="en-US" altLang="zh-CN" smtClean="0"/>
              <a:t>Consider these three pictures form adjacent shops. </a:t>
            </a:r>
          </a:p>
          <a:p>
            <a:endParaRPr lang="en-US" altLang="zh-CN" smtClean="0"/>
          </a:p>
          <a:p>
            <a:r>
              <a:rPr lang="en-US" altLang="zh-CN" smtClean="0"/>
              <a:t>The bookstore to the left is well lit, the clothing shop in the middle is darker while the sports bar in the right is the darkest of the three. </a:t>
            </a:r>
          </a:p>
          <a:p>
            <a:r>
              <a:rPr lang="en-US" altLang="zh-CN" smtClean="0"/>
              <a:t>Furthermore, looking at the floor colors we see that the bookstore is covered with green carpet, while the clothing shop has a grey carpet and the sports bar is covered with black wood floor. </a:t>
            </a:r>
          </a:p>
          <a:p>
            <a:r>
              <a:rPr lang="en-US" altLang="zh-CN" smtClean="0"/>
              <a:t>In terms of sound the bookstore will be quiet, the clothing shop may play some music in the background, while the sports bar will include humans chatting and fans cheering. </a:t>
            </a:r>
          </a:p>
          <a:p>
            <a:endParaRPr lang="en-US" altLang="zh-CN" smtClean="0"/>
          </a:p>
          <a:p>
            <a:r>
              <a:rPr lang="en-US" altLang="zh-CN" smtClean="0"/>
              <a:t>Furthermore, the layout of a store and the nature of the business will force people to walk in different patterns. In the bookstore people will have a relaxed stroll interrupted by long standing periods while browsing through a book. In the clothing store the pace will be faster --with people moving from isle to isle-- while the standing periods will be smaller while checking some garment. Lastly, in the sports bar, people will be mostly static seating at the bar or at a table.   </a:t>
            </a:r>
          </a:p>
          <a:p>
            <a:endParaRPr lang="en-US" altLang="zh-CN" smtClean="0"/>
          </a:p>
          <a:p>
            <a:r>
              <a:rPr lang="en-US" altLang="zh-CN" smtClean="0"/>
              <a:t>Lastly we can think also that the overheard access points in these locations are different for each location. </a:t>
            </a:r>
          </a:p>
          <a:p>
            <a:r>
              <a:rPr lang="en-US" altLang="zh-CN" smtClean="0"/>
              <a:t>All these ambience information can be sensed through the mobile phone sensors, the microphone, the camera, the accelerometer and the WiFi card. </a:t>
            </a:r>
          </a:p>
          <a:p>
            <a:r>
              <a:rPr lang="en-US" altLang="zh-CN" smtClean="0"/>
              <a:t> </a:t>
            </a:r>
          </a:p>
        </p:txBody>
      </p:sp>
    </p:spTree>
    <p:extLst>
      <p:ext uri="{BB962C8B-B14F-4D97-AF65-F5344CB8AC3E}">
        <p14:creationId xmlns:p14="http://schemas.microsoft.com/office/powerpoint/2010/main" val="2207314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r>
              <a:rPr lang="en-US" altLang="zh-CN" smtClean="0"/>
              <a:t>Based on our empirical observations we reached 2 conclusions</a:t>
            </a:r>
          </a:p>
          <a:p>
            <a:r>
              <a:rPr lang="en-US" altLang="zh-CN" smtClean="0"/>
              <a:t>1.</a:t>
            </a:r>
          </a:p>
          <a:p>
            <a:r>
              <a:rPr lang="en-US" altLang="zh-CN" smtClean="0"/>
              <a:t>2. Even if each dimension may not be unique, by putting them together we can get a unique fingerprint for each location.  </a:t>
            </a:r>
          </a:p>
        </p:txBody>
      </p:sp>
      <p:sp>
        <p:nvSpPr>
          <p:cNvPr id="74756" name="Slide Number Placeholder 3"/>
          <p:cNvSpPr>
            <a:spLocks noGrp="1"/>
          </p:cNvSpPr>
          <p:nvPr>
            <p:ph type="sldNum" sz="quarter" idx="5"/>
          </p:nvPr>
        </p:nvSpPr>
        <p:spPr>
          <a:noFill/>
        </p:spPr>
        <p:txBody>
          <a:bodyPr/>
          <a:lstStyle/>
          <a:p>
            <a:fld id="{33511BCA-E001-49B4-9431-51C90866A491}" type="slidenum">
              <a:rPr lang="en-US" altLang="zh-CN"/>
              <a:pPr/>
              <a:t>137</a:t>
            </a:fld>
            <a:endParaRPr lang="en-US" altLang="zh-CN"/>
          </a:p>
        </p:txBody>
      </p:sp>
    </p:spTree>
    <p:extLst>
      <p:ext uri="{BB962C8B-B14F-4D97-AF65-F5344CB8AC3E}">
        <p14:creationId xmlns:p14="http://schemas.microsoft.com/office/powerpoint/2010/main" val="1105392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r>
              <a:rPr lang="en-US" altLang="zh-CN" smtClean="0"/>
              <a:t>Fluorescent light … however by the nature of this locations we can imagine that Starbucks has some coffee grinding machines noises while RadioShack may have some loud music in the background  </a:t>
            </a:r>
          </a:p>
        </p:txBody>
      </p:sp>
      <p:sp>
        <p:nvSpPr>
          <p:cNvPr id="75780" name="Slide Number Placeholder 3"/>
          <p:cNvSpPr>
            <a:spLocks noGrp="1"/>
          </p:cNvSpPr>
          <p:nvPr>
            <p:ph type="sldNum" sz="quarter" idx="5"/>
          </p:nvPr>
        </p:nvSpPr>
        <p:spPr>
          <a:noFill/>
        </p:spPr>
        <p:txBody>
          <a:bodyPr/>
          <a:lstStyle/>
          <a:p>
            <a:fld id="{5036C7F7-98C4-4965-AB65-66002A512AAE}" type="slidenum">
              <a:rPr lang="en-US" altLang="zh-CN"/>
              <a:pPr/>
              <a:t>138</a:t>
            </a:fld>
            <a:endParaRPr lang="en-US" altLang="zh-CN"/>
          </a:p>
        </p:txBody>
      </p:sp>
    </p:spTree>
    <p:extLst>
      <p:ext uri="{BB962C8B-B14F-4D97-AF65-F5344CB8AC3E}">
        <p14:creationId xmlns:p14="http://schemas.microsoft.com/office/powerpoint/2010/main" val="3122652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A61421DB-333B-48D7-B3DA-66E05BF076F0}" type="slidenum">
              <a:rPr lang="en-US" altLang="zh-CN"/>
              <a:pPr/>
              <a:t>139</a:t>
            </a:fld>
            <a:endParaRPr lang="en-US" altLang="zh-CN"/>
          </a:p>
        </p:txBody>
      </p:sp>
      <p:sp>
        <p:nvSpPr>
          <p:cNvPr id="76803"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xfrm>
            <a:off x="914400" y="4344025"/>
            <a:ext cx="5029200" cy="4114488"/>
          </a:xfrm>
          <a:solidFill>
            <a:srgbClr val="FFFFFF"/>
          </a:solidFill>
          <a:ln>
            <a:solidFill>
              <a:srgbClr val="000000"/>
            </a:solidFill>
          </a:ln>
        </p:spPr>
        <p:txBody>
          <a:bodyPr lIns="93177" tIns="46589" rIns="93177" bIns="46589"/>
          <a:lstStyle/>
          <a:p>
            <a:r>
              <a:rPr lang="en-US" altLang="zh-CN" smtClean="0"/>
              <a:t>The next question is does surrounsense require ambiences to be unique worldwide. </a:t>
            </a:r>
          </a:p>
          <a:p>
            <a:r>
              <a:rPr lang="en-US" altLang="zh-CN" smtClean="0"/>
              <a:t>That is do we require that each individual shop has a unique ambience that can be distinguishable from any other location.</a:t>
            </a:r>
          </a:p>
        </p:txBody>
      </p:sp>
    </p:spTree>
    <p:extLst>
      <p:ext uri="{BB962C8B-B14F-4D97-AF65-F5344CB8AC3E}">
        <p14:creationId xmlns:p14="http://schemas.microsoft.com/office/powerpoint/2010/main" val="4262442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8CFC1FA-D259-4743-A8D0-D986404B6071}" type="slidenum">
              <a:rPr lang="en-US" altLang="zh-CN"/>
              <a:pPr/>
              <a:t>140</a:t>
            </a:fld>
            <a:endParaRPr lang="en-US" altLang="zh-CN"/>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xfrm>
            <a:off x="914400" y="4344025"/>
            <a:ext cx="5029200" cy="4114488"/>
          </a:xfrm>
          <a:solidFill>
            <a:srgbClr val="FFFFFF"/>
          </a:solidFill>
          <a:ln>
            <a:solidFill>
              <a:srgbClr val="000000"/>
            </a:solidFill>
          </a:ln>
        </p:spPr>
        <p:txBody>
          <a:bodyPr lIns="93177" tIns="46589" rIns="93177" bIns="46589"/>
          <a:lstStyle/>
          <a:p>
            <a:r>
              <a:rPr lang="en-US" altLang="zh-CN" smtClean="0"/>
              <a:t>Well, no, Surroundsense has a much weaker constraint. </a:t>
            </a:r>
          </a:p>
          <a:p>
            <a:r>
              <a:rPr lang="en-US" altLang="zh-CN" smtClean="0"/>
              <a:t>We require the ambiences be different in a small region around a rough estimate of the phone location obtained through GSM localization. </a:t>
            </a:r>
          </a:p>
          <a:p>
            <a:r>
              <a:rPr lang="en-US" altLang="zh-CN" smtClean="0"/>
              <a:t>The phone localizes itself using GSM, shortlists all the shops within the GSM localization error, these shops become the candidate shops and SS tries to localize the phone within one of these shops.</a:t>
            </a:r>
          </a:p>
          <a:p>
            <a:r>
              <a:rPr lang="en-US" altLang="zh-CN" smtClean="0"/>
              <a:t>In other words, GSM will provide a macro location such as a strip mall, while SurroundSense will refine the location to a certain shop within the candidate shops.     </a:t>
            </a:r>
          </a:p>
        </p:txBody>
      </p:sp>
    </p:spTree>
    <p:extLst>
      <p:ext uri="{BB962C8B-B14F-4D97-AF65-F5344CB8AC3E}">
        <p14:creationId xmlns:p14="http://schemas.microsoft.com/office/powerpoint/2010/main" val="283685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4294967295"/>
          </p:nvPr>
        </p:nvSpPr>
        <p:spPr bwMode="auto">
          <a:xfrm>
            <a:off x="3884613" y="8686561"/>
            <a:ext cx="2971800" cy="4558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15B0D7F1-192F-4060-8F97-31B77799E3E5}" type="slidenum">
              <a:rPr lang="en-US"/>
              <a:pPr/>
              <a:t>15</a:t>
            </a:fld>
            <a:endParaRPr lang="en-US"/>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bwMode="auto">
          <a:xfrm>
            <a:off x="685800" y="4343281"/>
            <a:ext cx="5486400" cy="41137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p>
            <a:endParaRPr lang="en-US" smtClean="0"/>
          </a:p>
        </p:txBody>
      </p:sp>
    </p:spTree>
    <p:extLst>
      <p:ext uri="{BB962C8B-B14F-4D97-AF65-F5344CB8AC3E}">
        <p14:creationId xmlns:p14="http://schemas.microsoft.com/office/powerpoint/2010/main" val="30709178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noChangeArrowheads="1"/>
          </p:cNvSpPr>
          <p:nvPr/>
        </p:nvSpPr>
        <p:spPr bwMode="auto">
          <a:xfrm>
            <a:off x="3884613" y="8684926"/>
            <a:ext cx="2971800" cy="457513"/>
          </a:xfrm>
          <a:prstGeom prst="rect">
            <a:avLst/>
          </a:prstGeom>
          <a:noFill/>
          <a:ln w="9525">
            <a:noFill/>
            <a:miter lim="800000"/>
            <a:headEnd/>
            <a:tailEnd/>
          </a:ln>
        </p:spPr>
        <p:txBody>
          <a:bodyPr lIns="92953" tIns="46477" rIns="92953" bIns="46477" anchor="b"/>
          <a:lstStyle/>
          <a:p>
            <a:pPr algn="r" defTabSz="930275"/>
            <a:fld id="{69AFC5FA-44C5-4722-B18B-B23594F60501}" type="slidenum">
              <a:rPr lang="en-US" altLang="zh-CN" sz="1200">
                <a:latin typeface="Arial" charset="0"/>
              </a:rPr>
              <a:pPr algn="r" defTabSz="930275"/>
              <a:t>141</a:t>
            </a:fld>
            <a:endParaRPr lang="en-US" altLang="zh-CN" sz="1200">
              <a:latin typeface="Arial" charset="0"/>
            </a:endParaRPr>
          </a:p>
        </p:txBody>
      </p:sp>
      <p:sp>
        <p:nvSpPr>
          <p:cNvPr id="182275"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2276" name="Rectangle 3"/>
          <p:cNvSpPr>
            <a:spLocks noGrp="1" noChangeArrowheads="1"/>
          </p:cNvSpPr>
          <p:nvPr>
            <p:ph type="body" idx="1"/>
          </p:nvPr>
        </p:nvSpPr>
        <p:spPr bwMode="auto">
          <a:xfrm>
            <a:off x="914400" y="4344025"/>
            <a:ext cx="5029200" cy="4114488"/>
          </a:xfrm>
          <a:prstGeom prst="rect">
            <a:avLst/>
          </a:prstGeom>
          <a:solidFill>
            <a:srgbClr val="FFFFFF"/>
          </a:solidFill>
          <a:ln>
            <a:solidFill>
              <a:srgbClr val="000000"/>
            </a:solidFill>
            <a:miter lim="800000"/>
            <a:headEnd/>
            <a:tailEnd/>
          </a:ln>
        </p:spPr>
        <p:txBody>
          <a:bodyPr lIns="93177" tIns="46589" rIns="93177" bIns="46589"/>
          <a:lstStyle/>
          <a:p>
            <a:endParaRPr lang="zh-CN" altLang="zh-CN" smtClean="0"/>
          </a:p>
        </p:txBody>
      </p:sp>
    </p:spTree>
    <p:extLst>
      <p:ext uri="{BB962C8B-B14F-4D97-AF65-F5344CB8AC3E}">
        <p14:creationId xmlns:p14="http://schemas.microsoft.com/office/powerpoint/2010/main" val="2596895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2A8E186-5087-4503-B3D0-4E8C650274CF}" type="slidenum">
              <a:rPr lang="en-US" altLang="zh-CN"/>
              <a:pPr/>
              <a:t>142</a:t>
            </a:fld>
            <a:endParaRPr lang="en-US" altLang="zh-CN"/>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1441963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65C746E-003D-4DC2-ADD2-03BFBC01EBE0}" type="slidenum">
              <a:rPr lang="en-US" altLang="zh-CN"/>
              <a:pPr/>
              <a:t>143</a:t>
            </a:fld>
            <a:endParaRPr lang="en-US" altLang="zh-CN"/>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r>
              <a:rPr lang="en-US" altLang="zh-CN" smtClean="0"/>
              <a:t>We’ve extracted sound features based on sound amplitude values and their distribution. Here we plot the distribution of the sound amplitude for three adjacent locations: a Laundromat, a Pizza place Jimmy Jones and a coffee shop Bean Traders.  </a:t>
            </a:r>
          </a:p>
          <a:p>
            <a:endParaRPr lang="en-US" altLang="zh-CN" smtClean="0"/>
          </a:p>
          <a:p>
            <a:r>
              <a:rPr lang="en-US" altLang="zh-CN" smtClean="0"/>
              <a:t>For color we use pictures of the floor. The intuition behind this choice is that colors in adjacent location are different. How do we know if a picture is of the floor. Well we can infer when the phone is facing done based on the accelerometer reading. If the phone is facing done we snap a photo. Even if we might catch shoes and the lower ends of trousers the largest part of the picture is going to cover the floor. We transfer the floor pictures to the HSL space and run simple color clustering algorithms to extract the dominant colors. Based on this information we build the color fingerprint.   </a:t>
            </a:r>
          </a:p>
          <a:p>
            <a:endParaRPr lang="en-US" altLang="zh-CN" smtClean="0"/>
          </a:p>
          <a:p>
            <a:r>
              <a:rPr lang="en-US" altLang="zh-CN" smtClean="0"/>
              <a:t>  </a:t>
            </a:r>
          </a:p>
          <a:p>
            <a:endParaRPr lang="en-US" altLang="zh-CN" smtClean="0"/>
          </a:p>
          <a:p>
            <a:r>
              <a:rPr lang="en-US" altLang="zh-CN" smtClean="0"/>
              <a:t>Colors keep changing products get sold/removed …</a:t>
            </a:r>
          </a:p>
          <a:p>
            <a:r>
              <a:rPr lang="en-US" altLang="zh-CN" smtClean="0"/>
              <a:t>Floor colors different from next shop</a:t>
            </a:r>
          </a:p>
          <a:p>
            <a:r>
              <a:rPr lang="en-US" altLang="zh-CN" smtClean="0"/>
              <a:t>Long lived</a:t>
            </a:r>
          </a:p>
        </p:txBody>
      </p:sp>
    </p:spTree>
    <p:extLst>
      <p:ext uri="{BB962C8B-B14F-4D97-AF65-F5344CB8AC3E}">
        <p14:creationId xmlns:p14="http://schemas.microsoft.com/office/powerpoint/2010/main" val="12342276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3F0DA573-8A93-42E4-ADA0-8141C8D8B00D}" type="slidenum">
              <a:rPr lang="en-US" altLang="zh-CN"/>
              <a:pPr/>
              <a:t>144</a:t>
            </a:fld>
            <a:endParaRPr lang="en-US" altLang="zh-CN"/>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r>
              <a:rPr lang="en-US" altLang="zh-CN" smtClean="0"/>
              <a:t>Now for movement we build the fingerprints based on the accelerometer readings. These graphs represent the user movement fingerprints in three locations. We extract two states: either the user is static or moving. These states are represented on the Y axis while on the X axis we have time. Why do they look different? Well let’s look at each individual shop and think about how a customer would behave in these location. Take the cafeteria example first. </a:t>
            </a:r>
          </a:p>
        </p:txBody>
      </p:sp>
    </p:spTree>
    <p:extLst>
      <p:ext uri="{BB962C8B-B14F-4D97-AF65-F5344CB8AC3E}">
        <p14:creationId xmlns:p14="http://schemas.microsoft.com/office/powerpoint/2010/main" val="1800653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583362E0-0ADD-49AD-98DD-59F6ACD82DBB}" type="slidenum">
              <a:rPr lang="en-US" altLang="zh-CN"/>
              <a:pPr/>
              <a:t>145</a:t>
            </a:fld>
            <a:endParaRPr lang="en-US" altLang="zh-CN"/>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r>
              <a:rPr lang="en-US" altLang="zh-CN" smtClean="0"/>
              <a:t>Now for movement we build the fingerprints based on the accelerometer readings. These graphs represent the user movement fingerprints in three locations. We extract two states: either the user is static or moving. These states are represented on the Y axis while on the X axis we have time. Why do they look different? Well let’s look at each individual shop and think about how a customer would behave in these location. Take the cafeteria example first. </a:t>
            </a:r>
          </a:p>
        </p:txBody>
      </p:sp>
    </p:spTree>
    <p:extLst>
      <p:ext uri="{BB962C8B-B14F-4D97-AF65-F5344CB8AC3E}">
        <p14:creationId xmlns:p14="http://schemas.microsoft.com/office/powerpoint/2010/main" val="1828684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2BA0416-3A4F-4945-B865-DD9D0CA22B22}" type="slidenum">
              <a:rPr lang="en-US" altLang="zh-CN"/>
              <a:pPr/>
              <a:t>146</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r>
              <a:rPr lang="en-US" altLang="zh-CN" smtClean="0"/>
              <a:t>Now for movement we build the fingerprints based on the accelerometer readings. These graphs represent the user movement fingerprints in three locations. We extract two states: either the user is static or moving. These states are represented on the Y axis while on the X axis we have time. Why do they look different? Well let’s look at each individual shop and think about how a customer would behave in these location. Take the cafeteria example first. </a:t>
            </a:r>
          </a:p>
        </p:txBody>
      </p:sp>
    </p:spTree>
    <p:extLst>
      <p:ext uri="{BB962C8B-B14F-4D97-AF65-F5344CB8AC3E}">
        <p14:creationId xmlns:p14="http://schemas.microsoft.com/office/powerpoint/2010/main" val="3219364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E73DC5AF-3BDF-44E8-BD90-E88ADD4DC565}" type="slidenum">
              <a:rPr lang="en-US" altLang="zh-CN"/>
              <a:pPr/>
              <a:t>147</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altLang="zh-CN" smtClean="0"/>
              <a:t>Now for movement we build the fingerprints based on the accelerometer readings. These graphs represent the user movement fingerprints in three locations. We extract two states: either the user is static or moving. These states are represented on the Y axis while on the X axis we have time. Why do they look different? Well let’s look at each individual shop and think about how a customer would behave in these location. Take the cafeteria example first. </a:t>
            </a:r>
          </a:p>
        </p:txBody>
      </p:sp>
    </p:spTree>
    <p:extLst>
      <p:ext uri="{BB962C8B-B14F-4D97-AF65-F5344CB8AC3E}">
        <p14:creationId xmlns:p14="http://schemas.microsoft.com/office/powerpoint/2010/main" val="30306593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73CE35E6-93B2-4EE0-9C9E-73C691D964BE}" type="slidenum">
              <a:rPr lang="en-US" altLang="zh-CN"/>
              <a:pPr/>
              <a:t>148</a:t>
            </a:fld>
            <a:endParaRPr lang="en-US" altLang="zh-CN"/>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r>
              <a:rPr lang="en-US" altLang="zh-CN" smtClean="0"/>
              <a:t>Now for movement we build the fingerprints based on the accelerometer readings. These graphs represent the user movement fingerprints in three locations. We extract two states: either the user is static or moving. These states are represented on the Y axis while on the X axis we have time. Why do they look different? Well let’s look at each individual shop and think about how a customer would behave in these location. Take the cafeteria example first. </a:t>
            </a:r>
          </a:p>
        </p:txBody>
      </p:sp>
    </p:spTree>
    <p:extLst>
      <p:ext uri="{BB962C8B-B14F-4D97-AF65-F5344CB8AC3E}">
        <p14:creationId xmlns:p14="http://schemas.microsoft.com/office/powerpoint/2010/main" val="24668819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90011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r>
              <a:rPr lang="en-US" altLang="zh-CN" smtClean="0"/>
              <a:t>Pose the problem -&gt; wanted to make sure movements were similar to a real user … we mimicked customer behavior by following him from a distance</a:t>
            </a:r>
          </a:p>
        </p:txBody>
      </p:sp>
      <p:sp>
        <p:nvSpPr>
          <p:cNvPr id="89092" name="Slide Number Placeholder 3"/>
          <p:cNvSpPr>
            <a:spLocks noGrp="1"/>
          </p:cNvSpPr>
          <p:nvPr>
            <p:ph type="sldNum" sz="quarter" idx="5"/>
          </p:nvPr>
        </p:nvSpPr>
        <p:spPr>
          <a:noFill/>
        </p:spPr>
        <p:txBody>
          <a:bodyPr/>
          <a:lstStyle/>
          <a:p>
            <a:fld id="{6F681178-9D61-4370-90DE-DCE51641350E}" type="slidenum">
              <a:rPr lang="en-US" altLang="zh-CN"/>
              <a:pPr/>
              <a:t>150</a:t>
            </a:fld>
            <a:endParaRPr lang="en-US" altLang="zh-CN"/>
          </a:p>
        </p:txBody>
      </p:sp>
    </p:spTree>
    <p:extLst>
      <p:ext uri="{BB962C8B-B14F-4D97-AF65-F5344CB8AC3E}">
        <p14:creationId xmlns:p14="http://schemas.microsoft.com/office/powerpoint/2010/main" val="3337586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613" y="8686561"/>
            <a:ext cx="2971800" cy="4558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FD342A15-574E-44F1-A424-79583583EA7F}" type="slidenum">
              <a:rPr lang="en-US"/>
              <a:pPr/>
              <a:t>16</a:t>
            </a:fld>
            <a:endParaRPr lang="en-US"/>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bwMode="auto">
          <a:xfrm>
            <a:off x="685800" y="4343281"/>
            <a:ext cx="5486400" cy="41137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p>
            <a:endParaRPr lang="en-US" smtClean="0"/>
          </a:p>
        </p:txBody>
      </p:sp>
    </p:spTree>
    <p:extLst>
      <p:ext uri="{BB962C8B-B14F-4D97-AF65-F5344CB8AC3E}">
        <p14:creationId xmlns:p14="http://schemas.microsoft.com/office/powerpoint/2010/main" val="2171234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r>
              <a:rPr lang="en-US" altLang="zh-CN" smtClean="0"/>
              <a:t>Here we have a summary of our results. We have organized the results in terms of per-cluster accuracy. By cluster we mean a GSM macro-location covering several shops. In the table we represent the GSM macrolocation given by the cluster number and how many candidate shops were in each of these GSM macro-locations.  </a:t>
            </a:r>
          </a:p>
          <a:p>
            <a:endParaRPr lang="en-US" altLang="zh-CN" smtClean="0"/>
          </a:p>
          <a:p>
            <a:r>
              <a:rPr lang="en-US" altLang="zh-CN" smtClean="0"/>
              <a:t>We tested 4 combinations of sensors representative of several usage scenarios. </a:t>
            </a:r>
          </a:p>
        </p:txBody>
      </p:sp>
      <p:sp>
        <p:nvSpPr>
          <p:cNvPr id="90116" name="Slide Number Placeholder 3"/>
          <p:cNvSpPr>
            <a:spLocks noGrp="1"/>
          </p:cNvSpPr>
          <p:nvPr>
            <p:ph type="sldNum" sz="quarter" idx="5"/>
          </p:nvPr>
        </p:nvSpPr>
        <p:spPr>
          <a:noFill/>
        </p:spPr>
        <p:txBody>
          <a:bodyPr/>
          <a:lstStyle/>
          <a:p>
            <a:fld id="{AFB44520-511B-418C-B795-9F415B031DE5}" type="slidenum">
              <a:rPr lang="en-US" altLang="zh-CN"/>
              <a:pPr/>
              <a:t>151</a:t>
            </a:fld>
            <a:endParaRPr lang="en-US" altLang="zh-CN"/>
          </a:p>
        </p:txBody>
      </p:sp>
    </p:spTree>
    <p:extLst>
      <p:ext uri="{BB962C8B-B14F-4D97-AF65-F5344CB8AC3E}">
        <p14:creationId xmlns:p14="http://schemas.microsoft.com/office/powerpoint/2010/main" val="4229377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r>
              <a:rPr lang="en-US" altLang="zh-CN" smtClean="0"/>
              <a:t>Macro location </a:t>
            </a:r>
          </a:p>
          <a:p>
            <a:r>
              <a:rPr lang="en-US" altLang="zh-CN" smtClean="0"/>
              <a:t>Highlight the interes</a:t>
            </a:r>
          </a:p>
          <a:p>
            <a:r>
              <a:rPr lang="en-US" altLang="zh-CN" smtClean="0"/>
              <a:t>Add circles write 1,2 multimodal sensing 4,5 fault tolerant one faults the others still work</a:t>
            </a:r>
          </a:p>
        </p:txBody>
      </p:sp>
      <p:sp>
        <p:nvSpPr>
          <p:cNvPr id="92164" name="Slide Number Placeholder 3"/>
          <p:cNvSpPr>
            <a:spLocks noGrp="1"/>
          </p:cNvSpPr>
          <p:nvPr>
            <p:ph type="sldNum" sz="quarter" idx="5"/>
          </p:nvPr>
        </p:nvSpPr>
        <p:spPr>
          <a:noFill/>
        </p:spPr>
        <p:txBody>
          <a:bodyPr/>
          <a:lstStyle/>
          <a:p>
            <a:fld id="{83EAF3AF-61C7-47EF-86D3-3ECE5256E74C}" type="slidenum">
              <a:rPr lang="en-US" altLang="zh-CN"/>
              <a:pPr/>
              <a:t>152</a:t>
            </a:fld>
            <a:endParaRPr lang="en-US" altLang="zh-CN"/>
          </a:p>
        </p:txBody>
      </p:sp>
    </p:spTree>
    <p:extLst>
      <p:ext uri="{BB962C8B-B14F-4D97-AF65-F5344CB8AC3E}">
        <p14:creationId xmlns:p14="http://schemas.microsoft.com/office/powerpoint/2010/main" val="1706676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r>
              <a:rPr lang="en-US" altLang="zh-CN" smtClean="0"/>
              <a:t>Macro location </a:t>
            </a:r>
          </a:p>
          <a:p>
            <a:r>
              <a:rPr lang="en-US" altLang="zh-CN" smtClean="0"/>
              <a:t>Highlight the interes</a:t>
            </a:r>
          </a:p>
          <a:p>
            <a:r>
              <a:rPr lang="en-US" altLang="zh-CN" smtClean="0"/>
              <a:t>Add circles write 1,2 multimodal sensing 4,5 fault tolerant one faults the others still work</a:t>
            </a:r>
          </a:p>
        </p:txBody>
      </p:sp>
      <p:sp>
        <p:nvSpPr>
          <p:cNvPr id="93188" name="Slide Number Placeholder 3"/>
          <p:cNvSpPr>
            <a:spLocks noGrp="1"/>
          </p:cNvSpPr>
          <p:nvPr>
            <p:ph type="sldNum" sz="quarter" idx="5"/>
          </p:nvPr>
        </p:nvSpPr>
        <p:spPr>
          <a:noFill/>
        </p:spPr>
        <p:txBody>
          <a:bodyPr/>
          <a:lstStyle/>
          <a:p>
            <a:fld id="{76949A86-0675-4929-8434-920D10E2CBF2}" type="slidenum">
              <a:rPr lang="en-US" altLang="zh-CN"/>
              <a:pPr/>
              <a:t>153</a:t>
            </a:fld>
            <a:endParaRPr lang="en-US" altLang="zh-CN"/>
          </a:p>
        </p:txBody>
      </p:sp>
    </p:spTree>
    <p:extLst>
      <p:ext uri="{BB962C8B-B14F-4D97-AF65-F5344CB8AC3E}">
        <p14:creationId xmlns:p14="http://schemas.microsoft.com/office/powerpoint/2010/main" val="36382262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altLang="zh-CN" smtClean="0"/>
              <a:t>Macro location </a:t>
            </a:r>
          </a:p>
          <a:p>
            <a:r>
              <a:rPr lang="en-US" altLang="zh-CN" smtClean="0"/>
              <a:t>Highlight the interes</a:t>
            </a:r>
          </a:p>
          <a:p>
            <a:r>
              <a:rPr lang="en-US" altLang="zh-CN" smtClean="0"/>
              <a:t>Add circles write 1,2 multimodal sensing 4,5 fault tolerant one faults the others still work</a:t>
            </a:r>
          </a:p>
        </p:txBody>
      </p:sp>
      <p:sp>
        <p:nvSpPr>
          <p:cNvPr id="94212" name="Slide Number Placeholder 3"/>
          <p:cNvSpPr>
            <a:spLocks noGrp="1"/>
          </p:cNvSpPr>
          <p:nvPr>
            <p:ph type="sldNum" sz="quarter" idx="5"/>
          </p:nvPr>
        </p:nvSpPr>
        <p:spPr>
          <a:noFill/>
        </p:spPr>
        <p:txBody>
          <a:bodyPr/>
          <a:lstStyle/>
          <a:p>
            <a:fld id="{1FAD6274-6F8F-45CE-91CD-9BABF66ECA26}" type="slidenum">
              <a:rPr lang="en-US" altLang="zh-CN"/>
              <a:pPr/>
              <a:t>154</a:t>
            </a:fld>
            <a:endParaRPr lang="en-US" altLang="zh-CN"/>
          </a:p>
        </p:txBody>
      </p:sp>
    </p:spTree>
    <p:extLst>
      <p:ext uri="{BB962C8B-B14F-4D97-AF65-F5344CB8AC3E}">
        <p14:creationId xmlns:p14="http://schemas.microsoft.com/office/powerpoint/2010/main" val="22320983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r>
              <a:rPr lang="en-US" altLang="zh-CN" smtClean="0"/>
              <a:t>No WIFI pocket developing regions arrows + caption</a:t>
            </a:r>
          </a:p>
        </p:txBody>
      </p:sp>
      <p:sp>
        <p:nvSpPr>
          <p:cNvPr id="95236" name="Slide Number Placeholder 3"/>
          <p:cNvSpPr>
            <a:spLocks noGrp="1"/>
          </p:cNvSpPr>
          <p:nvPr>
            <p:ph type="sldNum" sz="quarter" idx="5"/>
          </p:nvPr>
        </p:nvSpPr>
        <p:spPr>
          <a:noFill/>
        </p:spPr>
        <p:txBody>
          <a:bodyPr/>
          <a:lstStyle/>
          <a:p>
            <a:fld id="{300BB982-57CA-40F7-837E-3DD5BDAF7DE3}" type="slidenum">
              <a:rPr lang="en-US" altLang="zh-CN"/>
              <a:pPr/>
              <a:t>155</a:t>
            </a:fld>
            <a:endParaRPr lang="en-US" altLang="zh-CN"/>
          </a:p>
        </p:txBody>
      </p:sp>
    </p:spTree>
    <p:extLst>
      <p:ext uri="{BB962C8B-B14F-4D97-AF65-F5344CB8AC3E}">
        <p14:creationId xmlns:p14="http://schemas.microsoft.com/office/powerpoint/2010/main" val="35938696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endParaRPr lang="zh-CN" altLang="zh-CN" smtClean="0"/>
          </a:p>
        </p:txBody>
      </p:sp>
    </p:spTree>
    <p:extLst>
      <p:ext uri="{BB962C8B-B14F-4D97-AF65-F5344CB8AC3E}">
        <p14:creationId xmlns:p14="http://schemas.microsoft.com/office/powerpoint/2010/main" val="628409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03" name="Rectangle 3"/>
          <p:cNvSpPr>
            <a:spLocks noGrp="1" noChangeArrowheads="1"/>
          </p:cNvSpPr>
          <p:nvPr>
            <p:ph type="body" idx="1"/>
          </p:nvPr>
        </p:nvSpPr>
        <p:spPr bwMode="auto">
          <a:xfrm>
            <a:off x="685800" y="4344025"/>
            <a:ext cx="5486400" cy="4114488"/>
          </a:xfrm>
          <a:prstGeom prst="rect">
            <a:avLst/>
          </a:prstGeom>
          <a:solidFill>
            <a:srgbClr val="FFFFFF"/>
          </a:solidFill>
          <a:ln>
            <a:solidFill>
              <a:srgbClr val="000000"/>
            </a:solidFill>
            <a:miter lim="800000"/>
            <a:headEnd/>
            <a:tailEnd/>
          </a:ln>
        </p:spPr>
        <p:txBody>
          <a:bodyPr/>
          <a:lstStyle/>
          <a:p>
            <a:endParaRPr lang="zh-CN" altLang="zh-CN" smtClean="0"/>
          </a:p>
        </p:txBody>
      </p:sp>
    </p:spTree>
    <p:extLst>
      <p:ext uri="{BB962C8B-B14F-4D97-AF65-F5344CB8AC3E}">
        <p14:creationId xmlns:p14="http://schemas.microsoft.com/office/powerpoint/2010/main" val="26575959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0467" name="Rectangle 3"/>
          <p:cNvSpPr>
            <a:spLocks noGrp="1" noChangeArrowheads="1"/>
          </p:cNvSpPr>
          <p:nvPr>
            <p:ph type="body" idx="1"/>
          </p:nvPr>
        </p:nvSpPr>
        <p:spPr bwMode="auto">
          <a:xfrm>
            <a:off x="914400" y="4344025"/>
            <a:ext cx="5029200" cy="4114488"/>
          </a:xfrm>
          <a:prstGeom prst="rect">
            <a:avLst/>
          </a:prstGeom>
          <a:solidFill>
            <a:srgbClr val="FFFFFF"/>
          </a:solidFill>
          <a:ln>
            <a:solidFill>
              <a:srgbClr val="000000"/>
            </a:solidFill>
            <a:miter lim="800000"/>
            <a:headEnd/>
            <a:tailEnd/>
          </a:ln>
        </p:spPr>
        <p:txBody>
          <a:bodyPr lIns="93177" tIns="46589" rIns="93177" bIns="46589"/>
          <a:lstStyle/>
          <a:p>
            <a:endParaRPr lang="zh-CN" altLang="zh-CN" smtClean="0"/>
          </a:p>
        </p:txBody>
      </p:sp>
    </p:spTree>
    <p:extLst>
      <p:ext uri="{BB962C8B-B14F-4D97-AF65-F5344CB8AC3E}">
        <p14:creationId xmlns:p14="http://schemas.microsoft.com/office/powerpoint/2010/main" val="9009695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613" y="8686561"/>
            <a:ext cx="2971800" cy="4558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FD342A15-574E-44F1-A424-79583583EA7F}" type="slidenum">
              <a:rPr lang="en-US"/>
              <a:pPr/>
              <a:t>159</a:t>
            </a:fld>
            <a:endParaRPr lang="en-US"/>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bwMode="auto">
          <a:xfrm>
            <a:off x="685800" y="4343281"/>
            <a:ext cx="5486400" cy="41137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p>
            <a:endParaRPr lang="en-US" smtClean="0"/>
          </a:p>
        </p:txBody>
      </p:sp>
    </p:spTree>
    <p:extLst>
      <p:ext uri="{BB962C8B-B14F-4D97-AF65-F5344CB8AC3E}">
        <p14:creationId xmlns:p14="http://schemas.microsoft.com/office/powerpoint/2010/main" val="11857482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p:sp>
      <p:sp>
        <p:nvSpPr>
          <p:cNvPr id="64515" name="Rectangle 3"/>
          <p:cNvSpPr>
            <a:spLocks noGrp="1" noChangeArrowheads="1"/>
          </p:cNvSpPr>
          <p:nvPr>
            <p:ph type="body" idx="1"/>
          </p:nvPr>
        </p:nvSpPr>
        <p:spPr bwMode="auto">
          <a:xfrm>
            <a:off x="914400" y="4360813"/>
            <a:ext cx="5029200" cy="41312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283411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A55DCB-0268-4A61-92B2-502A5C4C077B}" type="slidenum">
              <a:rPr lang="zh-TW" altLang="en-US"/>
              <a:pPr/>
              <a:t>29</a:t>
            </a:fld>
            <a:endParaRPr lang="en-US" altLang="zh-TW"/>
          </a:p>
        </p:txBody>
      </p:sp>
      <p:sp>
        <p:nvSpPr>
          <p:cNvPr id="86018" name="Rectangle 2"/>
          <p:cNvSpPr>
            <a:spLocks noGrp="1" noRot="1" noChangeAspect="1" noChangeArrowheads="1" noTextEdit="1"/>
          </p:cNvSpPr>
          <p:nvPr>
            <p:ph type="sldImg"/>
          </p:nvPr>
        </p:nvSpPr>
        <p:spPr>
          <a:xfrm>
            <a:off x="1143000" y="684213"/>
            <a:ext cx="4572000" cy="3429000"/>
          </a:xfrm>
          <a:ln/>
        </p:spPr>
      </p:sp>
      <p:sp>
        <p:nvSpPr>
          <p:cNvPr id="86019" name="Rectangle 3"/>
          <p:cNvSpPr>
            <a:spLocks noGrp="1" noChangeArrowheads="1"/>
          </p:cNvSpPr>
          <p:nvPr>
            <p:ph type="body" idx="1"/>
          </p:nvPr>
        </p:nvSpPr>
        <p:spPr>
          <a:xfrm>
            <a:off x="912813" y="4343400"/>
            <a:ext cx="5032375" cy="4116388"/>
          </a:xfrm>
        </p:spPr>
        <p:txBody>
          <a:bodyPr/>
          <a:lstStyle/>
          <a:p>
            <a:endParaRPr lang="zh-TW" altLang="en-US"/>
          </a:p>
        </p:txBody>
      </p:sp>
    </p:spTree>
    <p:extLst>
      <p:ext uri="{BB962C8B-B14F-4D97-AF65-F5344CB8AC3E}">
        <p14:creationId xmlns:p14="http://schemas.microsoft.com/office/powerpoint/2010/main" val="1734777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160463" y="587375"/>
            <a:ext cx="4554537" cy="3416300"/>
          </a:xfrm>
        </p:spPr>
      </p:sp>
      <p:sp>
        <p:nvSpPr>
          <p:cNvPr id="65539" name="Rectangle 3"/>
          <p:cNvSpPr>
            <a:spLocks noGrp="1" noChangeArrowheads="1"/>
          </p:cNvSpPr>
          <p:nvPr>
            <p:ph type="body" idx="1"/>
          </p:nvPr>
        </p:nvSpPr>
        <p:spPr bwMode="auto">
          <a:xfrm>
            <a:off x="914400" y="4360813"/>
            <a:ext cx="5029200" cy="41312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034395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bwMode="auto">
          <a:xfrm>
            <a:off x="914400" y="4360813"/>
            <a:ext cx="5029200" cy="41312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3327941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613" y="8686561"/>
            <a:ext cx="2971800" cy="4558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FD342A15-574E-44F1-A424-79583583EA7F}" type="slidenum">
              <a:rPr lang="en-US"/>
              <a:pPr/>
              <a:t>163</a:t>
            </a:fld>
            <a:endParaRPr lang="en-US"/>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bwMode="auto">
          <a:xfrm>
            <a:off x="685800" y="4343281"/>
            <a:ext cx="5486400" cy="41137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p>
            <a:endParaRPr lang="en-US" smtClean="0"/>
          </a:p>
        </p:txBody>
      </p:sp>
    </p:spTree>
    <p:extLst>
      <p:ext uri="{BB962C8B-B14F-4D97-AF65-F5344CB8AC3E}">
        <p14:creationId xmlns:p14="http://schemas.microsoft.com/office/powerpoint/2010/main" val="2623294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bwMode="auto">
          <a:xfrm>
            <a:off x="914400" y="4360813"/>
            <a:ext cx="5029200" cy="41312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8916211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bwMode="auto">
          <a:xfrm>
            <a:off x="914400" y="4360813"/>
            <a:ext cx="5029200" cy="41312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343516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bwMode="auto">
          <a:xfrm>
            <a:off x="914400" y="4360813"/>
            <a:ext cx="5029200" cy="41312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860080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bwMode="auto">
          <a:xfrm>
            <a:off x="914400" y="4360813"/>
            <a:ext cx="5029200" cy="413129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765333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02756" indent="-270291" eaLnBrk="0" hangingPunct="0">
              <a:defRPr>
                <a:solidFill>
                  <a:schemeClr val="tx1"/>
                </a:solidFill>
                <a:latin typeface="Arial" charset="0"/>
                <a:ea typeface="ＭＳ Ｐゴシック" charset="0"/>
              </a:defRPr>
            </a:lvl2pPr>
            <a:lvl3pPr marL="1081164" indent="-216233" eaLnBrk="0" hangingPunct="0">
              <a:defRPr>
                <a:solidFill>
                  <a:schemeClr val="tx1"/>
                </a:solidFill>
                <a:latin typeface="Arial" charset="0"/>
                <a:ea typeface="ＭＳ Ｐゴシック" charset="0"/>
              </a:defRPr>
            </a:lvl3pPr>
            <a:lvl4pPr marL="1513629" indent="-216233" eaLnBrk="0" hangingPunct="0">
              <a:defRPr>
                <a:solidFill>
                  <a:schemeClr val="tx1"/>
                </a:solidFill>
                <a:latin typeface="Arial" charset="0"/>
                <a:ea typeface="ＭＳ Ｐゴシック" charset="0"/>
              </a:defRPr>
            </a:lvl4pPr>
            <a:lvl5pPr marL="1946095" indent="-216233" eaLnBrk="0" hangingPunct="0">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913370F-ABCE-CC4D-9198-F2BDB5EF7AB1}" type="slidenum">
              <a:rPr lang="zh-TW" altLang="en-US">
                <a:latin typeface="Calibri" charset="0"/>
                <a:ea typeface="PMingLiU" charset="0"/>
                <a:cs typeface="PMingLiU" charset="0"/>
              </a:rPr>
              <a:pPr eaLnBrk="1" hangingPunct="1"/>
              <a:t>168</a:t>
            </a:fld>
            <a:endParaRPr lang="en-US" altLang="zh-TW">
              <a:latin typeface="Calibri" charset="0"/>
              <a:ea typeface="PMingLiU" charset="0"/>
              <a:cs typeface="PMingLiU" charset="0"/>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latin typeface="Calibri" charset="0"/>
                <a:ea typeface="宋体" charset="0"/>
                <a:cs typeface="宋体" charset="0"/>
              </a:rPr>
              <a:t>Our idea is to use a number of transceivers, here, we use the mica2 sensors. These sensors are put on the ceilings, Each sensor will periodically send beacon message which can be received by other sensors. </a:t>
            </a:r>
            <a:r>
              <a:rPr lang="en-US" altLang="zh-CN" b="1">
                <a:latin typeface="Calibri" charset="0"/>
                <a:ea typeface="宋体" charset="0"/>
                <a:cs typeface="宋体" charset="0"/>
              </a:rPr>
              <a:t>the signal strength of each wireless link is measured</a:t>
            </a:r>
            <a:r>
              <a:rPr lang="en-US" altLang="zh-CN">
                <a:latin typeface="Calibri" charset="0"/>
                <a:ea typeface="宋体" charset="0"/>
                <a:cs typeface="宋体" charset="0"/>
              </a:rPr>
              <a:t>, In the static environment, the </a:t>
            </a:r>
            <a:r>
              <a:rPr lang="en-US" altLang="zh-CN" b="1">
                <a:latin typeface="Calibri" charset="0"/>
                <a:ea typeface="宋体" charset="0"/>
                <a:cs typeface="宋体" charset="0"/>
              </a:rPr>
              <a:t>environment factors are stable and no object moves around</a:t>
            </a:r>
            <a:r>
              <a:rPr lang="en-US" altLang="zh-CN">
                <a:latin typeface="Calibri" charset="0"/>
                <a:ea typeface="宋体" charset="0"/>
                <a:cs typeface="宋体" charset="0"/>
              </a:rPr>
              <a:t>. The </a:t>
            </a:r>
            <a:r>
              <a:rPr lang="en-US" altLang="zh-CN" b="1">
                <a:latin typeface="Calibri" charset="0"/>
                <a:ea typeface="宋体" charset="0"/>
                <a:cs typeface="宋体" charset="0"/>
              </a:rPr>
              <a:t>received radio signal</a:t>
            </a:r>
            <a:r>
              <a:rPr lang="en-US" altLang="zh-CN">
                <a:latin typeface="Calibri" charset="0"/>
                <a:ea typeface="宋体" charset="0"/>
                <a:cs typeface="宋体" charset="0"/>
              </a:rPr>
              <a:t> of each wireless link will be stable too. In dynamic environment, that is, an object comes into this area and cause the signals of some links to change and the changes are lager than some threshold, we call these links as </a:t>
            </a:r>
            <a:r>
              <a:rPr kumimoji="1" lang="en-US" altLang="zh-CN">
                <a:solidFill>
                  <a:srgbClr val="FF0000"/>
                </a:solidFill>
                <a:latin typeface="Calibri" charset="0"/>
                <a:ea typeface="宋体" charset="0"/>
                <a:cs typeface="宋体" charset="0"/>
              </a:rPr>
              <a:t>influential links. </a:t>
            </a:r>
            <a:r>
              <a:rPr lang="en-US" altLang="zh-CN">
                <a:latin typeface="Calibri" charset="0"/>
                <a:ea typeface="宋体" charset="0"/>
                <a:cs typeface="宋体" charset="0"/>
              </a:rPr>
              <a:t>the influential links will </a:t>
            </a:r>
            <a:r>
              <a:rPr lang="en-US" altLang="zh-CN" b="1">
                <a:latin typeface="Calibri" charset="0"/>
                <a:ea typeface="宋体" charset="0"/>
                <a:cs typeface="宋体" charset="0"/>
              </a:rPr>
              <a:t>tend to</a:t>
            </a:r>
            <a:r>
              <a:rPr lang="en-US" altLang="zh-CN">
                <a:latin typeface="Calibri" charset="0"/>
                <a:ea typeface="宋体" charset="0"/>
                <a:cs typeface="宋体" charset="0"/>
              </a:rPr>
              <a:t> be clustered around the object. So the our basic idea is to utilize the information of the influential links to locate the target object. </a:t>
            </a:r>
          </a:p>
          <a:p>
            <a:endParaRPr lang="en-US" altLang="zh-CN">
              <a:latin typeface="Calibri" charset="0"/>
              <a:ea typeface="宋体" charset="0"/>
              <a:cs typeface="宋体" charset="0"/>
            </a:endParaRPr>
          </a:p>
          <a:p>
            <a:r>
              <a:rPr lang="en-US" altLang="zh-CN">
                <a:latin typeface="Calibri" charset="0"/>
                <a:ea typeface="宋体" charset="0"/>
                <a:cs typeface="宋体" charset="0"/>
              </a:rPr>
              <a:t>Distinguish,</a:t>
            </a:r>
          </a:p>
          <a:p>
            <a:r>
              <a:rPr lang="en-US" altLang="zh-CN">
                <a:latin typeface="Calibri" charset="0"/>
                <a:ea typeface="宋体" charset="0"/>
                <a:cs typeface="宋体" charset="0"/>
              </a:rPr>
              <a:t>Bian hua zhi,</a:t>
            </a:r>
          </a:p>
          <a:p>
            <a:endParaRPr lang="en-US" altLang="zh-CN">
              <a:latin typeface="Calibri" charset="0"/>
              <a:ea typeface="宋体" charset="0"/>
              <a:cs typeface="宋体" charset="0"/>
            </a:endParaRPr>
          </a:p>
          <a:p>
            <a:endParaRPr lang="en-US" altLang="zh-CN">
              <a:latin typeface="Calibri" charset="0"/>
              <a:ea typeface="宋体" charset="0"/>
              <a:cs typeface="宋体" charset="0"/>
            </a:endParaRPr>
          </a:p>
        </p:txBody>
      </p:sp>
    </p:spTree>
    <p:extLst>
      <p:ext uri="{BB962C8B-B14F-4D97-AF65-F5344CB8AC3E}">
        <p14:creationId xmlns:p14="http://schemas.microsoft.com/office/powerpoint/2010/main" val="19668826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02756" indent="-270291" eaLnBrk="0" hangingPunct="0">
              <a:defRPr>
                <a:solidFill>
                  <a:schemeClr val="tx1"/>
                </a:solidFill>
                <a:latin typeface="Arial" charset="0"/>
                <a:ea typeface="ＭＳ Ｐゴシック" charset="0"/>
              </a:defRPr>
            </a:lvl2pPr>
            <a:lvl3pPr marL="1081164" indent="-216233" eaLnBrk="0" hangingPunct="0">
              <a:defRPr>
                <a:solidFill>
                  <a:schemeClr val="tx1"/>
                </a:solidFill>
                <a:latin typeface="Arial" charset="0"/>
                <a:ea typeface="ＭＳ Ｐゴシック" charset="0"/>
              </a:defRPr>
            </a:lvl3pPr>
            <a:lvl4pPr marL="1513629" indent="-216233" eaLnBrk="0" hangingPunct="0">
              <a:defRPr>
                <a:solidFill>
                  <a:schemeClr val="tx1"/>
                </a:solidFill>
                <a:latin typeface="Arial" charset="0"/>
                <a:ea typeface="ＭＳ Ｐゴシック" charset="0"/>
              </a:defRPr>
            </a:lvl4pPr>
            <a:lvl5pPr marL="1946095" indent="-216233" eaLnBrk="0" hangingPunct="0">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F9A9A8E-9759-294F-B8FA-0C4163D9D5D3}" type="slidenum">
              <a:rPr lang="zh-TW" altLang="en-US">
                <a:latin typeface="Calibri" charset="0"/>
                <a:ea typeface="PMingLiU" charset="0"/>
                <a:cs typeface="PMingLiU" charset="0"/>
              </a:rPr>
              <a:pPr eaLnBrk="1" hangingPunct="1"/>
              <a:t>169</a:t>
            </a:fld>
            <a:endParaRPr lang="en-US" altLang="zh-TW">
              <a:latin typeface="Calibri" charset="0"/>
              <a:ea typeface="PMingLiU" charset="0"/>
              <a:cs typeface="PMingLiU" charset="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000">
                <a:latin typeface="Calibri" charset="0"/>
                <a:ea typeface="宋体" charset="0"/>
                <a:cs typeface="宋体" charset="0"/>
              </a:rPr>
              <a:t>The model part actually is to prove our  basic idea, we just study the </a:t>
            </a:r>
            <a:r>
              <a:rPr lang="en-US" altLang="zh-CN" sz="1000" b="1">
                <a:latin typeface="Calibri" charset="0"/>
                <a:ea typeface="宋体" charset="0"/>
                <a:cs typeface="宋体" charset="0"/>
              </a:rPr>
              <a:t>individual sensor pair behavior and to know</a:t>
            </a:r>
            <a:r>
              <a:rPr lang="en-US" altLang="zh-CN" sz="1000">
                <a:latin typeface="Calibri" charset="0"/>
                <a:ea typeface="宋体" charset="0"/>
                <a:cs typeface="宋体" charset="0"/>
              </a:rPr>
              <a:t> what is the relationship between object position and the change of the signal. These 2 sensors are put on the ceiling, one is the transmitter and the other one is the receiver. So in the static environment, there are 2 main radio propagation paths: line-of-sight path, ground reflection path, and other some multi-path reflections by the surroundings. The received signal actually is the signal combination at all these paths. The total received power by the receiver P</a:t>
            </a:r>
            <a:r>
              <a:rPr lang="en-US" altLang="zh-CN" sz="1000" baseline="-25000">
                <a:latin typeface="Calibri" charset="0"/>
                <a:ea typeface="宋体" charset="0"/>
                <a:cs typeface="宋体" charset="0"/>
              </a:rPr>
              <a:t>0</a:t>
            </a:r>
            <a:r>
              <a:rPr lang="en-US" altLang="zh-CN" sz="1000">
                <a:latin typeface="Calibri" charset="0"/>
                <a:ea typeface="宋体" charset="0"/>
                <a:cs typeface="宋体" charset="0"/>
              </a:rPr>
              <a:t> is proportional to the square value of this combination.</a:t>
            </a:r>
            <a:endParaRPr lang="en-US" altLang="zh-CN" sz="1000" b="1">
              <a:latin typeface="Calibri" charset="0"/>
              <a:ea typeface="宋体" charset="0"/>
              <a:cs typeface="宋体" charset="0"/>
            </a:endParaRPr>
          </a:p>
          <a:p>
            <a:r>
              <a:rPr lang="en-US" altLang="zh-CN" sz="1000">
                <a:latin typeface="Calibri" charset="0"/>
                <a:ea typeface="宋体" charset="0"/>
                <a:cs typeface="宋体" charset="0"/>
              </a:rPr>
              <a:t>If an object comes in to this area, </a:t>
            </a:r>
            <a:r>
              <a:rPr lang="en-US" altLang="zh-CN" sz="1000" b="1">
                <a:latin typeface="Calibri" charset="0"/>
                <a:ea typeface="宋体" charset="0"/>
                <a:cs typeface="宋体" charset="0"/>
              </a:rPr>
              <a:t>it will cause an additional signal reflection path,  the additional received power is much smaller than previous received power.</a:t>
            </a:r>
            <a:r>
              <a:rPr lang="en-US" altLang="zh-CN" sz="1000">
                <a:latin typeface="Calibri" charset="0"/>
                <a:ea typeface="宋体" charset="0"/>
                <a:cs typeface="宋体" charset="0"/>
              </a:rPr>
              <a:t> We can prove that the difference received power between the 2 environments can be calculated from this equation. it is about inverse proportional to the square of distance r1 and the square of r2 R1 is </a:t>
            </a:r>
            <a:r>
              <a:rPr lang="en-US" altLang="zh-CN" sz="1000">
                <a:latin typeface="Arial" charset="0"/>
                <a:ea typeface="宋体" charset="0"/>
                <a:cs typeface="宋体" charset="0"/>
              </a:rPr>
              <a:t>…</a:t>
            </a:r>
            <a:r>
              <a:rPr lang="en-US" altLang="zh-CN" sz="1000">
                <a:latin typeface="Calibri" charset="0"/>
                <a:ea typeface="宋体" charset="0"/>
                <a:cs typeface="宋体" charset="0"/>
              </a:rPr>
              <a:t>, r2 is </a:t>
            </a:r>
            <a:r>
              <a:rPr lang="en-US" altLang="zh-CN" sz="1000">
                <a:latin typeface="Arial" charset="0"/>
                <a:ea typeface="宋体" charset="0"/>
                <a:cs typeface="宋体" charset="0"/>
              </a:rPr>
              <a:t>…</a:t>
            </a:r>
            <a:r>
              <a:rPr lang="en-US" altLang="zh-CN" sz="1000">
                <a:latin typeface="Calibri" charset="0"/>
                <a:ea typeface="宋体" charset="0"/>
                <a:cs typeface="宋体" charset="0"/>
              </a:rPr>
              <a:t>. , the other parameters you may regard together as a fixed value, </a:t>
            </a:r>
            <a:r>
              <a:rPr lang="en-US" altLang="zh-CN" sz="1000" b="1">
                <a:latin typeface="Calibri" charset="0"/>
                <a:ea typeface="宋体" charset="0"/>
                <a:cs typeface="宋体" charset="0"/>
              </a:rPr>
              <a:t>If  the object surface or size is different, the value is different</a:t>
            </a:r>
            <a:r>
              <a:rPr lang="en-US" altLang="zh-CN" sz="1300">
                <a:latin typeface="Calibri" charset="0"/>
                <a:ea typeface="宋体" charset="0"/>
                <a:cs typeface="宋体" charset="0"/>
              </a:rPr>
              <a:t>. We can prove that if the object is closer to this point, the difference received power caused by the object is larger.</a:t>
            </a:r>
          </a:p>
          <a:p>
            <a:endParaRPr lang="en-US" altLang="zh-CN" sz="1300">
              <a:latin typeface="Calibri" charset="0"/>
              <a:ea typeface="宋体" charset="0"/>
              <a:cs typeface="宋体" charset="0"/>
            </a:endParaRPr>
          </a:p>
          <a:p>
            <a:endParaRPr lang="en-US" altLang="zh-CN" sz="1300">
              <a:latin typeface="Calibri" charset="0"/>
              <a:ea typeface="宋体" charset="0"/>
              <a:cs typeface="宋体" charset="0"/>
            </a:endParaRPr>
          </a:p>
          <a:p>
            <a:r>
              <a:rPr lang="en-US" altLang="zh-CN" sz="1300">
                <a:latin typeface="Calibri" charset="0"/>
                <a:ea typeface="宋体" charset="0"/>
                <a:cs typeface="宋体" charset="0"/>
              </a:rPr>
              <a:t>---------------------------------------------------------------------------</a:t>
            </a:r>
          </a:p>
          <a:p>
            <a:r>
              <a:rPr lang="en-US" altLang="zh-CN" sz="1300">
                <a:latin typeface="Calibri" charset="0"/>
                <a:ea typeface="宋体" charset="0"/>
                <a:cs typeface="宋体" charset="0"/>
              </a:rPr>
              <a:t>(σ is the </a:t>
            </a:r>
            <a:r>
              <a:rPr lang="en-US" altLang="zh-CN" sz="1300" b="1">
                <a:latin typeface="Calibri" charset="0"/>
                <a:ea typeface="宋体" charset="0"/>
                <a:cs typeface="宋体" charset="0"/>
              </a:rPr>
              <a:t>radar cross section of the target object, </a:t>
            </a:r>
            <a:r>
              <a:rPr lang="en-US" altLang="zh-CN" sz="1300">
                <a:latin typeface="Calibri" charset="0"/>
                <a:ea typeface="宋体" charset="0"/>
                <a:cs typeface="宋体" charset="0"/>
              </a:rPr>
              <a:t>Pt is the transmitted power, </a:t>
            </a:r>
            <a:r>
              <a:rPr lang="en-US" altLang="zh-CN" sz="1300" i="1">
                <a:latin typeface="Calibri" charset="0"/>
                <a:ea typeface="宋体" charset="0"/>
                <a:cs typeface="宋体" charset="0"/>
              </a:rPr>
              <a:t>Gt</a:t>
            </a:r>
            <a:r>
              <a:rPr lang="en-US" altLang="zh-CN" sz="1300">
                <a:latin typeface="Calibri" charset="0"/>
                <a:ea typeface="宋体" charset="0"/>
                <a:cs typeface="宋体" charset="0"/>
              </a:rPr>
              <a:t> is the transmitter antenna gain, </a:t>
            </a:r>
            <a:r>
              <a:rPr lang="en-US" altLang="zh-CN" sz="1300" i="1">
                <a:latin typeface="Calibri" charset="0"/>
                <a:ea typeface="宋体" charset="0"/>
                <a:cs typeface="宋体" charset="0"/>
              </a:rPr>
              <a:t>Gr </a:t>
            </a:r>
            <a:r>
              <a:rPr lang="en-US" altLang="zh-CN" sz="1300">
                <a:latin typeface="Calibri" charset="0"/>
                <a:ea typeface="宋体" charset="0"/>
                <a:cs typeface="宋体" charset="0"/>
              </a:rPr>
              <a:t>is the receiver antenna gain. is the wavelength )</a:t>
            </a:r>
          </a:p>
          <a:p>
            <a:endParaRPr lang="en-US" altLang="zh-CN" sz="1300">
              <a:latin typeface="Calibri" charset="0"/>
              <a:ea typeface="宋体" charset="0"/>
              <a:cs typeface="宋体" charset="0"/>
            </a:endParaRPr>
          </a:p>
        </p:txBody>
      </p:sp>
    </p:spTree>
    <p:extLst>
      <p:ext uri="{BB962C8B-B14F-4D97-AF65-F5344CB8AC3E}">
        <p14:creationId xmlns:p14="http://schemas.microsoft.com/office/powerpoint/2010/main" val="2014936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02756" indent="-270291" eaLnBrk="0" hangingPunct="0">
              <a:defRPr>
                <a:solidFill>
                  <a:schemeClr val="tx1"/>
                </a:solidFill>
                <a:latin typeface="Arial" charset="0"/>
                <a:ea typeface="ＭＳ Ｐゴシック" charset="0"/>
              </a:defRPr>
            </a:lvl2pPr>
            <a:lvl3pPr marL="1081164" indent="-216233" eaLnBrk="0" hangingPunct="0">
              <a:defRPr>
                <a:solidFill>
                  <a:schemeClr val="tx1"/>
                </a:solidFill>
                <a:latin typeface="Arial" charset="0"/>
                <a:ea typeface="ＭＳ Ｐゴシック" charset="0"/>
              </a:defRPr>
            </a:lvl3pPr>
            <a:lvl4pPr marL="1513629" indent="-216233" eaLnBrk="0" hangingPunct="0">
              <a:defRPr>
                <a:solidFill>
                  <a:schemeClr val="tx1"/>
                </a:solidFill>
                <a:latin typeface="Arial" charset="0"/>
                <a:ea typeface="ＭＳ Ｐゴシック" charset="0"/>
              </a:defRPr>
            </a:lvl4pPr>
            <a:lvl5pPr marL="1946095" indent="-216233" eaLnBrk="0" hangingPunct="0">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2E38FBC-17F1-504C-BBA1-7458DDB5C852}" type="slidenum">
              <a:rPr lang="zh-TW" altLang="en-US">
                <a:latin typeface="Calibri" charset="0"/>
                <a:ea typeface="PMingLiU" charset="0"/>
                <a:cs typeface="PMingLiU" charset="0"/>
              </a:rPr>
              <a:pPr eaLnBrk="1" hangingPunct="1"/>
              <a:t>170</a:t>
            </a:fld>
            <a:endParaRPr lang="en-US" altLang="zh-TW">
              <a:latin typeface="Calibri" charset="0"/>
              <a:ea typeface="PMingLiU" charset="0"/>
              <a:cs typeface="PMingLiU" charset="0"/>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latin typeface="Calibri" charset="0"/>
                <a:ea typeface="宋体" charset="0"/>
                <a:cs typeface="宋体" charset="0"/>
              </a:rPr>
              <a:t>Based on the conclusion of theory part, </a:t>
            </a:r>
            <a:r>
              <a:rPr lang="en-US" altLang="zh-CN" b="1">
                <a:latin typeface="Calibri" charset="0"/>
                <a:ea typeface="宋体" charset="0"/>
                <a:cs typeface="宋体" charset="0"/>
              </a:rPr>
              <a:t>we found our signal dynamic property,</a:t>
            </a:r>
            <a:r>
              <a:rPr lang="en-US" altLang="zh-CN">
                <a:latin typeface="Calibri" charset="0"/>
                <a:ea typeface="宋体" charset="0"/>
                <a:cs typeface="宋体" charset="0"/>
              </a:rPr>
              <a:t> </a:t>
            </a:r>
            <a:r>
              <a:rPr lang="en-US" altLang="zh-CN" b="1">
                <a:latin typeface="Calibri" charset="0"/>
                <a:ea typeface="宋体" charset="0"/>
                <a:cs typeface="宋体" charset="0"/>
              </a:rPr>
              <a:t>it give us an idea of what is the change of RSSI according to different object position.</a:t>
            </a:r>
            <a:r>
              <a:rPr lang="en-US" altLang="zh-CN">
                <a:latin typeface="Calibri" charset="0"/>
                <a:ea typeface="宋体" charset="0"/>
                <a:cs typeface="宋体" charset="0"/>
              </a:rPr>
              <a:t> </a:t>
            </a:r>
            <a:r>
              <a:rPr lang="en-US" altLang="zh-CN" b="1">
                <a:latin typeface="Calibri" charset="0"/>
                <a:ea typeface="宋体" charset="0"/>
                <a:cs typeface="宋体" charset="0"/>
              </a:rPr>
              <a:t>We call RSSI dynamics</a:t>
            </a:r>
            <a:r>
              <a:rPr lang="en-US" altLang="zh-CN">
                <a:latin typeface="Calibri" charset="0"/>
                <a:ea typeface="宋体" charset="0"/>
                <a:cs typeface="宋体" charset="0"/>
              </a:rPr>
              <a:t> as the difference of RSSI measure between the static and dynamic environment. First, we classify the object positions on the ground, you may see from the figure: Main parallel line, MPL in short, is the mapping line of the transmitter and receiver on the ground. Main vertical line, MVL , is placed vertically, and intersect the MPL at the midpoint. We call the lines parallel to the MPL PL and lines parallel to the MVL VL. RSSI is the radio signal strength indicator. RSSI dynamic is ~~~, and our signal dynamic property is ~~~</a:t>
            </a:r>
          </a:p>
        </p:txBody>
      </p:sp>
    </p:spTree>
    <p:extLst>
      <p:ext uri="{BB962C8B-B14F-4D97-AF65-F5344CB8AC3E}">
        <p14:creationId xmlns:p14="http://schemas.microsoft.com/office/powerpoint/2010/main" val="85325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613" y="8686561"/>
            <a:ext cx="2971800" cy="4558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FD342A15-574E-44F1-A424-79583583EA7F}" type="slidenum">
              <a:rPr lang="en-US"/>
              <a:pPr/>
              <a:t>31</a:t>
            </a:fld>
            <a:endParaRPr lang="en-US"/>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bwMode="auto">
          <a:xfrm>
            <a:off x="685800" y="4343281"/>
            <a:ext cx="5486400" cy="41137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292" tIns="43146" rIns="86292" bIns="43146"/>
          <a:lstStyle/>
          <a:p>
            <a:endParaRPr lang="en-US" smtClean="0"/>
          </a:p>
        </p:txBody>
      </p:sp>
    </p:spTree>
    <p:extLst>
      <p:ext uri="{BB962C8B-B14F-4D97-AF65-F5344CB8AC3E}">
        <p14:creationId xmlns:p14="http://schemas.microsoft.com/office/powerpoint/2010/main" val="2562363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02756" indent="-270291" eaLnBrk="0" hangingPunct="0">
              <a:defRPr>
                <a:solidFill>
                  <a:schemeClr val="tx1"/>
                </a:solidFill>
                <a:latin typeface="Arial" charset="0"/>
                <a:ea typeface="ＭＳ Ｐゴシック" charset="0"/>
              </a:defRPr>
            </a:lvl2pPr>
            <a:lvl3pPr marL="1081164" indent="-216233" eaLnBrk="0" hangingPunct="0">
              <a:defRPr>
                <a:solidFill>
                  <a:schemeClr val="tx1"/>
                </a:solidFill>
                <a:latin typeface="Arial" charset="0"/>
                <a:ea typeface="ＭＳ Ｐゴシック" charset="0"/>
              </a:defRPr>
            </a:lvl3pPr>
            <a:lvl4pPr marL="1513629" indent="-216233" eaLnBrk="0" hangingPunct="0">
              <a:defRPr>
                <a:solidFill>
                  <a:schemeClr val="tx1"/>
                </a:solidFill>
                <a:latin typeface="Arial" charset="0"/>
                <a:ea typeface="ＭＳ Ｐゴシック" charset="0"/>
              </a:defRPr>
            </a:lvl4pPr>
            <a:lvl5pPr marL="1946095" indent="-216233" eaLnBrk="0" hangingPunct="0">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60CEA22-92F2-2E4E-BEEA-CBF8CCC0F2D3}" type="slidenum">
              <a:rPr lang="zh-CN" altLang="en-US">
                <a:latin typeface="Calibri" charset="0"/>
                <a:ea typeface="宋体" charset="0"/>
              </a:rPr>
              <a:pPr eaLnBrk="1" hangingPunct="1"/>
              <a:t>171</a:t>
            </a:fld>
            <a:endParaRPr lang="en-US" altLang="zh-CN">
              <a:latin typeface="Calibri" charset="0"/>
              <a:ea typeface="宋体" charset="0"/>
            </a:endParaRPr>
          </a:p>
        </p:txBody>
      </p:sp>
      <p:sp>
        <p:nvSpPr>
          <p:cNvPr id="55299"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lnSpc>
                <a:spcPct val="80000"/>
              </a:lnSpc>
            </a:pPr>
            <a:endParaRPr lang="en-US" altLang="zh-CN" sz="800">
              <a:latin typeface="Calibri" charset="0"/>
              <a:ea typeface="宋体" charset="0"/>
              <a:cs typeface="宋体" charset="0"/>
            </a:endParaRPr>
          </a:p>
        </p:txBody>
      </p:sp>
    </p:spTree>
    <p:extLst>
      <p:ext uri="{BB962C8B-B14F-4D97-AF65-F5344CB8AC3E}">
        <p14:creationId xmlns:p14="http://schemas.microsoft.com/office/powerpoint/2010/main" val="27250335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02756" indent="-270291" eaLnBrk="0" hangingPunct="0">
              <a:defRPr>
                <a:solidFill>
                  <a:schemeClr val="tx1"/>
                </a:solidFill>
                <a:latin typeface="Arial" charset="0"/>
                <a:ea typeface="ＭＳ Ｐゴシック" charset="0"/>
              </a:defRPr>
            </a:lvl2pPr>
            <a:lvl3pPr marL="1081164" indent="-216233" eaLnBrk="0" hangingPunct="0">
              <a:defRPr>
                <a:solidFill>
                  <a:schemeClr val="tx1"/>
                </a:solidFill>
                <a:latin typeface="Arial" charset="0"/>
                <a:ea typeface="ＭＳ Ｐゴシック" charset="0"/>
              </a:defRPr>
            </a:lvl3pPr>
            <a:lvl4pPr marL="1513629" indent="-216233" eaLnBrk="0" hangingPunct="0">
              <a:defRPr>
                <a:solidFill>
                  <a:schemeClr val="tx1"/>
                </a:solidFill>
                <a:latin typeface="Arial" charset="0"/>
                <a:ea typeface="ＭＳ Ｐゴシック" charset="0"/>
              </a:defRPr>
            </a:lvl4pPr>
            <a:lvl5pPr marL="1946095" indent="-216233" eaLnBrk="0" hangingPunct="0">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A130AFE-73B8-2749-ABF6-59489C6408FE}" type="slidenum">
              <a:rPr lang="zh-CN" altLang="en-US">
                <a:latin typeface="Calibri" charset="0"/>
                <a:ea typeface="宋体" charset="0"/>
              </a:rPr>
              <a:pPr eaLnBrk="1" hangingPunct="1"/>
              <a:t>172</a:t>
            </a:fld>
            <a:endParaRPr lang="en-US" altLang="zh-CN">
              <a:latin typeface="Calibri" charset="0"/>
              <a:ea typeface="宋体" charset="0"/>
            </a:endParaRPr>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zh-CN" altLang="en-US">
              <a:latin typeface="Calibri" charset="0"/>
              <a:ea typeface="宋体" charset="0"/>
              <a:cs typeface="宋体" charset="0"/>
            </a:endParaRPr>
          </a:p>
        </p:txBody>
      </p:sp>
    </p:spTree>
    <p:extLst>
      <p:ext uri="{BB962C8B-B14F-4D97-AF65-F5344CB8AC3E}">
        <p14:creationId xmlns:p14="http://schemas.microsoft.com/office/powerpoint/2010/main" val="4140846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eaLnBrk="0" hangingPunct="0">
              <a:defRPr sz="2300">
                <a:solidFill>
                  <a:schemeClr val="tx1"/>
                </a:solidFill>
                <a:latin typeface="Times New Roman" charset="0"/>
                <a:ea typeface="ＭＳ Ｐゴシック" charset="0"/>
              </a:defRPr>
            </a:lvl1pPr>
            <a:lvl2pPr marL="702756" indent="-270291" defTabSz="914485" eaLnBrk="0" hangingPunct="0">
              <a:defRPr sz="2300">
                <a:solidFill>
                  <a:schemeClr val="tx1"/>
                </a:solidFill>
                <a:latin typeface="Times New Roman" charset="0"/>
                <a:ea typeface="ＭＳ Ｐゴシック" charset="0"/>
              </a:defRPr>
            </a:lvl2pPr>
            <a:lvl3pPr marL="1081164" indent="-216233" defTabSz="914485" eaLnBrk="0" hangingPunct="0">
              <a:defRPr sz="2300">
                <a:solidFill>
                  <a:schemeClr val="tx1"/>
                </a:solidFill>
                <a:latin typeface="Times New Roman" charset="0"/>
                <a:ea typeface="ＭＳ Ｐゴシック" charset="0"/>
              </a:defRPr>
            </a:lvl3pPr>
            <a:lvl4pPr marL="1513629" indent="-216233" defTabSz="914485" eaLnBrk="0" hangingPunct="0">
              <a:defRPr sz="2300">
                <a:solidFill>
                  <a:schemeClr val="tx1"/>
                </a:solidFill>
                <a:latin typeface="Times New Roman" charset="0"/>
                <a:ea typeface="ＭＳ Ｐゴシック" charset="0"/>
              </a:defRPr>
            </a:lvl4pPr>
            <a:lvl5pPr marL="1946095" indent="-216233" defTabSz="914485" eaLnBrk="0" hangingPunct="0">
              <a:defRPr sz="2300">
                <a:solidFill>
                  <a:schemeClr val="tx1"/>
                </a:solidFill>
                <a:latin typeface="Times New Roman"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Times New Roman"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Times New Roman"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Times New Roman"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Times New Roman" charset="0"/>
                <a:ea typeface="ＭＳ Ｐゴシック" charset="0"/>
              </a:defRPr>
            </a:lvl9pPr>
          </a:lstStyle>
          <a:p>
            <a:pPr eaLnBrk="1" hangingPunct="1"/>
            <a:fld id="{FE7E7F57-6FA5-AC46-86FD-BAC365DD47F9}" type="slidenum">
              <a:rPr lang="en-US" sz="1200"/>
              <a:pPr eaLnBrk="1" hangingPunct="1"/>
              <a:t>33</a:t>
            </a:fld>
            <a:endParaRPr lang="en-US"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20238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Slide Number Placeholder 5"/>
          <p:cNvSpPr>
            <a:spLocks noGrp="1"/>
          </p:cNvSpPr>
          <p:nvPr>
            <p:ph type="sldNum" sz="quarter" idx="10"/>
          </p:nvPr>
        </p:nvSpPr>
        <p:spPr>
          <a:ln/>
        </p:spPr>
        <p:txBody>
          <a:bodyPr/>
          <a:lstStyle>
            <a:lvl1pPr>
              <a:defRPr/>
            </a:lvl1pPr>
          </a:lstStyle>
          <a:p>
            <a:pPr>
              <a:defRPr/>
            </a:pPr>
            <a:fld id="{B7DAD28B-6961-4C72-B108-0863C5609C17}"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IIT Bombay</a:t>
            </a:r>
          </a:p>
        </p:txBody>
      </p:sp>
      <p:sp>
        <p:nvSpPr>
          <p:cNvPr id="6"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1069358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F19E04B9-F03D-4598-B5A2-6CB79A05E8E3}"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IIT Bombay</a:t>
            </a:r>
          </a:p>
        </p:txBody>
      </p:sp>
      <p:sp>
        <p:nvSpPr>
          <p:cNvPr id="6"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2977501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6F6A8906-DC0B-4EEC-BCAA-8109A94C4994}"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IIT Bombay</a:t>
            </a:r>
          </a:p>
        </p:txBody>
      </p:sp>
      <p:sp>
        <p:nvSpPr>
          <p:cNvPr id="6"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1881000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zh-TW"/>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zh-TW"/>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CD24557E-292F-43BC-B356-A5784D007F83}" type="slidenum">
              <a:rPr lang="zh-TW" altLang="en-US"/>
              <a:pPr/>
              <a:t>‹#›</a:t>
            </a:fld>
            <a:endParaRPr lang="en-US" altLang="zh-TW"/>
          </a:p>
        </p:txBody>
      </p:sp>
    </p:spTree>
    <p:extLst>
      <p:ext uri="{BB962C8B-B14F-4D97-AF65-F5344CB8AC3E}">
        <p14:creationId xmlns:p14="http://schemas.microsoft.com/office/powerpoint/2010/main" val="2763458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ltLang="zh-TW"/>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ltLang="zh-TW"/>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D2802104-3C5F-480F-8878-A44451316A48}" type="slidenum">
              <a:rPr lang="zh-TW" altLang="en-US"/>
              <a:pPr/>
              <a:t>‹#›</a:t>
            </a:fld>
            <a:endParaRPr lang="en-US" altLang="zh-TW"/>
          </a:p>
        </p:txBody>
      </p:sp>
    </p:spTree>
    <p:extLst>
      <p:ext uri="{BB962C8B-B14F-4D97-AF65-F5344CB8AC3E}">
        <p14:creationId xmlns:p14="http://schemas.microsoft.com/office/powerpoint/2010/main" val="3933367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22438"/>
            <a:ext cx="8229600"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4060825"/>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5225"/>
            <a:ext cx="2895600" cy="476250"/>
          </a:xfrm>
        </p:spPr>
        <p:txBody>
          <a:bodyPr/>
          <a:lstStyle>
            <a:lvl1pPr>
              <a:defRPr/>
            </a:lvl1pPr>
          </a:lstStyle>
          <a:p>
            <a:endParaRPr lang="en-US" altLang="zh-CN"/>
          </a:p>
        </p:txBody>
      </p:sp>
      <p:sp>
        <p:nvSpPr>
          <p:cNvPr id="6" name="Slide Number Placeholder 5"/>
          <p:cNvSpPr>
            <a:spLocks noGrp="1"/>
          </p:cNvSpPr>
          <p:nvPr>
            <p:ph type="sldNum" sz="quarter" idx="11"/>
          </p:nvPr>
        </p:nvSpPr>
        <p:spPr>
          <a:xfrm>
            <a:off x="7010400" y="6481763"/>
            <a:ext cx="2133600" cy="260350"/>
          </a:xfrm>
        </p:spPr>
        <p:txBody>
          <a:bodyPr/>
          <a:lstStyle>
            <a:lvl1pPr>
              <a:defRPr/>
            </a:lvl1pPr>
          </a:lstStyle>
          <a:p>
            <a:fld id="{6FFEE673-7807-724F-B37B-20E7EBD1724A}" type="slidenum">
              <a:rPr lang="en-US" altLang="zh-CN"/>
              <a:pPr/>
              <a:t>‹#›</a:t>
            </a:fld>
            <a:endParaRPr lang="en-US" altLang="zh-CN"/>
          </a:p>
        </p:txBody>
      </p:sp>
    </p:spTree>
    <p:extLst>
      <p:ext uri="{BB962C8B-B14F-4D97-AF65-F5344CB8AC3E}">
        <p14:creationId xmlns:p14="http://schemas.microsoft.com/office/powerpoint/2010/main" val="201512807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613" y="9525"/>
            <a:ext cx="6438900" cy="106838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19138" y="1125538"/>
            <a:ext cx="7694612" cy="4967287"/>
          </a:xfrm>
        </p:spPr>
        <p:txBody>
          <a:bodyPr/>
          <a:lstStyle/>
          <a:p>
            <a:endParaRPr lang="en-US"/>
          </a:p>
        </p:txBody>
      </p:sp>
      <p:sp>
        <p:nvSpPr>
          <p:cNvPr id="4" name="Footer Placeholder 3"/>
          <p:cNvSpPr>
            <a:spLocks noGrp="1"/>
          </p:cNvSpPr>
          <p:nvPr>
            <p:ph type="ftr" idx="10"/>
          </p:nvPr>
        </p:nvSpPr>
        <p:spPr>
          <a:xfrm>
            <a:off x="34925" y="6669088"/>
            <a:ext cx="2436813" cy="288925"/>
          </a:xfrm>
        </p:spPr>
        <p:txBody>
          <a:bodyPr/>
          <a:lstStyle>
            <a:lvl1pPr>
              <a:defRPr/>
            </a:lvl1pPr>
          </a:lstStyle>
          <a:p>
            <a:r>
              <a:rPr lang="en-GB"/>
              <a:t>The Cricket Indoor Location System</a:t>
            </a:r>
          </a:p>
        </p:txBody>
      </p:sp>
      <p:sp>
        <p:nvSpPr>
          <p:cNvPr id="5" name="Slide Number Placeholder 4"/>
          <p:cNvSpPr>
            <a:spLocks noGrp="1"/>
          </p:cNvSpPr>
          <p:nvPr>
            <p:ph type="sldNum" idx="11"/>
          </p:nvPr>
        </p:nvSpPr>
        <p:spPr>
          <a:xfrm>
            <a:off x="8094663" y="6669088"/>
            <a:ext cx="941387" cy="303212"/>
          </a:xfrm>
        </p:spPr>
        <p:txBody>
          <a:bodyPr/>
          <a:lstStyle>
            <a:lvl1pPr>
              <a:defRPr/>
            </a:lvl1pPr>
          </a:lstStyle>
          <a:p>
            <a:fld id="{C91DE0A5-B173-42DE-99FB-B9F53F0A85B9}" type="slidenum">
              <a:rPr lang="en-GB"/>
              <a:pPr/>
              <a:t>‹#›</a:t>
            </a:fld>
            <a:r>
              <a:rPr lang="en-GB"/>
              <a:t>/27</a:t>
            </a:r>
          </a:p>
        </p:txBody>
      </p:sp>
    </p:spTree>
    <p:extLst>
      <p:ext uri="{BB962C8B-B14F-4D97-AF65-F5344CB8AC3E}">
        <p14:creationId xmlns:p14="http://schemas.microsoft.com/office/powerpoint/2010/main" val="261918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63161DB3-9918-46DE-A89B-FFECF0E3E3D0}"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IIT Bombay</a:t>
            </a:r>
          </a:p>
        </p:txBody>
      </p:sp>
      <p:sp>
        <p:nvSpPr>
          <p:cNvPr id="6"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2812628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ln/>
        </p:spPr>
        <p:txBody>
          <a:bodyPr/>
          <a:lstStyle>
            <a:lvl1pPr>
              <a:defRPr/>
            </a:lvl1pPr>
          </a:lstStyle>
          <a:p>
            <a:pPr>
              <a:defRPr/>
            </a:pPr>
            <a:fld id="{055B7A47-E84D-431A-89ED-74D720F52EA9}"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IIT Bombay</a:t>
            </a:r>
          </a:p>
        </p:txBody>
      </p:sp>
      <p:sp>
        <p:nvSpPr>
          <p:cNvPr id="6"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3880784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ln/>
        </p:spPr>
        <p:txBody>
          <a:bodyPr/>
          <a:lstStyle>
            <a:lvl1pPr>
              <a:defRPr/>
            </a:lvl1pPr>
          </a:lstStyle>
          <a:p>
            <a:pPr>
              <a:defRPr/>
            </a:pPr>
            <a:fld id="{CF84BA2D-1B09-47A9-84EA-BFD70BD0E34D}" type="slidenum">
              <a:rPr lang="en-US"/>
              <a:pPr>
                <a:defRPr/>
              </a:pPr>
              <a:t>‹#›</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IIT Bombay</a:t>
            </a:r>
          </a:p>
        </p:txBody>
      </p:sp>
      <p:sp>
        <p:nvSpPr>
          <p:cNvPr id="7"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3192904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ln/>
        </p:spPr>
        <p:txBody>
          <a:bodyPr/>
          <a:lstStyle>
            <a:lvl1pPr>
              <a:defRPr/>
            </a:lvl1pPr>
          </a:lstStyle>
          <a:p>
            <a:pPr>
              <a:defRPr/>
            </a:pPr>
            <a:fld id="{1EBF4C18-7C9C-4311-B35E-7D7988C6227F}" type="slidenum">
              <a:rPr lang="en-US"/>
              <a:pPr>
                <a:defRPr/>
              </a:pPr>
              <a:t>‹#›</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IIT Bombay</a:t>
            </a:r>
          </a:p>
        </p:txBody>
      </p:sp>
      <p:sp>
        <p:nvSpPr>
          <p:cNvPr id="9"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60177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a:ln/>
        </p:spPr>
        <p:txBody>
          <a:bodyPr/>
          <a:lstStyle>
            <a:lvl1pPr>
              <a:defRPr/>
            </a:lvl1pPr>
          </a:lstStyle>
          <a:p>
            <a:pPr>
              <a:defRPr/>
            </a:pPr>
            <a:fld id="{AD3732E5-CEC3-48F8-83D2-649B37BC26BA}" type="slidenum">
              <a:rPr lang="en-US"/>
              <a:pPr>
                <a:defRPr/>
              </a:pPr>
              <a:t>‹#›</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IIT Bombay</a:t>
            </a:r>
          </a:p>
        </p:txBody>
      </p:sp>
      <p:sp>
        <p:nvSpPr>
          <p:cNvPr id="5"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3206099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325A5F70-9F79-4C81-A893-B485865D1E85}" type="slidenum">
              <a:rPr lang="en-US"/>
              <a:pPr>
                <a:defRPr/>
              </a:pPr>
              <a:t>‹#›</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IIT Bombay</a:t>
            </a:r>
          </a:p>
        </p:txBody>
      </p:sp>
      <p:sp>
        <p:nvSpPr>
          <p:cNvPr id="4"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125998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4"/>
          </p:nvPr>
        </p:nvSpPr>
        <p:spPr>
          <a:ln/>
        </p:spPr>
        <p:txBody>
          <a:bodyPr/>
          <a:lstStyle>
            <a:lvl1pPr>
              <a:defRPr/>
            </a:lvl1pPr>
          </a:lstStyle>
          <a:p>
            <a:pPr>
              <a:defRPr/>
            </a:pPr>
            <a:fld id="{0AE89EAA-E70C-40C0-8232-0D137CE985DB}" type="slidenum">
              <a:rPr lang="en-US"/>
              <a:pPr>
                <a:defRPr/>
              </a:pPr>
              <a:t>‹#›</a:t>
            </a:fld>
            <a:endParaRPr lang="en-US"/>
          </a:p>
        </p:txBody>
      </p:sp>
      <p:sp>
        <p:nvSpPr>
          <p:cNvPr id="6" name="Footer Placeholder 4"/>
          <p:cNvSpPr>
            <a:spLocks noGrp="1"/>
          </p:cNvSpPr>
          <p:nvPr>
            <p:ph type="ftr" sz="quarter" idx="15"/>
          </p:nvPr>
        </p:nvSpPr>
        <p:spPr/>
        <p:txBody>
          <a:bodyPr/>
          <a:lstStyle>
            <a:lvl1pPr>
              <a:defRPr/>
            </a:lvl1pPr>
          </a:lstStyle>
          <a:p>
            <a:pPr>
              <a:defRPr/>
            </a:pPr>
            <a:r>
              <a:rPr lang="en-US"/>
              <a:t>IIT Bombay</a:t>
            </a:r>
          </a:p>
        </p:txBody>
      </p:sp>
      <p:sp>
        <p:nvSpPr>
          <p:cNvPr id="7" name="Date Placeholder 3"/>
          <p:cNvSpPr>
            <a:spLocks noGrp="1"/>
          </p:cNvSpPr>
          <p:nvPr>
            <p:ph type="dt" sz="half" idx="16"/>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392974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a:ln/>
        </p:spPr>
        <p:txBody>
          <a:bodyPr/>
          <a:lstStyle>
            <a:lvl1pPr>
              <a:defRPr/>
            </a:lvl1pPr>
          </a:lstStyle>
          <a:p>
            <a:pPr>
              <a:defRPr/>
            </a:pPr>
            <a:fld id="{7C82910C-4BC5-4F49-9F43-A29FF266C042}" type="slidenum">
              <a:rPr lang="en-US"/>
              <a:pPr>
                <a:defRPr/>
              </a:pPr>
              <a:t>‹#›</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IIT Bombay</a:t>
            </a:r>
          </a:p>
        </p:txBody>
      </p:sp>
      <p:sp>
        <p:nvSpPr>
          <p:cNvPr id="7" name="Date Placeholder 3"/>
          <p:cNvSpPr>
            <a:spLocks noGrp="1"/>
          </p:cNvSpPr>
          <p:nvPr>
            <p:ph type="dt" sz="half" idx="12"/>
          </p:nvPr>
        </p:nvSpPr>
        <p:spPr/>
        <p:txBody>
          <a:bodyPr/>
          <a:lstStyle>
            <a:lvl1pPr>
              <a:defRPr/>
            </a:lvl1pPr>
          </a:lstStyle>
          <a:p>
            <a:pPr>
              <a:defRPr/>
            </a:pPr>
            <a:r>
              <a:rPr lang="en-US"/>
              <a:t>RFID 2005</a:t>
            </a:r>
          </a:p>
        </p:txBody>
      </p:sp>
    </p:spTree>
    <p:extLst>
      <p:ext uri="{BB962C8B-B14F-4D97-AF65-F5344CB8AC3E}">
        <p14:creationId xmlns:p14="http://schemas.microsoft.com/office/powerpoint/2010/main" val="325845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457200" y="1600200"/>
            <a:ext cx="7620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Slide Number Placeholder 5"/>
          <p:cNvSpPr>
            <a:spLocks noGrp="1"/>
          </p:cNvSpPr>
          <p:nvPr>
            <p:ph type="sldNum" sz="quarter" idx="4"/>
          </p:nvPr>
        </p:nvSpPr>
        <p:spPr>
          <a:xfrm>
            <a:off x="8531225" y="5648325"/>
            <a:ext cx="549275" cy="396875"/>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pPr>
              <a:defRPr/>
            </a:pPr>
            <a:fld id="{BDC374DB-0BD0-49D5-BB70-1717D2CB9633}" type="slidenum">
              <a:rPr lang="en-US"/>
              <a:pPr>
                <a:defRPr/>
              </a:pPr>
              <a:t>‹#›</a:t>
            </a:fld>
            <a:endParaRPr lang="en-US"/>
          </a:p>
        </p:txBody>
      </p:sp>
      <p:sp>
        <p:nvSpPr>
          <p:cNvPr id="5" name="Footer Placeholder 4"/>
          <p:cNvSpPr>
            <a:spLocks noGrp="1"/>
          </p:cNvSpPr>
          <p:nvPr>
            <p:ph type="ftr" sz="quarter" idx="3"/>
          </p:nvPr>
        </p:nvSpPr>
        <p:spPr>
          <a:xfrm rot="16200000">
            <a:off x="7587456" y="4048919"/>
            <a:ext cx="2366963" cy="365125"/>
          </a:xfrm>
          <a:prstGeom prst="rect">
            <a:avLst/>
          </a:prstGeom>
        </p:spPr>
        <p:txBody>
          <a:bodyPr vert="horz" lIns="91440" tIns="45720" rIns="91440" bIns="45720" rtlCol="0" anchor="ctr"/>
          <a:lstStyle>
            <a:lvl1pPr algn="r">
              <a:defRPr sz="1200">
                <a:solidFill>
                  <a:schemeClr val="bg2"/>
                </a:solidFill>
              </a:defRPr>
            </a:lvl1pPr>
          </a:lstStyle>
          <a:p>
            <a:pPr>
              <a:defRPr/>
            </a:pPr>
            <a:r>
              <a:rPr lang="en-US"/>
              <a:t>IIT Bombay</a:t>
            </a:r>
          </a:p>
        </p:txBody>
      </p:sp>
      <p:sp>
        <p:nvSpPr>
          <p:cNvPr id="4" name="Date Placeholder 3"/>
          <p:cNvSpPr>
            <a:spLocks noGrp="1"/>
          </p:cNvSpPr>
          <p:nvPr>
            <p:ph type="dt" sz="half" idx="2"/>
          </p:nvPr>
        </p:nvSpPr>
        <p:spPr>
          <a:xfrm rot="16200000">
            <a:off x="7551738" y="1646237"/>
            <a:ext cx="2438400" cy="365125"/>
          </a:xfrm>
          <a:prstGeom prst="rect">
            <a:avLst/>
          </a:prstGeom>
        </p:spPr>
        <p:txBody>
          <a:bodyPr vert="horz" lIns="91440" tIns="45720" rIns="91440" bIns="45720" rtlCol="0" anchor="ctr"/>
          <a:lstStyle>
            <a:lvl1pPr algn="l">
              <a:defRPr sz="1200">
                <a:solidFill>
                  <a:schemeClr val="bg2"/>
                </a:solidFill>
              </a:defRPr>
            </a:lvl1pPr>
          </a:lstStyle>
          <a:p>
            <a:pPr>
              <a:defRPr/>
            </a:pPr>
            <a:r>
              <a:rPr lang="en-US"/>
              <a:t>RFID 2005</a:t>
            </a:r>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1" r:id="rId15"/>
  </p:sldLayoutIdLst>
  <p:hf hdr="0"/>
  <p:txStyles>
    <p:titleStyle>
      <a:lvl1pPr algn="l" rtl="0" eaLnBrk="0" fontAlgn="base" hangingPunct="0">
        <a:spcBef>
          <a:spcPct val="0"/>
        </a:spcBef>
        <a:spcAft>
          <a:spcPct val="0"/>
        </a:spcAft>
        <a:defRPr sz="4600" kern="1200" spc="-100">
          <a:solidFill>
            <a:schemeClr val="tx2"/>
          </a:solidFill>
          <a:latin typeface="+mj-lt"/>
          <a:ea typeface="+mj-ea"/>
          <a:cs typeface="+mj-cs"/>
        </a:defRPr>
      </a:lvl1pPr>
      <a:lvl2pPr algn="l" rtl="0" eaLnBrk="0" fontAlgn="base" hangingPunct="0">
        <a:spcBef>
          <a:spcPct val="0"/>
        </a:spcBef>
        <a:spcAft>
          <a:spcPct val="0"/>
        </a:spcAft>
        <a:defRPr sz="4600">
          <a:solidFill>
            <a:schemeClr val="tx2"/>
          </a:solidFill>
          <a:latin typeface="Cambria" pitchFamily="18" charset="0"/>
        </a:defRPr>
      </a:lvl2pPr>
      <a:lvl3pPr algn="l" rtl="0" eaLnBrk="0" fontAlgn="base" hangingPunct="0">
        <a:spcBef>
          <a:spcPct val="0"/>
        </a:spcBef>
        <a:spcAft>
          <a:spcPct val="0"/>
        </a:spcAft>
        <a:defRPr sz="4600">
          <a:solidFill>
            <a:schemeClr val="tx2"/>
          </a:solidFill>
          <a:latin typeface="Cambria" pitchFamily="18" charset="0"/>
        </a:defRPr>
      </a:lvl3pPr>
      <a:lvl4pPr algn="l" rtl="0" eaLnBrk="0" fontAlgn="base" hangingPunct="0">
        <a:spcBef>
          <a:spcPct val="0"/>
        </a:spcBef>
        <a:spcAft>
          <a:spcPct val="0"/>
        </a:spcAft>
        <a:defRPr sz="4600">
          <a:solidFill>
            <a:schemeClr val="tx2"/>
          </a:solidFill>
          <a:latin typeface="Cambria" pitchFamily="18" charset="0"/>
        </a:defRPr>
      </a:lvl4pPr>
      <a:lvl5pPr algn="l" rtl="0" eaLnBrk="0" fontAlgn="base" hangingPunct="0">
        <a:spcBef>
          <a:spcPct val="0"/>
        </a:spcBef>
        <a:spcAft>
          <a:spcPct val="0"/>
        </a:spcAft>
        <a:defRPr sz="4600">
          <a:solidFill>
            <a:schemeClr val="tx2"/>
          </a:solidFill>
          <a:latin typeface="Cambria" pitchFamily="18" charset="0"/>
        </a:defRPr>
      </a:lvl5pPr>
      <a:lvl6pPr marL="457200" algn="l" rtl="0" fontAlgn="base">
        <a:spcBef>
          <a:spcPct val="0"/>
        </a:spcBef>
        <a:spcAft>
          <a:spcPct val="0"/>
        </a:spcAft>
        <a:defRPr sz="4600">
          <a:solidFill>
            <a:schemeClr val="tx2"/>
          </a:solidFill>
          <a:latin typeface="Cambria" pitchFamily="18" charset="0"/>
        </a:defRPr>
      </a:lvl6pPr>
      <a:lvl7pPr marL="914400" algn="l" rtl="0" fontAlgn="base">
        <a:spcBef>
          <a:spcPct val="0"/>
        </a:spcBef>
        <a:spcAft>
          <a:spcPct val="0"/>
        </a:spcAft>
        <a:defRPr sz="4600">
          <a:solidFill>
            <a:schemeClr val="tx2"/>
          </a:solidFill>
          <a:latin typeface="Cambria" pitchFamily="18" charset="0"/>
        </a:defRPr>
      </a:lvl7pPr>
      <a:lvl8pPr marL="1371600" algn="l" rtl="0" fontAlgn="base">
        <a:spcBef>
          <a:spcPct val="0"/>
        </a:spcBef>
        <a:spcAft>
          <a:spcPct val="0"/>
        </a:spcAft>
        <a:defRPr sz="4600">
          <a:solidFill>
            <a:schemeClr val="tx2"/>
          </a:solidFill>
          <a:latin typeface="Cambria" pitchFamily="18" charset="0"/>
        </a:defRPr>
      </a:lvl8pPr>
      <a:lvl9pPr marL="1828800" algn="l" rtl="0" fontAlgn="base">
        <a:spcBef>
          <a:spcPct val="0"/>
        </a:spcBef>
        <a:spcAft>
          <a:spcPct val="0"/>
        </a:spcAft>
        <a:defRPr sz="4600">
          <a:solidFill>
            <a:schemeClr val="tx2"/>
          </a:solidFill>
          <a:latin typeface="Cambria" pitchFamily="18" charset="0"/>
        </a:defRPr>
      </a:lvl9pPr>
    </p:titleStyle>
    <p:bodyStyle>
      <a:lvl1pPr marL="342900" indent="-228600" algn="l" rtl="0" eaLnBrk="0" fontAlgn="base" hangingPunct="0">
        <a:spcBef>
          <a:spcPct val="20000"/>
        </a:spcBef>
        <a:spcAft>
          <a:spcPct val="0"/>
        </a:spcAft>
        <a:buClr>
          <a:schemeClr val="accent1"/>
        </a:buClr>
        <a:buFont typeface="Arial" charset="0"/>
        <a:buChar char="•"/>
        <a:defRPr sz="2200" kern="1200">
          <a:solidFill>
            <a:schemeClr val="tx1"/>
          </a:solidFill>
          <a:latin typeface="+mn-lt"/>
          <a:ea typeface="+mn-ea"/>
          <a:cs typeface="+mn-cs"/>
        </a:defRPr>
      </a:lvl1pPr>
      <a:lvl2pPr marL="639763" indent="-228600" algn="l" rtl="0" eaLnBrk="0" fontAlgn="base" hangingPunct="0">
        <a:spcBef>
          <a:spcPct val="20000"/>
        </a:spcBef>
        <a:spcAft>
          <a:spcPct val="0"/>
        </a:spcAft>
        <a:buClr>
          <a:schemeClr val="accent2"/>
        </a:buClr>
        <a:buFont typeface="Arial" charset="0"/>
        <a:buChar char="•"/>
        <a:defRPr sz="2000" kern="1200">
          <a:solidFill>
            <a:schemeClr val="tx1"/>
          </a:solidFill>
          <a:latin typeface="+mn-lt"/>
          <a:ea typeface="+mn-ea"/>
          <a:cs typeface="+mn-cs"/>
        </a:defRPr>
      </a:lvl2pPr>
      <a:lvl3pPr marL="1004888" indent="-228600" algn="l" rtl="0" eaLnBrk="0" fontAlgn="base" hangingPunct="0">
        <a:spcBef>
          <a:spcPct val="20000"/>
        </a:spcBef>
        <a:spcAft>
          <a:spcPct val="0"/>
        </a:spcAft>
        <a:buClr>
          <a:srgbClr val="D2CB6C"/>
        </a:buClr>
        <a:buFont typeface="Arial" charset="0"/>
        <a:buChar char="•"/>
        <a:defRPr kern="1200">
          <a:solidFill>
            <a:schemeClr val="tx1"/>
          </a:solidFill>
          <a:latin typeface="+mn-lt"/>
          <a:ea typeface="+mn-ea"/>
          <a:cs typeface="+mn-cs"/>
        </a:defRPr>
      </a:lvl3pPr>
      <a:lvl4pPr marL="1279525" indent="-228600" algn="l" rtl="0" eaLnBrk="0" fontAlgn="base" hangingPunct="0">
        <a:spcBef>
          <a:spcPct val="20000"/>
        </a:spcBef>
        <a:spcAft>
          <a:spcPct val="0"/>
        </a:spcAft>
        <a:buClr>
          <a:srgbClr val="95A39D"/>
        </a:buClr>
        <a:buFont typeface="Arial" charset="0"/>
        <a:buChar char="•"/>
        <a:defRPr sz="1600" kern="1200">
          <a:solidFill>
            <a:schemeClr val="tx1"/>
          </a:solidFill>
          <a:latin typeface="+mn-lt"/>
          <a:ea typeface="+mn-ea"/>
          <a:cs typeface="+mn-cs"/>
        </a:defRPr>
      </a:lvl4pPr>
      <a:lvl5pPr marL="1554163" indent="-228600" algn="l" rtl="0" eaLnBrk="0" fontAlgn="base" hangingPunct="0">
        <a:spcBef>
          <a:spcPct val="20000"/>
        </a:spcBef>
        <a:spcAft>
          <a:spcPct val="0"/>
        </a:spcAft>
        <a:buClr>
          <a:srgbClr val="C89F5D"/>
        </a:buClr>
        <a:buFont typeface="Arial" charset="0"/>
        <a:buChar char="•"/>
        <a:defRPr sz="1400" kern="120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17" Type="http://schemas.openxmlformats.org/officeDocument/2006/relationships/image" Target="../media/image216.png"/><Relationship Id="rId21" Type="http://schemas.openxmlformats.org/officeDocument/2006/relationships/image" Target="../media/image120.png"/><Relationship Id="rId42" Type="http://schemas.openxmlformats.org/officeDocument/2006/relationships/image" Target="../media/image141.png"/><Relationship Id="rId47" Type="http://schemas.openxmlformats.org/officeDocument/2006/relationships/image" Target="../media/image146.png"/><Relationship Id="rId63" Type="http://schemas.openxmlformats.org/officeDocument/2006/relationships/image" Target="../media/image162.png"/><Relationship Id="rId68" Type="http://schemas.openxmlformats.org/officeDocument/2006/relationships/image" Target="../media/image167.png"/><Relationship Id="rId84" Type="http://schemas.openxmlformats.org/officeDocument/2006/relationships/image" Target="../media/image183.png"/><Relationship Id="rId89" Type="http://schemas.openxmlformats.org/officeDocument/2006/relationships/image" Target="../media/image188.png"/><Relationship Id="rId112" Type="http://schemas.openxmlformats.org/officeDocument/2006/relationships/image" Target="../media/image211.png"/><Relationship Id="rId16" Type="http://schemas.openxmlformats.org/officeDocument/2006/relationships/image" Target="../media/image115.png"/><Relationship Id="rId107" Type="http://schemas.openxmlformats.org/officeDocument/2006/relationships/image" Target="../media/image206.png"/><Relationship Id="rId11" Type="http://schemas.openxmlformats.org/officeDocument/2006/relationships/image" Target="../media/image110.png"/><Relationship Id="rId32" Type="http://schemas.openxmlformats.org/officeDocument/2006/relationships/image" Target="../media/image131.png"/><Relationship Id="rId37" Type="http://schemas.openxmlformats.org/officeDocument/2006/relationships/image" Target="../media/image136.png"/><Relationship Id="rId53" Type="http://schemas.openxmlformats.org/officeDocument/2006/relationships/image" Target="../media/image152.png"/><Relationship Id="rId58" Type="http://schemas.openxmlformats.org/officeDocument/2006/relationships/image" Target="../media/image157.png"/><Relationship Id="rId74" Type="http://schemas.openxmlformats.org/officeDocument/2006/relationships/image" Target="../media/image173.png"/><Relationship Id="rId79" Type="http://schemas.openxmlformats.org/officeDocument/2006/relationships/image" Target="../media/image178.png"/><Relationship Id="rId102" Type="http://schemas.openxmlformats.org/officeDocument/2006/relationships/image" Target="../media/image201.png"/><Relationship Id="rId123" Type="http://schemas.openxmlformats.org/officeDocument/2006/relationships/image" Target="../media/image222.png"/><Relationship Id="rId128" Type="http://schemas.openxmlformats.org/officeDocument/2006/relationships/image" Target="../media/image227.png"/><Relationship Id="rId5" Type="http://schemas.openxmlformats.org/officeDocument/2006/relationships/image" Target="../media/image104.png"/><Relationship Id="rId90" Type="http://schemas.openxmlformats.org/officeDocument/2006/relationships/image" Target="../media/image189.png"/><Relationship Id="rId95" Type="http://schemas.openxmlformats.org/officeDocument/2006/relationships/image" Target="../media/image194.png"/><Relationship Id="rId22" Type="http://schemas.openxmlformats.org/officeDocument/2006/relationships/image" Target="../media/image121.png"/><Relationship Id="rId27" Type="http://schemas.openxmlformats.org/officeDocument/2006/relationships/image" Target="../media/image126.png"/><Relationship Id="rId43" Type="http://schemas.openxmlformats.org/officeDocument/2006/relationships/image" Target="../media/image142.png"/><Relationship Id="rId48" Type="http://schemas.openxmlformats.org/officeDocument/2006/relationships/image" Target="../media/image147.png"/><Relationship Id="rId64" Type="http://schemas.openxmlformats.org/officeDocument/2006/relationships/image" Target="../media/image163.png"/><Relationship Id="rId69" Type="http://schemas.openxmlformats.org/officeDocument/2006/relationships/image" Target="../media/image168.png"/><Relationship Id="rId113" Type="http://schemas.openxmlformats.org/officeDocument/2006/relationships/image" Target="../media/image212.png"/><Relationship Id="rId118" Type="http://schemas.openxmlformats.org/officeDocument/2006/relationships/image" Target="../media/image217.png"/><Relationship Id="rId80" Type="http://schemas.openxmlformats.org/officeDocument/2006/relationships/image" Target="../media/image179.png"/><Relationship Id="rId85" Type="http://schemas.openxmlformats.org/officeDocument/2006/relationships/image" Target="../media/image184.png"/><Relationship Id="rId12" Type="http://schemas.openxmlformats.org/officeDocument/2006/relationships/image" Target="../media/image111.png"/><Relationship Id="rId17" Type="http://schemas.openxmlformats.org/officeDocument/2006/relationships/image" Target="../media/image116.png"/><Relationship Id="rId33" Type="http://schemas.openxmlformats.org/officeDocument/2006/relationships/image" Target="../media/image132.png"/><Relationship Id="rId38" Type="http://schemas.openxmlformats.org/officeDocument/2006/relationships/image" Target="../media/image137.png"/><Relationship Id="rId59" Type="http://schemas.openxmlformats.org/officeDocument/2006/relationships/image" Target="../media/image158.png"/><Relationship Id="rId103" Type="http://schemas.openxmlformats.org/officeDocument/2006/relationships/image" Target="../media/image202.png"/><Relationship Id="rId108" Type="http://schemas.openxmlformats.org/officeDocument/2006/relationships/image" Target="../media/image207.png"/><Relationship Id="rId124" Type="http://schemas.openxmlformats.org/officeDocument/2006/relationships/image" Target="../media/image223.png"/><Relationship Id="rId129" Type="http://schemas.openxmlformats.org/officeDocument/2006/relationships/image" Target="../media/image228.png"/><Relationship Id="rId54" Type="http://schemas.openxmlformats.org/officeDocument/2006/relationships/image" Target="../media/image153.png"/><Relationship Id="rId70" Type="http://schemas.openxmlformats.org/officeDocument/2006/relationships/image" Target="../media/image169.png"/><Relationship Id="rId75" Type="http://schemas.openxmlformats.org/officeDocument/2006/relationships/image" Target="../media/image174.png"/><Relationship Id="rId91" Type="http://schemas.openxmlformats.org/officeDocument/2006/relationships/image" Target="../media/image190.png"/><Relationship Id="rId96"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05.png"/><Relationship Id="rId23" Type="http://schemas.openxmlformats.org/officeDocument/2006/relationships/image" Target="../media/image122.png"/><Relationship Id="rId28" Type="http://schemas.openxmlformats.org/officeDocument/2006/relationships/image" Target="../media/image127.png"/><Relationship Id="rId49" Type="http://schemas.openxmlformats.org/officeDocument/2006/relationships/image" Target="../media/image148.png"/><Relationship Id="rId114" Type="http://schemas.openxmlformats.org/officeDocument/2006/relationships/image" Target="../media/image213.png"/><Relationship Id="rId119" Type="http://schemas.openxmlformats.org/officeDocument/2006/relationships/image" Target="../media/image218.png"/><Relationship Id="rId44" Type="http://schemas.openxmlformats.org/officeDocument/2006/relationships/image" Target="../media/image143.png"/><Relationship Id="rId60" Type="http://schemas.openxmlformats.org/officeDocument/2006/relationships/image" Target="../media/image159.png"/><Relationship Id="rId65" Type="http://schemas.openxmlformats.org/officeDocument/2006/relationships/image" Target="../media/image164.png"/><Relationship Id="rId81" Type="http://schemas.openxmlformats.org/officeDocument/2006/relationships/image" Target="../media/image180.png"/><Relationship Id="rId86" Type="http://schemas.openxmlformats.org/officeDocument/2006/relationships/image" Target="../media/image185.png"/><Relationship Id="rId130" Type="http://schemas.openxmlformats.org/officeDocument/2006/relationships/image" Target="../media/image229.png"/><Relationship Id="rId13" Type="http://schemas.openxmlformats.org/officeDocument/2006/relationships/image" Target="../media/image112.png"/><Relationship Id="rId18" Type="http://schemas.openxmlformats.org/officeDocument/2006/relationships/image" Target="../media/image117.png"/><Relationship Id="rId39" Type="http://schemas.openxmlformats.org/officeDocument/2006/relationships/image" Target="../media/image138.png"/><Relationship Id="rId109" Type="http://schemas.openxmlformats.org/officeDocument/2006/relationships/image" Target="../media/image208.png"/><Relationship Id="rId34" Type="http://schemas.openxmlformats.org/officeDocument/2006/relationships/image" Target="../media/image133.png"/><Relationship Id="rId50" Type="http://schemas.openxmlformats.org/officeDocument/2006/relationships/image" Target="../media/image149.png"/><Relationship Id="rId55" Type="http://schemas.openxmlformats.org/officeDocument/2006/relationships/image" Target="../media/image154.png"/><Relationship Id="rId76" Type="http://schemas.openxmlformats.org/officeDocument/2006/relationships/image" Target="../media/image175.png"/><Relationship Id="rId97" Type="http://schemas.openxmlformats.org/officeDocument/2006/relationships/image" Target="../media/image196.png"/><Relationship Id="rId104" Type="http://schemas.openxmlformats.org/officeDocument/2006/relationships/image" Target="../media/image203.png"/><Relationship Id="rId120" Type="http://schemas.openxmlformats.org/officeDocument/2006/relationships/image" Target="../media/image219.png"/><Relationship Id="rId125" Type="http://schemas.openxmlformats.org/officeDocument/2006/relationships/image" Target="../media/image224.png"/><Relationship Id="rId7" Type="http://schemas.openxmlformats.org/officeDocument/2006/relationships/image" Target="../media/image106.png"/><Relationship Id="rId71" Type="http://schemas.openxmlformats.org/officeDocument/2006/relationships/image" Target="../media/image170.png"/><Relationship Id="rId92" Type="http://schemas.openxmlformats.org/officeDocument/2006/relationships/image" Target="../media/image191.png"/><Relationship Id="rId2" Type="http://schemas.openxmlformats.org/officeDocument/2006/relationships/image" Target="../media/image101.png"/><Relationship Id="rId29" Type="http://schemas.openxmlformats.org/officeDocument/2006/relationships/image" Target="../media/image128.png"/><Relationship Id="rId24" Type="http://schemas.openxmlformats.org/officeDocument/2006/relationships/image" Target="../media/image123.png"/><Relationship Id="rId40" Type="http://schemas.openxmlformats.org/officeDocument/2006/relationships/image" Target="../media/image139.png"/><Relationship Id="rId45" Type="http://schemas.openxmlformats.org/officeDocument/2006/relationships/image" Target="../media/image144.png"/><Relationship Id="rId66" Type="http://schemas.openxmlformats.org/officeDocument/2006/relationships/image" Target="../media/image165.png"/><Relationship Id="rId87" Type="http://schemas.openxmlformats.org/officeDocument/2006/relationships/image" Target="../media/image186.png"/><Relationship Id="rId110" Type="http://schemas.openxmlformats.org/officeDocument/2006/relationships/image" Target="../media/image209.png"/><Relationship Id="rId115" Type="http://schemas.openxmlformats.org/officeDocument/2006/relationships/image" Target="../media/image214.png"/><Relationship Id="rId131" Type="http://schemas.openxmlformats.org/officeDocument/2006/relationships/image" Target="../media/image230.png"/><Relationship Id="rId61" Type="http://schemas.openxmlformats.org/officeDocument/2006/relationships/image" Target="../media/image160.png"/><Relationship Id="rId82" Type="http://schemas.openxmlformats.org/officeDocument/2006/relationships/image" Target="../media/image181.png"/><Relationship Id="rId19" Type="http://schemas.openxmlformats.org/officeDocument/2006/relationships/image" Target="../media/image118.png"/><Relationship Id="rId14" Type="http://schemas.openxmlformats.org/officeDocument/2006/relationships/image" Target="../media/image113.png"/><Relationship Id="rId30" Type="http://schemas.openxmlformats.org/officeDocument/2006/relationships/image" Target="../media/image129.png"/><Relationship Id="rId35" Type="http://schemas.openxmlformats.org/officeDocument/2006/relationships/image" Target="../media/image134.png"/><Relationship Id="rId56" Type="http://schemas.openxmlformats.org/officeDocument/2006/relationships/image" Target="../media/image155.png"/><Relationship Id="rId77" Type="http://schemas.openxmlformats.org/officeDocument/2006/relationships/image" Target="../media/image176.png"/><Relationship Id="rId100" Type="http://schemas.openxmlformats.org/officeDocument/2006/relationships/image" Target="../media/image199.png"/><Relationship Id="rId105" Type="http://schemas.openxmlformats.org/officeDocument/2006/relationships/image" Target="../media/image204.png"/><Relationship Id="rId126" Type="http://schemas.openxmlformats.org/officeDocument/2006/relationships/image" Target="../media/image225.png"/><Relationship Id="rId8" Type="http://schemas.openxmlformats.org/officeDocument/2006/relationships/image" Target="../media/image107.png"/><Relationship Id="rId51" Type="http://schemas.openxmlformats.org/officeDocument/2006/relationships/image" Target="../media/image150.png"/><Relationship Id="rId72" Type="http://schemas.openxmlformats.org/officeDocument/2006/relationships/image" Target="../media/image171.png"/><Relationship Id="rId93" Type="http://schemas.openxmlformats.org/officeDocument/2006/relationships/image" Target="../media/image192.png"/><Relationship Id="rId98" Type="http://schemas.openxmlformats.org/officeDocument/2006/relationships/image" Target="../media/image197.png"/><Relationship Id="rId121" Type="http://schemas.openxmlformats.org/officeDocument/2006/relationships/image" Target="../media/image220.png"/><Relationship Id="rId3" Type="http://schemas.openxmlformats.org/officeDocument/2006/relationships/image" Target="../media/image102.png"/><Relationship Id="rId25" Type="http://schemas.openxmlformats.org/officeDocument/2006/relationships/image" Target="../media/image124.png"/><Relationship Id="rId46" Type="http://schemas.openxmlformats.org/officeDocument/2006/relationships/image" Target="../media/image145.png"/><Relationship Id="rId67" Type="http://schemas.openxmlformats.org/officeDocument/2006/relationships/image" Target="../media/image166.png"/><Relationship Id="rId116" Type="http://schemas.openxmlformats.org/officeDocument/2006/relationships/image" Target="../media/image215.png"/><Relationship Id="rId20" Type="http://schemas.openxmlformats.org/officeDocument/2006/relationships/image" Target="../media/image119.png"/><Relationship Id="rId41" Type="http://schemas.openxmlformats.org/officeDocument/2006/relationships/image" Target="../media/image140.png"/><Relationship Id="rId62" Type="http://schemas.openxmlformats.org/officeDocument/2006/relationships/image" Target="../media/image161.png"/><Relationship Id="rId83" Type="http://schemas.openxmlformats.org/officeDocument/2006/relationships/image" Target="../media/image182.png"/><Relationship Id="rId88" Type="http://schemas.openxmlformats.org/officeDocument/2006/relationships/image" Target="../media/image187.png"/><Relationship Id="rId111" Type="http://schemas.openxmlformats.org/officeDocument/2006/relationships/image" Target="../media/image210.png"/><Relationship Id="rId15" Type="http://schemas.openxmlformats.org/officeDocument/2006/relationships/image" Target="../media/image114.png"/><Relationship Id="rId36" Type="http://schemas.openxmlformats.org/officeDocument/2006/relationships/image" Target="../media/image135.png"/><Relationship Id="rId57" Type="http://schemas.openxmlformats.org/officeDocument/2006/relationships/image" Target="../media/image156.png"/><Relationship Id="rId106" Type="http://schemas.openxmlformats.org/officeDocument/2006/relationships/image" Target="../media/image205.png"/><Relationship Id="rId127" Type="http://schemas.openxmlformats.org/officeDocument/2006/relationships/image" Target="../media/image226.png"/><Relationship Id="rId10" Type="http://schemas.openxmlformats.org/officeDocument/2006/relationships/image" Target="../media/image109.png"/><Relationship Id="rId31" Type="http://schemas.openxmlformats.org/officeDocument/2006/relationships/image" Target="../media/image130.png"/><Relationship Id="rId52" Type="http://schemas.openxmlformats.org/officeDocument/2006/relationships/image" Target="../media/image151.png"/><Relationship Id="rId73" Type="http://schemas.openxmlformats.org/officeDocument/2006/relationships/image" Target="../media/image172.png"/><Relationship Id="rId78" Type="http://schemas.openxmlformats.org/officeDocument/2006/relationships/image" Target="../media/image177.png"/><Relationship Id="rId94" Type="http://schemas.openxmlformats.org/officeDocument/2006/relationships/image" Target="../media/image193.png"/><Relationship Id="rId99" Type="http://schemas.openxmlformats.org/officeDocument/2006/relationships/image" Target="../media/image198.png"/><Relationship Id="rId101" Type="http://schemas.openxmlformats.org/officeDocument/2006/relationships/image" Target="../media/image200.png"/><Relationship Id="rId122" Type="http://schemas.openxmlformats.org/officeDocument/2006/relationships/image" Target="../media/image221.png"/><Relationship Id="rId4" Type="http://schemas.openxmlformats.org/officeDocument/2006/relationships/image" Target="../media/image103.png"/><Relationship Id="rId9" Type="http://schemas.openxmlformats.org/officeDocument/2006/relationships/image" Target="../media/image108.png"/><Relationship Id="rId26" Type="http://schemas.openxmlformats.org/officeDocument/2006/relationships/image" Target="../media/image1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3" Type="http://schemas.openxmlformats.org/officeDocument/2006/relationships/image" Target="../media/image241.png"/><Relationship Id="rId18" Type="http://schemas.openxmlformats.org/officeDocument/2006/relationships/image" Target="../media/image246.png"/><Relationship Id="rId26" Type="http://schemas.openxmlformats.org/officeDocument/2006/relationships/image" Target="../media/image254.png"/><Relationship Id="rId39" Type="http://schemas.openxmlformats.org/officeDocument/2006/relationships/image" Target="../media/image267.png"/><Relationship Id="rId21" Type="http://schemas.openxmlformats.org/officeDocument/2006/relationships/image" Target="../media/image249.png"/><Relationship Id="rId34" Type="http://schemas.openxmlformats.org/officeDocument/2006/relationships/image" Target="../media/image262.png"/><Relationship Id="rId7" Type="http://schemas.openxmlformats.org/officeDocument/2006/relationships/image" Target="../media/image235.pn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248.png"/><Relationship Id="rId29" Type="http://schemas.openxmlformats.org/officeDocument/2006/relationships/image" Target="../media/image257.png"/><Relationship Id="rId41"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9.png"/><Relationship Id="rId24" Type="http://schemas.openxmlformats.org/officeDocument/2006/relationships/image" Target="../media/image252.png"/><Relationship Id="rId32" Type="http://schemas.openxmlformats.org/officeDocument/2006/relationships/image" Target="../media/image260.png"/><Relationship Id="rId37" Type="http://schemas.openxmlformats.org/officeDocument/2006/relationships/image" Target="../media/image265.png"/><Relationship Id="rId40" Type="http://schemas.openxmlformats.org/officeDocument/2006/relationships/image" Target="../media/image268.png"/><Relationship Id="rId5" Type="http://schemas.openxmlformats.org/officeDocument/2006/relationships/image" Target="../media/image233.png"/><Relationship Id="rId15" Type="http://schemas.openxmlformats.org/officeDocument/2006/relationships/image" Target="../media/image243.png"/><Relationship Id="rId23" Type="http://schemas.openxmlformats.org/officeDocument/2006/relationships/image" Target="../media/image251.png"/><Relationship Id="rId28" Type="http://schemas.openxmlformats.org/officeDocument/2006/relationships/image" Target="../media/image256.png"/><Relationship Id="rId36" Type="http://schemas.openxmlformats.org/officeDocument/2006/relationships/image" Target="../media/image264.png"/><Relationship Id="rId10" Type="http://schemas.openxmlformats.org/officeDocument/2006/relationships/image" Target="../media/image238.png"/><Relationship Id="rId19" Type="http://schemas.openxmlformats.org/officeDocument/2006/relationships/image" Target="../media/image247.png"/><Relationship Id="rId31"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42.png"/><Relationship Id="rId22" Type="http://schemas.openxmlformats.org/officeDocument/2006/relationships/image" Target="../media/image250.png"/><Relationship Id="rId27" Type="http://schemas.openxmlformats.org/officeDocument/2006/relationships/image" Target="../media/image255.png"/><Relationship Id="rId30" Type="http://schemas.openxmlformats.org/officeDocument/2006/relationships/image" Target="../media/image258.png"/><Relationship Id="rId35" Type="http://schemas.openxmlformats.org/officeDocument/2006/relationships/image" Target="../media/image263.png"/><Relationship Id="rId8" Type="http://schemas.openxmlformats.org/officeDocument/2006/relationships/image" Target="../media/image236.png"/><Relationship Id="rId3" Type="http://schemas.openxmlformats.org/officeDocument/2006/relationships/image" Target="../media/image231.png"/><Relationship Id="rId12" Type="http://schemas.openxmlformats.org/officeDocument/2006/relationships/image" Target="../media/image240.png"/><Relationship Id="rId17" Type="http://schemas.openxmlformats.org/officeDocument/2006/relationships/image" Target="../media/image245.png"/><Relationship Id="rId25" Type="http://schemas.openxmlformats.org/officeDocument/2006/relationships/image" Target="../media/image253.png"/><Relationship Id="rId33" Type="http://schemas.openxmlformats.org/officeDocument/2006/relationships/image" Target="../media/image261.png"/><Relationship Id="rId38" Type="http://schemas.openxmlformats.org/officeDocument/2006/relationships/image" Target="../media/image266.png"/></Relationships>
</file>

<file path=ppt/slides/_rels/slide11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6.xml"/><Relationship Id="rId4" Type="http://schemas.openxmlformats.org/officeDocument/2006/relationships/image" Target="../media/image274.png"/></Relationships>
</file>

<file path=ppt/slides/_rels/slide113.xml.rels><?xml version="1.0" encoding="UTF-8" standalone="yes"?>
<Relationships xmlns="http://schemas.openxmlformats.org/package/2006/relationships"><Relationship Id="rId8" Type="http://schemas.openxmlformats.org/officeDocument/2006/relationships/image" Target="../media/image280.jpeg"/><Relationship Id="rId3" Type="http://schemas.openxmlformats.org/officeDocument/2006/relationships/image" Target="../media/image275.jpeg"/><Relationship Id="rId7" Type="http://schemas.openxmlformats.org/officeDocument/2006/relationships/image" Target="../media/image27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8.png"/><Relationship Id="rId11" Type="http://schemas.openxmlformats.org/officeDocument/2006/relationships/image" Target="../media/image283.jpeg"/><Relationship Id="rId5" Type="http://schemas.openxmlformats.org/officeDocument/2006/relationships/image" Target="../media/image277.jpeg"/><Relationship Id="rId10" Type="http://schemas.openxmlformats.org/officeDocument/2006/relationships/image" Target="../media/image282.png"/><Relationship Id="rId4" Type="http://schemas.openxmlformats.org/officeDocument/2006/relationships/image" Target="../media/image276.jpeg"/><Relationship Id="rId9" Type="http://schemas.openxmlformats.org/officeDocument/2006/relationships/image" Target="../media/image281.jpeg"/></Relationships>
</file>

<file path=ppt/slides/_rels/slide114.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notesSlide" Target="../notesSlides/notesSlide28.xml"/><Relationship Id="rId7" Type="http://schemas.openxmlformats.org/officeDocument/2006/relationships/image" Target="../media/image284.emf"/><Relationship Id="rId12"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0.bin"/><Relationship Id="rId11" Type="http://schemas.openxmlformats.org/officeDocument/2006/relationships/image" Target="../media/image289.png"/><Relationship Id="rId5" Type="http://schemas.openxmlformats.org/officeDocument/2006/relationships/image" Target="../media/image285.png"/><Relationship Id="rId10" Type="http://schemas.openxmlformats.org/officeDocument/2006/relationships/image" Target="../media/image288.png"/><Relationship Id="rId4" Type="http://schemas.openxmlformats.org/officeDocument/2006/relationships/image" Target="../media/image275.jpeg"/><Relationship Id="rId9" Type="http://schemas.openxmlformats.org/officeDocument/2006/relationships/image" Target="../media/image287.png"/></Relationships>
</file>

<file path=ppt/slides/_rels/slide115.xml.rels><?xml version="1.0" encoding="UTF-8" standalone="yes"?>
<Relationships xmlns="http://schemas.openxmlformats.org/package/2006/relationships"><Relationship Id="rId8" Type="http://schemas.openxmlformats.org/officeDocument/2006/relationships/image" Target="../media/image281.jpeg"/><Relationship Id="rId3" Type="http://schemas.openxmlformats.org/officeDocument/2006/relationships/image" Target="../media/image275.jpeg"/><Relationship Id="rId7" Type="http://schemas.openxmlformats.org/officeDocument/2006/relationships/image" Target="../media/image28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10" Type="http://schemas.openxmlformats.org/officeDocument/2006/relationships/image" Target="../media/image283.jpeg"/><Relationship Id="rId4" Type="http://schemas.openxmlformats.org/officeDocument/2006/relationships/image" Target="../media/image276.jpeg"/><Relationship Id="rId9" Type="http://schemas.openxmlformats.org/officeDocument/2006/relationships/image" Target="../media/image282.png"/></Relationships>
</file>

<file path=ppt/slides/_rels/slide116.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75.jpeg"/><Relationship Id="rId7" Type="http://schemas.openxmlformats.org/officeDocument/2006/relationships/image" Target="../media/image294.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3.jpeg"/><Relationship Id="rId5" Type="http://schemas.openxmlformats.org/officeDocument/2006/relationships/image" Target="../media/image292.jpeg"/><Relationship Id="rId10" Type="http://schemas.openxmlformats.org/officeDocument/2006/relationships/image" Target="../media/image66.png"/><Relationship Id="rId4" Type="http://schemas.openxmlformats.org/officeDocument/2006/relationships/image" Target="../media/image291.png"/><Relationship Id="rId9" Type="http://schemas.openxmlformats.org/officeDocument/2006/relationships/image" Target="../media/image296.jpeg"/></Relationships>
</file>

<file path=ppt/slides/_rels/slide117.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2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 Id="rId14" Type="http://schemas.openxmlformats.org/officeDocument/2006/relationships/image" Target="../media/image2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309.jpeg"/><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14.png"/><Relationship Id="rId11" Type="http://schemas.openxmlformats.org/officeDocument/2006/relationships/image" Target="../media/image319.wmf"/><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jpeg"/></Relationships>
</file>

<file path=ppt/slides/_rels/slide1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25.jpeg"/><Relationship Id="rId4" Type="http://schemas.openxmlformats.org/officeDocument/2006/relationships/image" Target="../media/image24.jpeg"/></Relationships>
</file>

<file path=ppt/slides/_rels/slide14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14.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22.png"/><Relationship Id="rId5" Type="http://schemas.openxmlformats.org/officeDocument/2006/relationships/image" Target="../media/image310.png"/><Relationship Id="rId10" Type="http://schemas.openxmlformats.org/officeDocument/2006/relationships/image" Target="../media/image324.png"/><Relationship Id="rId4" Type="http://schemas.openxmlformats.org/officeDocument/2006/relationships/image" Target="../media/image321.jpeg"/><Relationship Id="rId9" Type="http://schemas.openxmlformats.org/officeDocument/2006/relationships/image" Target="../media/image316.png"/></Relationships>
</file>

<file path=ppt/slides/_rels/slide143.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27.png"/><Relationship Id="rId4" Type="http://schemas.openxmlformats.org/officeDocument/2006/relationships/image" Target="../media/image326.png"/></Relationships>
</file>

<file path=ppt/slides/_rels/slide144.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9.png"/></Relationships>
</file>

<file path=ppt/slides/_rels/slide145.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9.png"/></Relationships>
</file>

<file path=ppt/slides/_rels/slide146.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9.png"/></Relationships>
</file>

<file path=ppt/slides/_rels/slide14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9.png"/></Relationships>
</file>

<file path=ppt/slides/_rels/slide14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32.png"/><Relationship Id="rId4" Type="http://schemas.openxmlformats.org/officeDocument/2006/relationships/oleObject" Target="../embeddings/oleObject21.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33.jpe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334.jpeg"/></Relationships>
</file>

<file path=ppt/slides/_rels/slide161.xml.rels><?xml version="1.0" encoding="UTF-8" standalone="yes"?>
<Relationships xmlns="http://schemas.openxmlformats.org/package/2006/relationships"><Relationship Id="rId3" Type="http://schemas.openxmlformats.org/officeDocument/2006/relationships/image" Target="../media/image333.jpe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336.jpeg"/><Relationship Id="rId4" Type="http://schemas.openxmlformats.org/officeDocument/2006/relationships/image" Target="../media/image335.jpeg"/></Relationships>
</file>

<file path=ppt/slides/_rels/slide162.xml.rels><?xml version="1.0" encoding="UTF-8" standalone="yes"?>
<Relationships xmlns="http://schemas.openxmlformats.org/package/2006/relationships"><Relationship Id="rId3" Type="http://schemas.openxmlformats.org/officeDocument/2006/relationships/image" Target="../media/image337.png"/><Relationship Id="rId7" Type="http://schemas.openxmlformats.org/officeDocument/2006/relationships/image" Target="http://www.cs.toronto.edu/~khai/junk/kitchen-plan-new.jpg"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39.jpeg"/><Relationship Id="rId5" Type="http://schemas.openxmlformats.org/officeDocument/2006/relationships/image" Target="http://www.cs.toronto.edu/~khai/junk/bedroom-plan-new.jpg" TargetMode="External"/><Relationship Id="rId4" Type="http://schemas.openxmlformats.org/officeDocument/2006/relationships/image" Target="../media/image338.jpe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342.wmf"/><Relationship Id="rId4" Type="http://schemas.openxmlformats.org/officeDocument/2006/relationships/image" Target="../media/image341.png"/></Relationships>
</file>

<file path=ppt/slides/_rels/slide166.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345.emf"/><Relationship Id="rId4" Type="http://schemas.openxmlformats.org/officeDocument/2006/relationships/oleObject" Target="../embeddings/oleObject22.bin"/></Relationships>
</file>

<file path=ppt/slides/_rels/slide169.xml.rels><?xml version="1.0" encoding="UTF-8" standalone="yes"?>
<Relationships xmlns="http://schemas.openxmlformats.org/package/2006/relationships"><Relationship Id="rId8" Type="http://schemas.openxmlformats.org/officeDocument/2006/relationships/image" Target="../media/image347.wmf"/><Relationship Id="rId13" Type="http://schemas.openxmlformats.org/officeDocument/2006/relationships/oleObject" Target="../embeddings/oleObject27.bin"/><Relationship Id="rId3" Type="http://schemas.openxmlformats.org/officeDocument/2006/relationships/slideLayout" Target="../slideLayouts/slideLayout14.xml"/><Relationship Id="rId7" Type="http://schemas.openxmlformats.org/officeDocument/2006/relationships/oleObject" Target="../embeddings/oleObject24.bin"/><Relationship Id="rId12" Type="http://schemas.openxmlformats.org/officeDocument/2006/relationships/image" Target="../media/image349.wmf"/><Relationship Id="rId2" Type="http://schemas.openxmlformats.org/officeDocument/2006/relationships/tags" Target="../tags/tag2.xml"/><Relationship Id="rId1" Type="http://schemas.openxmlformats.org/officeDocument/2006/relationships/vmlDrawing" Target="../drawings/vmlDrawing13.vml"/><Relationship Id="rId6" Type="http://schemas.openxmlformats.org/officeDocument/2006/relationships/image" Target="../media/image346.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348.wmf"/><Relationship Id="rId4" Type="http://schemas.openxmlformats.org/officeDocument/2006/relationships/notesSlide" Target="../notesSlides/notesSlide78.xml"/><Relationship Id="rId9" Type="http://schemas.openxmlformats.org/officeDocument/2006/relationships/oleObject" Target="../embeddings/oleObject25.bin"/><Relationship Id="rId14" Type="http://schemas.openxmlformats.org/officeDocument/2006/relationships/image" Target="../media/image34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14.vml"/><Relationship Id="rId6" Type="http://schemas.openxmlformats.org/officeDocument/2006/relationships/image" Target="../media/image345.emf"/><Relationship Id="rId5" Type="http://schemas.openxmlformats.org/officeDocument/2006/relationships/oleObject" Target="../embeddings/oleObject28.bin"/><Relationship Id="rId4" Type="http://schemas.openxmlformats.org/officeDocument/2006/relationships/notesSlide" Target="../notesSlides/notesSlide7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350.e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13.bin"/><Relationship Id="rId3" Type="http://schemas.openxmlformats.org/officeDocument/2006/relationships/notesSlide" Target="../notesSlides/notesSlide9.xml"/><Relationship Id="rId7" Type="http://schemas.openxmlformats.org/officeDocument/2006/relationships/oleObject" Target="../embeddings/oleObject10.bin"/><Relationship Id="rId12"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42.wmf"/><Relationship Id="rId4" Type="http://schemas.openxmlformats.org/officeDocument/2006/relationships/image" Target="../media/image45.png"/><Relationship Id="rId9" Type="http://schemas.openxmlformats.org/officeDocument/2006/relationships/oleObject" Target="../embeddings/oleObject11.bin"/><Relationship Id="rId14" Type="http://schemas.openxmlformats.org/officeDocument/2006/relationships/image" Target="../media/image44.wmf"/></Relationships>
</file>

<file path=ppt/slides/_rels/slide34.xml.rels><?xml version="1.0" encoding="UTF-8" standalone="yes"?>
<Relationships xmlns="http://schemas.openxmlformats.org/package/2006/relationships"><Relationship Id="rId3" Type="http://schemas.openxmlformats.org/officeDocument/2006/relationships/image" Target="http://privatewww.essex.ac.uk/~tmonca/photos/badges.jpg" TargetMode="External"/><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http://nms.lcs.mit.edu/projects/cricket/pictures/cricket_logo.jpg" TargetMode="External"/><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http://nms.lcs.mit.edu/projects/cricket/pictures/cricket_deployment.jpg" TargetMode="Externa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3" Type="http://schemas.openxmlformats.org/officeDocument/2006/relationships/notesSlide" Target="../notesSlides/notesSlide2.xml"/><Relationship Id="rId7" Type="http://schemas.openxmlformats.org/officeDocument/2006/relationships/oleObject" Target="../embeddings/oleObject3.bin"/><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wmf"/><Relationship Id="rId5" Type="http://schemas.openxmlformats.org/officeDocument/2006/relationships/image" Target="../media/image3.png"/><Relationship Id="rId15" Type="http://schemas.openxmlformats.org/officeDocument/2006/relationships/image" Target="../media/image7.wmf"/><Relationship Id="rId10"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image" Target="../media/image6.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wmf"/></Relationships>
</file>

<file path=ppt/slides/_rels/slide5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www.mvtec.com/halcon/applications/surveillance/xing-large.gi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0.wmf"/><Relationship Id="rId4" Type="http://schemas.openxmlformats.org/officeDocument/2006/relationships/oleObject" Target="../embeddings/oleObject14.bin"/></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905001"/>
            <a:ext cx="7543800" cy="1295400"/>
          </a:xfrm>
        </p:spPr>
        <p:txBody>
          <a:bodyPr/>
          <a:lstStyle/>
          <a:p>
            <a:r>
              <a:rPr lang="en-US" sz="5400" dirty="0" smtClean="0"/>
              <a:t>Localization Technology</a:t>
            </a:r>
            <a:endParaRPr lang="en-US" sz="5400" dirty="0"/>
          </a:p>
        </p:txBody>
      </p:sp>
    </p:spTree>
    <p:extLst>
      <p:ext uri="{BB962C8B-B14F-4D97-AF65-F5344CB8AC3E}">
        <p14:creationId xmlns:p14="http://schemas.microsoft.com/office/powerpoint/2010/main" val="3233095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sz="4000" dirty="0" smtClean="0"/>
              <a:t>Representing Location Information</a:t>
            </a:r>
          </a:p>
        </p:txBody>
      </p:sp>
      <p:sp>
        <p:nvSpPr>
          <p:cNvPr id="19460" name="Rectangle 3"/>
          <p:cNvSpPr>
            <a:spLocks noGrp="1" noChangeArrowheads="1"/>
          </p:cNvSpPr>
          <p:nvPr>
            <p:ph type="body" idx="1"/>
          </p:nvPr>
        </p:nvSpPr>
        <p:spPr/>
        <p:txBody>
          <a:bodyPr/>
          <a:lstStyle/>
          <a:p>
            <a:pPr eaLnBrk="1" hangingPunct="1"/>
            <a:r>
              <a:rPr lang="en-US" sz="2800" dirty="0" smtClean="0"/>
              <a:t>Absolute</a:t>
            </a:r>
          </a:p>
          <a:p>
            <a:pPr lvl="1" eaLnBrk="1" hangingPunct="1"/>
            <a:r>
              <a:rPr lang="en-US" sz="2200" dirty="0" smtClean="0"/>
              <a:t>Geographic coordinates (</a:t>
            </a:r>
            <a:r>
              <a:rPr lang="en-US" sz="2200" dirty="0" err="1" smtClean="0"/>
              <a:t>Lat</a:t>
            </a:r>
            <a:r>
              <a:rPr lang="en-US" sz="2200" dirty="0" smtClean="0"/>
              <a:t>: 33.98333, Long: -86.22444)</a:t>
            </a:r>
            <a:endParaRPr lang="en-US" sz="2300" dirty="0" smtClean="0"/>
          </a:p>
          <a:p>
            <a:pPr eaLnBrk="1" hangingPunct="1"/>
            <a:r>
              <a:rPr lang="en-US" sz="2800" dirty="0" smtClean="0"/>
              <a:t>Relative</a:t>
            </a:r>
          </a:p>
          <a:p>
            <a:pPr lvl="1" eaLnBrk="1" hangingPunct="1"/>
            <a:r>
              <a:rPr lang="en-US" sz="2300" dirty="0" smtClean="0"/>
              <a:t>1 block north of the main building</a:t>
            </a:r>
          </a:p>
          <a:p>
            <a:pPr eaLnBrk="1" hangingPunct="1"/>
            <a:r>
              <a:rPr lang="en-US" sz="2800" dirty="0" smtClean="0"/>
              <a:t>Symbolic</a:t>
            </a:r>
          </a:p>
          <a:p>
            <a:pPr lvl="1" eaLnBrk="1" hangingPunct="1"/>
            <a:r>
              <a:rPr lang="en-US" sz="2300" dirty="0" smtClean="0"/>
              <a:t>High-level description</a:t>
            </a:r>
          </a:p>
          <a:p>
            <a:pPr lvl="1" eaLnBrk="1" hangingPunct="1"/>
            <a:r>
              <a:rPr lang="en-US" sz="2300" dirty="0" smtClean="0"/>
              <a:t>Home, bedroom, work</a:t>
            </a:r>
          </a:p>
          <a:p>
            <a:pPr eaLnBrk="1" hangingPunct="1"/>
            <a:endParaRPr lang="en-US" sz="2800" dirty="0" smtClean="0"/>
          </a:p>
        </p:txBody>
      </p:sp>
    </p:spTree>
    <p:extLst>
      <p:ext uri="{BB962C8B-B14F-4D97-AF65-F5344CB8AC3E}">
        <p14:creationId xmlns:p14="http://schemas.microsoft.com/office/powerpoint/2010/main" val="26993394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7200" y="381000"/>
            <a:ext cx="7620000" cy="1143000"/>
          </a:xfrm>
        </p:spPr>
        <p:txBody>
          <a:bodyPr/>
          <a:lstStyle/>
          <a:p>
            <a:r>
              <a:rPr lang="en-US" altLang="en-US" sz="4000" dirty="0"/>
              <a:t>Results for Low Reference Tag </a:t>
            </a:r>
            <a:r>
              <a:rPr lang="en-US" altLang="en-US" sz="4000" dirty="0" smtClean="0"/>
              <a:t>Density</a:t>
            </a:r>
            <a:endParaRPr lang="en-US" altLang="en-US" sz="4000" dirty="0"/>
          </a:p>
        </p:txBody>
      </p:sp>
      <p:pic>
        <p:nvPicPr>
          <p:cNvPr id="10138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3400" y="1981200"/>
            <a:ext cx="7598535" cy="4495800"/>
          </a:xfrm>
          <a:noFill/>
          <a:ln/>
        </p:spPr>
      </p:pic>
    </p:spTree>
    <p:extLst>
      <p:ext uri="{BB962C8B-B14F-4D97-AF65-F5344CB8AC3E}">
        <p14:creationId xmlns:p14="http://schemas.microsoft.com/office/powerpoint/2010/main" val="971821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sz="4000" dirty="0"/>
              <a:t>Conclusion</a:t>
            </a:r>
          </a:p>
        </p:txBody>
      </p:sp>
      <p:sp>
        <p:nvSpPr>
          <p:cNvPr id="56323" name="Rectangle 3"/>
          <p:cNvSpPr>
            <a:spLocks noGrp="1" noChangeArrowheads="1"/>
          </p:cNvSpPr>
          <p:nvPr>
            <p:ph type="body" idx="1"/>
          </p:nvPr>
        </p:nvSpPr>
        <p:spPr/>
        <p:txBody>
          <a:bodyPr/>
          <a:lstStyle/>
          <a:p>
            <a:r>
              <a:rPr lang="en-US" altLang="en-US" sz="2800" dirty="0"/>
              <a:t>Using 4 RF readers in the lab, with one reference tag per square meter,  it can  accurately locate the objects within error distance such that </a:t>
            </a:r>
            <a:r>
              <a:rPr lang="en-US" altLang="en-US" sz="2800" dirty="0">
                <a:solidFill>
                  <a:schemeClr val="hlink"/>
                </a:solidFill>
              </a:rPr>
              <a:t>the largest error is 2 meters</a:t>
            </a:r>
            <a:r>
              <a:rPr lang="en-US" altLang="en-US" sz="2800" dirty="0"/>
              <a:t> and the average is about 1 meter. </a:t>
            </a:r>
          </a:p>
          <a:p>
            <a:endParaRPr lang="en-US" altLang="en-US" sz="2800" dirty="0"/>
          </a:p>
        </p:txBody>
      </p:sp>
    </p:spTree>
    <p:extLst>
      <p:ext uri="{BB962C8B-B14F-4D97-AF65-F5344CB8AC3E}">
        <p14:creationId xmlns:p14="http://schemas.microsoft.com/office/powerpoint/2010/main" val="6402939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4000" dirty="0" smtClean="0"/>
              <a:t>Outline</a:t>
            </a:r>
          </a:p>
        </p:txBody>
      </p:sp>
      <p:sp>
        <p:nvSpPr>
          <p:cNvPr id="26627" name="Rectangle 3"/>
          <p:cNvSpPr>
            <a:spLocks noGrp="1" noChangeArrowheads="1"/>
          </p:cNvSpPr>
          <p:nvPr>
            <p:ph type="body" idx="1"/>
          </p:nvPr>
        </p:nvSpPr>
        <p:spPr/>
        <p:txBody>
          <a:bodyPr/>
          <a:lstStyle/>
          <a:p>
            <a:pPr>
              <a:lnSpc>
                <a:spcPct val="90000"/>
              </a:lnSpc>
            </a:pPr>
            <a:r>
              <a:rPr lang="en-US" sz="2400" dirty="0" smtClean="0"/>
              <a:t>Defining location</a:t>
            </a:r>
          </a:p>
          <a:p>
            <a:pPr>
              <a:lnSpc>
                <a:spcPct val="90000"/>
              </a:lnSpc>
            </a:pPr>
            <a:endParaRPr lang="en-US" sz="2400" dirty="0" smtClean="0"/>
          </a:p>
          <a:p>
            <a:pPr>
              <a:lnSpc>
                <a:spcPct val="90000"/>
              </a:lnSpc>
            </a:pPr>
            <a:r>
              <a:rPr lang="en-US" sz="2400" dirty="0" smtClean="0"/>
              <a:t>Methods for determining location</a:t>
            </a:r>
          </a:p>
          <a:p>
            <a:pPr lvl="1">
              <a:lnSpc>
                <a:spcPct val="90000"/>
              </a:lnSpc>
            </a:pPr>
            <a:r>
              <a:rPr lang="en-US" sz="2400" dirty="0" smtClean="0"/>
              <a:t>Triangulation, trilateration, RSSI, etc.</a:t>
            </a:r>
          </a:p>
          <a:p>
            <a:pPr lvl="1">
              <a:lnSpc>
                <a:spcPct val="90000"/>
              </a:lnSpc>
            </a:pPr>
            <a:endParaRPr lang="en-US" sz="2400" dirty="0" smtClean="0"/>
          </a:p>
          <a:p>
            <a:pPr>
              <a:lnSpc>
                <a:spcPct val="90000"/>
              </a:lnSpc>
            </a:pPr>
            <a:r>
              <a:rPr lang="en-US" sz="2400" dirty="0" smtClean="0">
                <a:solidFill>
                  <a:srgbClr val="0000FF"/>
                </a:solidFill>
              </a:rPr>
              <a:t>Location Systems</a:t>
            </a:r>
          </a:p>
          <a:p>
            <a:pPr lvl="1">
              <a:lnSpc>
                <a:spcPct val="90000"/>
              </a:lnSpc>
            </a:pPr>
            <a:r>
              <a:rPr lang="en-US" dirty="0" smtClean="0"/>
              <a:t>GPS</a:t>
            </a:r>
          </a:p>
          <a:p>
            <a:pPr lvl="1">
              <a:lnSpc>
                <a:spcPct val="90000"/>
              </a:lnSpc>
            </a:pPr>
            <a:r>
              <a:rPr lang="en-US" dirty="0" smtClean="0"/>
              <a:t>Active Badge, MIL, Active Bat, Cricket</a:t>
            </a:r>
          </a:p>
          <a:p>
            <a:pPr lvl="1">
              <a:lnSpc>
                <a:spcPct val="90000"/>
              </a:lnSpc>
            </a:pPr>
            <a:r>
              <a:rPr lang="en-US" dirty="0" smtClean="0">
                <a:solidFill>
                  <a:srgbClr val="2F2B20"/>
                </a:solidFill>
              </a:rPr>
              <a:t>RSS-based indoor localization</a:t>
            </a:r>
          </a:p>
          <a:p>
            <a:pPr lvl="1">
              <a:lnSpc>
                <a:spcPct val="90000"/>
              </a:lnSpc>
            </a:pPr>
            <a:r>
              <a:rPr lang="en-US" dirty="0" smtClean="0">
                <a:solidFill>
                  <a:srgbClr val="0000FF"/>
                </a:solidFill>
              </a:rPr>
              <a:t>RSS-based smartphone indoor localization</a:t>
            </a:r>
          </a:p>
          <a:p>
            <a:pPr lvl="1">
              <a:lnSpc>
                <a:spcPct val="90000"/>
              </a:lnSpc>
            </a:pPr>
            <a:r>
              <a:rPr lang="en-US" dirty="0" smtClean="0">
                <a:solidFill>
                  <a:srgbClr val="2F2B20"/>
                </a:solidFill>
              </a:rPr>
              <a:t>Power-line based localization</a:t>
            </a:r>
          </a:p>
          <a:p>
            <a:pPr lvl="1">
              <a:lnSpc>
                <a:spcPct val="90000"/>
              </a:lnSpc>
            </a:pPr>
            <a:r>
              <a:rPr lang="en-US" dirty="0" smtClean="0">
                <a:solidFill>
                  <a:srgbClr val="2F2B20"/>
                </a:solidFill>
              </a:rPr>
              <a:t>Passive location tracking</a:t>
            </a:r>
          </a:p>
          <a:p>
            <a:pPr lvl="1">
              <a:lnSpc>
                <a:spcPct val="90000"/>
              </a:lnSpc>
            </a:pPr>
            <a:endParaRPr lang="en-US" dirty="0" smtClean="0">
              <a:solidFill>
                <a:srgbClr val="0000FF"/>
              </a:solidFill>
            </a:endParaRPr>
          </a:p>
          <a:p>
            <a:pPr>
              <a:lnSpc>
                <a:spcPct val="90000"/>
              </a:lnSpc>
            </a:pPr>
            <a:endParaRPr lang="en-US" sz="2400" dirty="0" smtClean="0"/>
          </a:p>
        </p:txBody>
      </p:sp>
    </p:spTree>
    <p:extLst>
      <p:ext uri="{BB962C8B-B14F-4D97-AF65-F5344CB8AC3E}">
        <p14:creationId xmlns:p14="http://schemas.microsoft.com/office/powerpoint/2010/main" val="3645999574"/>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381000" y="291311"/>
            <a:ext cx="8229600" cy="1143000"/>
          </a:xfrm>
        </p:spPr>
        <p:txBody>
          <a:bodyPr vert="horz" lIns="91440" tIns="45720" rIns="91440" bIns="45720" rtlCol="0" anchor="ctr">
            <a:noAutofit/>
          </a:bodyPr>
          <a:lstStyle/>
          <a:p>
            <a:r>
              <a:rPr lang="en-US" altLang="zh-CN" sz="4000" dirty="0" smtClean="0">
                <a:solidFill>
                  <a:schemeClr val="tx2"/>
                </a:solidFill>
              </a:rPr>
              <a:t>RSS-</a:t>
            </a:r>
            <a:r>
              <a:rPr lang="en-US" altLang="zh-CN" sz="4000" dirty="0"/>
              <a:t>based Smartphone </a:t>
            </a:r>
            <a:r>
              <a:rPr lang="en-US" altLang="zh-CN" sz="4000" dirty="0" smtClean="0">
                <a:solidFill>
                  <a:schemeClr val="tx2"/>
                </a:solidFill>
              </a:rPr>
              <a:t>Indoor Localization</a:t>
            </a:r>
            <a:endParaRPr lang="en-US" sz="4000" dirty="0">
              <a:solidFill>
                <a:schemeClr val="tx2"/>
              </a:solidFill>
            </a:endParaRPr>
          </a:p>
        </p:txBody>
      </p:sp>
      <p:sp>
        <p:nvSpPr>
          <p:cNvPr id="9" name="Text Box 46"/>
          <p:cNvSpPr txBox="1">
            <a:spLocks noChangeArrowheads="1"/>
          </p:cNvSpPr>
          <p:nvPr/>
        </p:nvSpPr>
        <p:spPr bwMode="auto">
          <a:xfrm>
            <a:off x="602548" y="1815311"/>
            <a:ext cx="7303343" cy="523220"/>
          </a:xfrm>
          <a:prstGeom prst="rect">
            <a:avLst/>
          </a:prstGeom>
          <a:solidFill>
            <a:schemeClr val="accent1">
              <a:lumMod val="75000"/>
            </a:schemeClr>
          </a:solidFill>
          <a:ln/>
          <a:effectLst>
            <a:outerShdw blurRad="57150" dist="19050" dir="5400000" algn="ctr" rotWithShape="0">
              <a:srgbClr val="000000">
                <a:alpha val="63000"/>
              </a:srgbClr>
            </a:outerShdw>
            <a:softEdge rad="12700"/>
          </a:effectLst>
        </p:spPr>
        <p:style>
          <a:lnRef idx="0">
            <a:schemeClr val="accent5"/>
          </a:lnRef>
          <a:fillRef idx="3">
            <a:schemeClr val="accent5"/>
          </a:fillRef>
          <a:effectRef idx="3">
            <a:schemeClr val="accent5"/>
          </a:effectRef>
          <a:fontRef idx="minor">
            <a:schemeClr val="lt1"/>
          </a:fontRef>
        </p:style>
        <p:txBody>
          <a:bodyPr wrap="square">
            <a:spAutoFit/>
          </a:bodyPr>
          <a:lstStyle>
            <a:defPPr>
              <a:defRPr lang="ko-KR"/>
            </a:defPPr>
            <a:lvl1pPr latinLnBrk="0">
              <a:spcBef>
                <a:spcPct val="50000"/>
              </a:spcBef>
              <a:buClr>
                <a:schemeClr val="bg1"/>
              </a:buClr>
              <a:buFont typeface="Wingdings" pitchFamily="2" charset="2"/>
              <a:buChar char="Ø"/>
              <a:defRPr b="1">
                <a:solidFill>
                  <a:schemeClr val="bg1"/>
                </a:solidFill>
                <a:latin typeface="Tw Cen MT" pitchFamily="34" charset="0"/>
              </a:defRPr>
            </a:lvl1pPr>
          </a:lstStyle>
          <a:p>
            <a:pPr algn="ctr"/>
            <a:r>
              <a:rPr lang="en-US" altLang="zh-CN" sz="2800" b="0" dirty="0">
                <a:latin typeface="+mn-lt"/>
              </a:rPr>
              <a:t> </a:t>
            </a:r>
            <a:r>
              <a:rPr lang="en-US" altLang="zh-CN" sz="2800" b="0" dirty="0" err="1">
                <a:latin typeface="+mn-lt"/>
              </a:rPr>
              <a:t>WiFi</a:t>
            </a:r>
            <a:r>
              <a:rPr lang="en-US" altLang="zh-CN" sz="2800" b="0" dirty="0">
                <a:latin typeface="+mn-lt"/>
              </a:rPr>
              <a:t> enabled </a:t>
            </a:r>
          </a:p>
        </p:txBody>
      </p:sp>
      <p:pic>
        <p:nvPicPr>
          <p:cNvPr id="10" name="Text Box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18677"/>
            <a:ext cx="7537402" cy="94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9"/>
          <p:cNvSpPr txBox="1">
            <a:spLocks noChangeArrowheads="1"/>
          </p:cNvSpPr>
          <p:nvPr/>
        </p:nvSpPr>
        <p:spPr bwMode="auto">
          <a:xfrm>
            <a:off x="639620" y="2348711"/>
            <a:ext cx="72662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latinLnBrk="0" hangingPunct="1">
              <a:spcBef>
                <a:spcPct val="50000"/>
              </a:spcBef>
              <a:buClr>
                <a:srgbClr val="006600"/>
              </a:buClr>
              <a:buFont typeface="Wingdings" pitchFamily="2" charset="2"/>
              <a:buNone/>
            </a:pPr>
            <a:r>
              <a:rPr lang="en-US" altLang="zh-CN" sz="2000" dirty="0" err="1" smtClean="0">
                <a:solidFill>
                  <a:srgbClr val="2F2B20"/>
                </a:solidFill>
                <a:latin typeface="+mn-lt"/>
              </a:rPr>
              <a:t>Chintalapudi</a:t>
            </a:r>
            <a:r>
              <a:rPr lang="en-US" altLang="zh-CN" sz="2000" dirty="0" smtClean="0">
                <a:solidFill>
                  <a:srgbClr val="2F2B20"/>
                </a:solidFill>
                <a:latin typeface="+mn-lt"/>
              </a:rPr>
              <a:t> et al. [MobiCom’10], OIL [MobiSys’10], </a:t>
            </a:r>
            <a:r>
              <a:rPr lang="en-US" altLang="zh-CN" sz="2000" dirty="0" err="1" smtClean="0">
                <a:solidFill>
                  <a:srgbClr val="2F2B20"/>
                </a:solidFill>
                <a:latin typeface="+mn-lt"/>
              </a:rPr>
              <a:t>WiGEM</a:t>
            </a:r>
            <a:r>
              <a:rPr lang="en-US" altLang="zh-CN" sz="2000" dirty="0" smtClean="0">
                <a:solidFill>
                  <a:srgbClr val="2F2B20"/>
                </a:solidFill>
                <a:latin typeface="+mn-lt"/>
              </a:rPr>
              <a:t> [CoNexts’11]</a:t>
            </a:r>
            <a:endParaRPr lang="en-US" altLang="zh-CN" sz="2000" dirty="0">
              <a:solidFill>
                <a:srgbClr val="2F2B20"/>
              </a:solidFill>
              <a:latin typeface="+mn-lt"/>
            </a:endParaRPr>
          </a:p>
        </p:txBody>
      </p:sp>
      <p:grpSp>
        <p:nvGrpSpPr>
          <p:cNvPr id="3" name="Group 2"/>
          <p:cNvGrpSpPr/>
          <p:nvPr/>
        </p:nvGrpSpPr>
        <p:grpSpPr>
          <a:xfrm>
            <a:off x="457200" y="4253711"/>
            <a:ext cx="7537402" cy="2223289"/>
            <a:chOff x="838200" y="3809331"/>
            <a:chExt cx="7537402" cy="2223289"/>
          </a:xfrm>
        </p:grpSpPr>
        <p:sp>
          <p:nvSpPr>
            <p:cNvPr id="15" name="Text Box 46"/>
            <p:cNvSpPr txBox="1">
              <a:spLocks noChangeArrowheads="1"/>
            </p:cNvSpPr>
            <p:nvPr/>
          </p:nvSpPr>
          <p:spPr bwMode="auto">
            <a:xfrm>
              <a:off x="990600" y="3809331"/>
              <a:ext cx="7290332" cy="523220"/>
            </a:xfrm>
            <a:prstGeom prst="rect">
              <a:avLst/>
            </a:prstGeom>
            <a:solidFill>
              <a:srgbClr val="858157"/>
            </a:solidFill>
            <a:ln/>
            <a:effectLst>
              <a:outerShdw blurRad="57150" dist="19050" dir="5400000" algn="ctr" rotWithShape="0">
                <a:srgbClr val="000000">
                  <a:alpha val="63000"/>
                </a:srgbClr>
              </a:outerShdw>
              <a:softEdge rad="12700"/>
            </a:effectLst>
          </p:spPr>
          <p:style>
            <a:lnRef idx="0">
              <a:schemeClr val="accent5"/>
            </a:lnRef>
            <a:fillRef idx="3">
              <a:schemeClr val="accent5"/>
            </a:fillRef>
            <a:effectRef idx="3">
              <a:schemeClr val="accent5"/>
            </a:effectRef>
            <a:fontRef idx="minor">
              <a:schemeClr val="lt1"/>
            </a:fontRef>
          </p:style>
          <p:txBody>
            <a:bodyPr wrap="square">
              <a:spAutoFit/>
            </a:bodyPr>
            <a:lstStyle>
              <a:defPPr>
                <a:defRPr lang="ko-KR"/>
              </a:defPPr>
              <a:lvl1pPr latinLnBrk="0">
                <a:spcBef>
                  <a:spcPct val="50000"/>
                </a:spcBef>
                <a:buClr>
                  <a:schemeClr val="bg1"/>
                </a:buClr>
                <a:buFont typeface="Wingdings" pitchFamily="2" charset="2"/>
                <a:buChar char="Ø"/>
                <a:defRPr b="1">
                  <a:solidFill>
                    <a:schemeClr val="bg1"/>
                  </a:solidFill>
                  <a:latin typeface="Tw Cen MT" pitchFamily="34" charset="0"/>
                </a:defRPr>
              </a:lvl1pPr>
            </a:lstStyle>
            <a:p>
              <a:pPr algn="ctr"/>
              <a:r>
                <a:rPr lang="en-US" altLang="zh-CN" sz="2800" b="0" dirty="0">
                  <a:latin typeface="+mn-lt"/>
                </a:rPr>
                <a:t> </a:t>
              </a:r>
              <a:r>
                <a:rPr lang="en-US" altLang="zh-CN" sz="2800" b="0" dirty="0" smtClean="0">
                  <a:latin typeface="+mn-lt"/>
                </a:rPr>
                <a:t>Hybrid</a:t>
              </a:r>
              <a:endParaRPr lang="en-US" altLang="zh-CN" sz="2800" b="0" dirty="0">
                <a:latin typeface="+mn-lt"/>
              </a:endParaRPr>
            </a:p>
          </p:txBody>
        </p:sp>
        <p:pic>
          <p:nvPicPr>
            <p:cNvPr id="17" name="Text Box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191000"/>
              <a:ext cx="7537402" cy="184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29"/>
            <p:cNvSpPr txBox="1">
              <a:spLocks noChangeArrowheads="1"/>
            </p:cNvSpPr>
            <p:nvPr/>
          </p:nvSpPr>
          <p:spPr bwMode="auto">
            <a:xfrm>
              <a:off x="1014660" y="4191000"/>
              <a:ext cx="7308707" cy="145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lnSpc>
                  <a:spcPct val="150000"/>
                </a:lnSpc>
                <a:spcBef>
                  <a:spcPct val="50000"/>
                </a:spcBef>
                <a:buClr>
                  <a:srgbClr val="006600"/>
                </a:buClr>
              </a:pPr>
              <a:r>
                <a:rPr lang="en-US" altLang="zh-CN" sz="2000" dirty="0" smtClean="0">
                  <a:solidFill>
                    <a:srgbClr val="2F2B20"/>
                  </a:solidFill>
                  <a:latin typeface="+mn-lt"/>
                </a:rPr>
                <a:t>Zee[MobiCom’12], </a:t>
              </a:r>
              <a:r>
                <a:rPr lang="en-US" altLang="zh-CN" sz="2000" dirty="0" err="1" smtClean="0">
                  <a:solidFill>
                    <a:srgbClr val="2F2B20"/>
                  </a:solidFill>
                  <a:latin typeface="+mn-lt"/>
                </a:rPr>
                <a:t>UnLoc</a:t>
              </a:r>
              <a:r>
                <a:rPr lang="en-US" altLang="zh-CN" sz="2000" dirty="0" smtClean="0">
                  <a:solidFill>
                    <a:srgbClr val="2F2B20"/>
                  </a:solidFill>
                  <a:latin typeface="+mn-lt"/>
                </a:rPr>
                <a:t>[MobiSys’12], </a:t>
              </a:r>
              <a:r>
                <a:rPr lang="en-US" altLang="zh-CN" sz="2000" dirty="0">
                  <a:solidFill>
                    <a:srgbClr val="2F2B20"/>
                  </a:solidFill>
                  <a:latin typeface="+mn-lt"/>
                </a:rPr>
                <a:t>WILL[INFOCOM’12], </a:t>
              </a:r>
              <a:r>
                <a:rPr lang="en-US" altLang="zh-CN" sz="2000" dirty="0" err="1" smtClean="0">
                  <a:solidFill>
                    <a:srgbClr val="2F2B20"/>
                  </a:solidFill>
                  <a:latin typeface="+mn-lt"/>
                </a:rPr>
                <a:t>LiFS</a:t>
              </a:r>
              <a:r>
                <a:rPr lang="en-US" altLang="zh-CN" sz="2000" dirty="0" smtClean="0">
                  <a:solidFill>
                    <a:srgbClr val="2F2B20"/>
                  </a:solidFill>
                  <a:latin typeface="+mn-lt"/>
                </a:rPr>
                <a:t>[MobiCom’12], ABS[MobiSys’11], Liu et al.[MobiCom’12], </a:t>
              </a:r>
              <a:r>
                <a:rPr lang="en-US" altLang="zh-CN" sz="2000" dirty="0" err="1" smtClean="0">
                  <a:solidFill>
                    <a:srgbClr val="2F2B20"/>
                  </a:solidFill>
                  <a:latin typeface="+mn-lt"/>
                </a:rPr>
                <a:t>SurroundSense</a:t>
              </a:r>
              <a:r>
                <a:rPr lang="en-US" altLang="zh-CN" sz="2000" dirty="0" smtClean="0">
                  <a:solidFill>
                    <a:srgbClr val="2F2B20"/>
                  </a:solidFill>
                  <a:latin typeface="+mn-lt"/>
                </a:rPr>
                <a:t> </a:t>
              </a:r>
              <a:r>
                <a:rPr lang="en-US" altLang="zh-CN" sz="2000" dirty="0">
                  <a:solidFill>
                    <a:srgbClr val="2F2B20"/>
                  </a:solidFill>
                  <a:latin typeface="+mn-lt"/>
                </a:rPr>
                <a:t>[MobiCom’09], Escort [MobiCom’10</a:t>
              </a:r>
              <a:r>
                <a:rPr lang="en-US" altLang="zh-CN" sz="2000" dirty="0" smtClean="0">
                  <a:solidFill>
                    <a:srgbClr val="2F2B20"/>
                  </a:solidFill>
                  <a:latin typeface="+mn-lt"/>
                </a:rPr>
                <a:t>]</a:t>
              </a:r>
              <a:endParaRPr lang="en-US" altLang="zh-CN" sz="2000" dirty="0">
                <a:solidFill>
                  <a:srgbClr val="2F2B20"/>
                </a:solidFill>
                <a:latin typeface="+mn-lt"/>
              </a:endParaRPr>
            </a:p>
          </p:txBody>
        </p:sp>
      </p:grpSp>
      <p:sp>
        <p:nvSpPr>
          <p:cNvPr id="4" name="Down Arrow 3"/>
          <p:cNvSpPr/>
          <p:nvPr/>
        </p:nvSpPr>
        <p:spPr>
          <a:xfrm>
            <a:off x="3968359" y="3186911"/>
            <a:ext cx="457200" cy="914400"/>
          </a:xfrm>
          <a:prstGeom prst="downArrow">
            <a:avLst/>
          </a:prstGeom>
          <a:solidFill>
            <a:schemeClr val="accent3">
              <a:lumMod val="75000"/>
            </a:schemeClr>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圆角矩形 25"/>
          <p:cNvSpPr/>
          <p:nvPr/>
        </p:nvSpPr>
        <p:spPr>
          <a:xfrm>
            <a:off x="4501759" y="3186911"/>
            <a:ext cx="4114800" cy="925974"/>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0" lvl="1">
              <a:defRPr/>
            </a:pPr>
            <a:r>
              <a:rPr lang="en-US" altLang="zh-TW" sz="2800" b="1" dirty="0" smtClean="0">
                <a:ln>
                  <a:prstDash val="solid"/>
                </a:ln>
                <a:solidFill>
                  <a:schemeClr val="tx1"/>
                </a:solidFill>
                <a:effectLst>
                  <a:outerShdw blurRad="88000" dist="50800" dir="5040000" algn="tl">
                    <a:schemeClr val="accent4">
                      <a:tint val="80000"/>
                      <a:satMod val="250000"/>
                      <a:alpha val="45000"/>
                    </a:schemeClr>
                  </a:outerShdw>
                </a:effectLst>
                <a:ea typeface="宋体" pitchFamily="2" charset="-122"/>
              </a:rPr>
              <a:t>Improve </a:t>
            </a:r>
            <a:r>
              <a:rPr lang="en-US" altLang="zh-TW" sz="2800" b="1" dirty="0" err="1" smtClean="0">
                <a:ln>
                  <a:prstDash val="solid"/>
                </a:ln>
                <a:solidFill>
                  <a:schemeClr val="tx1"/>
                </a:solidFill>
                <a:effectLst>
                  <a:outerShdw blurRad="88000" dist="50800" dir="5040000" algn="tl">
                    <a:schemeClr val="accent4">
                      <a:tint val="80000"/>
                      <a:satMod val="250000"/>
                      <a:alpha val="45000"/>
                    </a:schemeClr>
                  </a:outerShdw>
                </a:effectLst>
                <a:ea typeface="宋体" pitchFamily="2" charset="-122"/>
              </a:rPr>
              <a:t>WiFi</a:t>
            </a:r>
            <a:r>
              <a:rPr lang="en-US" altLang="zh-TW" sz="2800" b="1" dirty="0" smtClean="0">
                <a:ln>
                  <a:prstDash val="solid"/>
                </a:ln>
                <a:solidFill>
                  <a:schemeClr val="tx1"/>
                </a:solidFill>
                <a:effectLst>
                  <a:outerShdw blurRad="88000" dist="50800" dir="5040000" algn="tl">
                    <a:schemeClr val="accent4">
                      <a:tint val="80000"/>
                      <a:satMod val="250000"/>
                      <a:alpha val="45000"/>
                    </a:schemeClr>
                  </a:outerShdw>
                </a:effectLst>
                <a:ea typeface="宋体" pitchFamily="2" charset="-122"/>
              </a:rPr>
              <a:t> accuracy</a:t>
            </a:r>
            <a:endParaRPr lang="en-US" altLang="zh-TW" sz="2800" b="1" dirty="0">
              <a:ln>
                <a:prstDash val="solid"/>
              </a:ln>
              <a:solidFill>
                <a:schemeClr val="tx1"/>
              </a:solidFill>
              <a:effectLst>
                <a:outerShdw blurRad="88000" dist="50800" dir="5040000" algn="tl">
                  <a:schemeClr val="accent4">
                    <a:tint val="80000"/>
                    <a:satMod val="250000"/>
                    <a:alpha val="45000"/>
                  </a:schemeClr>
                </a:outerShdw>
              </a:effectLst>
            </a:endParaRPr>
          </a:p>
        </p:txBody>
      </p:sp>
    </p:spTree>
    <p:extLst>
      <p:ext uri="{BB962C8B-B14F-4D97-AF65-F5344CB8AC3E}">
        <p14:creationId xmlns:p14="http://schemas.microsoft.com/office/powerpoint/2010/main" val="272357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22" y="6396335"/>
            <a:ext cx="9156762" cy="52835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lnSpc>
                <a:spcPct val="150000"/>
              </a:lnSpc>
            </a:pPr>
            <a:r>
              <a:rPr lang="en-US" altLang="zh-HK" sz="2000" dirty="0">
                <a:solidFill>
                  <a:schemeClr val="dk1"/>
                </a:solidFill>
              </a:rPr>
              <a:t>[MobiCom’12] Zee: </a:t>
            </a:r>
            <a:r>
              <a:rPr lang="en-US" altLang="zh-CN" sz="2000" dirty="0">
                <a:solidFill>
                  <a:schemeClr val="dk1"/>
                </a:solidFill>
              </a:rPr>
              <a:t>Zero-Effort Crowdsourcing for Indoor Localization </a:t>
            </a:r>
            <a:endParaRPr lang="zh-CN" altLang="en-US" sz="2000" dirty="0">
              <a:solidFill>
                <a:schemeClr val="dk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912" y="3429000"/>
            <a:ext cx="671588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15"/>
          <p:cNvSpPr txBox="1">
            <a:spLocks noChangeArrowheads="1"/>
          </p:cNvSpPr>
          <p:nvPr/>
        </p:nvSpPr>
        <p:spPr bwMode="auto">
          <a:xfrm>
            <a:off x="457200" y="1747897"/>
            <a:ext cx="86868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457200" indent="-457200" eaLnBrk="1" latinLnBrk="0" hangingPunct="1">
              <a:spcBef>
                <a:spcPct val="50000"/>
              </a:spcBef>
              <a:buClr>
                <a:schemeClr val="tx2"/>
              </a:buClr>
              <a:buFont typeface="Arial"/>
              <a:buChar char="•"/>
            </a:pPr>
            <a:r>
              <a:rPr lang="en-US" altLang="zh-CN" sz="2800" dirty="0" smtClean="0">
                <a:solidFill>
                  <a:srgbClr val="2F2B20"/>
                </a:solidFill>
                <a:latin typeface="+mn-lt"/>
              </a:rPr>
              <a:t>Hybrid Approach </a:t>
            </a:r>
            <a:r>
              <a:rPr lang="en-US" altLang="zh-CN" sz="2800" i="1" dirty="0" smtClean="0">
                <a:solidFill>
                  <a:srgbClr val="2F2B20"/>
                </a:solidFill>
                <a:latin typeface="+mn-lt"/>
              </a:rPr>
              <a:t>(</a:t>
            </a:r>
            <a:r>
              <a:rPr lang="en-US" altLang="zh-CN" sz="2800" i="1" dirty="0" err="1" smtClean="0">
                <a:solidFill>
                  <a:srgbClr val="2F2B20"/>
                </a:solidFill>
                <a:latin typeface="+mn-lt"/>
              </a:rPr>
              <a:t>WiFi</a:t>
            </a:r>
            <a:r>
              <a:rPr lang="en-US" altLang="zh-CN" sz="2800" i="1" dirty="0" smtClean="0">
                <a:solidFill>
                  <a:srgbClr val="2F2B20"/>
                </a:solidFill>
                <a:latin typeface="+mn-lt"/>
              </a:rPr>
              <a:t> + Inertial Sensors)</a:t>
            </a:r>
          </a:p>
          <a:p>
            <a:pPr marL="857250" lvl="1" indent="-457200">
              <a:spcBef>
                <a:spcPct val="50000"/>
              </a:spcBef>
              <a:buClr>
                <a:schemeClr val="tx2"/>
              </a:buClr>
              <a:buFont typeface="Arial"/>
              <a:buChar char="•"/>
            </a:pPr>
            <a:r>
              <a:rPr lang="en-US" altLang="zh-CN" sz="2800" dirty="0">
                <a:solidFill>
                  <a:srgbClr val="2F2B20"/>
                </a:solidFill>
                <a:latin typeface="+mn-lt"/>
              </a:rPr>
              <a:t>User Motion Information</a:t>
            </a:r>
          </a:p>
          <a:p>
            <a:pPr marL="457200" indent="-457200" eaLnBrk="1" latinLnBrk="0" hangingPunct="1">
              <a:spcBef>
                <a:spcPct val="50000"/>
              </a:spcBef>
              <a:buClr>
                <a:srgbClr val="FF9999"/>
              </a:buClr>
              <a:buFont typeface="Arial"/>
              <a:buChar char="•"/>
            </a:pPr>
            <a:endParaRPr lang="en-US" altLang="zh-CN" sz="2800" b="1" i="1" dirty="0">
              <a:solidFill>
                <a:srgbClr val="2F2B20"/>
              </a:solidFill>
              <a:latin typeface="+mn-lt"/>
            </a:endParaRPr>
          </a:p>
        </p:txBody>
      </p:sp>
      <p:sp>
        <p:nvSpPr>
          <p:cNvPr id="11" name="标题 1"/>
          <p:cNvSpPr>
            <a:spLocks noGrp="1"/>
          </p:cNvSpPr>
          <p:nvPr>
            <p:ph type="title"/>
          </p:nvPr>
        </p:nvSpPr>
        <p:spPr>
          <a:xfrm>
            <a:off x="381000" y="304800"/>
            <a:ext cx="8001000" cy="1143000"/>
          </a:xfrm>
        </p:spPr>
        <p:txBody>
          <a:bodyPr vert="horz" lIns="91440" tIns="45720" rIns="91440" bIns="45720" rtlCol="0" anchor="ctr">
            <a:noAutofit/>
          </a:bodyPr>
          <a:lstStyle/>
          <a:p>
            <a:r>
              <a:rPr lang="en-US" altLang="zh-CN" sz="4000" dirty="0"/>
              <a:t>RSS-based Smartphone Indoor </a:t>
            </a:r>
            <a:r>
              <a:rPr lang="en-US" altLang="zh-CN" sz="4000" dirty="0" smtClean="0">
                <a:solidFill>
                  <a:schemeClr val="tx2"/>
                </a:solidFill>
              </a:rPr>
              <a:t>Localization</a:t>
            </a:r>
            <a:endParaRPr lang="en-US" sz="4000" dirty="0">
              <a:solidFill>
                <a:schemeClr val="tx2"/>
              </a:solidFill>
            </a:endParaRPr>
          </a:p>
        </p:txBody>
      </p:sp>
    </p:spTree>
    <p:extLst>
      <p:ext uri="{BB962C8B-B14F-4D97-AF65-F5344CB8AC3E}">
        <p14:creationId xmlns:p14="http://schemas.microsoft.com/office/powerpoint/2010/main" val="760374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WiFi</a:t>
            </a:r>
            <a:r>
              <a:rPr lang="en-US" sz="4000" dirty="0" smtClean="0"/>
              <a:t> Based Localization</a:t>
            </a:r>
            <a:endParaRPr lang="en-US" sz="4000" dirty="0"/>
          </a:p>
        </p:txBody>
      </p:sp>
      <p:sp>
        <p:nvSpPr>
          <p:cNvPr id="3" name="Content Placeholder 2"/>
          <p:cNvSpPr>
            <a:spLocks noGrp="1"/>
          </p:cNvSpPr>
          <p:nvPr>
            <p:ph idx="1"/>
          </p:nvPr>
        </p:nvSpPr>
        <p:spPr/>
        <p:txBody>
          <a:bodyPr>
            <a:normAutofit/>
          </a:bodyPr>
          <a:lstStyle/>
          <a:p>
            <a:r>
              <a:rPr lang="en-US" sz="2800" dirty="0" smtClean="0"/>
              <a:t>Step 1: Site survey</a:t>
            </a:r>
          </a:p>
          <a:p>
            <a:pPr lvl="1"/>
            <a:r>
              <a:rPr lang="en-US" sz="2400" dirty="0" smtClean="0"/>
              <a:t>To obtain training data &lt;location, RSS&gt;</a:t>
            </a:r>
          </a:p>
          <a:p>
            <a:pPr lvl="1"/>
            <a:r>
              <a:rPr lang="en-US" sz="2400" dirty="0" smtClean="0"/>
              <a:t>Usually a manual process by specialist</a:t>
            </a:r>
          </a:p>
          <a:p>
            <a:pPr lvl="2"/>
            <a:endParaRPr lang="en-US" sz="2000" dirty="0" smtClean="0"/>
          </a:p>
          <a:p>
            <a:r>
              <a:rPr lang="en-US" sz="2800" dirty="0" smtClean="0"/>
              <a:t>Step 2: Offline training phase</a:t>
            </a:r>
          </a:p>
          <a:p>
            <a:pPr lvl="1"/>
            <a:r>
              <a:rPr lang="en-US" sz="2400" dirty="0" smtClean="0"/>
              <a:t>Mapping: location </a:t>
            </a:r>
            <a:r>
              <a:rPr lang="en-US" sz="2400" dirty="0" smtClean="0">
                <a:sym typeface="Wingdings"/>
              </a:rPr>
              <a:t> RSS</a:t>
            </a:r>
          </a:p>
          <a:p>
            <a:pPr lvl="2"/>
            <a:endParaRPr lang="en-US" sz="2000" dirty="0" smtClean="0"/>
          </a:p>
          <a:p>
            <a:r>
              <a:rPr lang="en-US" sz="2800" dirty="0" smtClean="0"/>
              <a:t>Step 2: Online location inference</a:t>
            </a:r>
          </a:p>
          <a:p>
            <a:pPr lvl="1"/>
            <a:r>
              <a:rPr lang="en-US" sz="2400" dirty="0" smtClean="0"/>
              <a:t>Inverse mapping: RSS </a:t>
            </a:r>
            <a:r>
              <a:rPr lang="en-US" sz="2400" dirty="0" smtClean="0">
                <a:sym typeface="Wingdings"/>
              </a:rPr>
              <a:t> Location</a:t>
            </a:r>
            <a:endParaRPr lang="en-US" sz="2400" dirty="0" smtClean="0"/>
          </a:p>
        </p:txBody>
      </p:sp>
      <p:sp>
        <p:nvSpPr>
          <p:cNvPr id="4" name="Rectangle 3"/>
          <p:cNvSpPr/>
          <p:nvPr/>
        </p:nvSpPr>
        <p:spPr>
          <a:xfrm>
            <a:off x="3850863" y="1600200"/>
            <a:ext cx="3775393" cy="523220"/>
          </a:xfrm>
          <a:prstGeom prst="rect">
            <a:avLst/>
          </a:prstGeom>
        </p:spPr>
        <p:txBody>
          <a:bodyPr wrap="none">
            <a:spAutoFit/>
          </a:bodyPr>
          <a:lstStyle/>
          <a:p>
            <a:r>
              <a:rPr lang="en-US" sz="2800" b="1" dirty="0" smtClean="0">
                <a:sym typeface="Wingdings"/>
              </a:rPr>
              <a:t> </a:t>
            </a:r>
            <a:r>
              <a:rPr lang="hu-HU" sz="2800" b="1" dirty="0" smtClean="0"/>
              <a:t>Often </a:t>
            </a:r>
            <a:r>
              <a:rPr lang="hu-HU" sz="2800" b="1" dirty="0"/>
              <a:t>key bottleneck</a:t>
            </a:r>
          </a:p>
        </p:txBody>
      </p:sp>
      <p:grpSp>
        <p:nvGrpSpPr>
          <p:cNvPr id="52" name="Group 51"/>
          <p:cNvGrpSpPr/>
          <p:nvPr/>
        </p:nvGrpSpPr>
        <p:grpSpPr>
          <a:xfrm>
            <a:off x="5775096" y="3194668"/>
            <a:ext cx="3154103" cy="2931495"/>
            <a:chOff x="5027416" y="2150544"/>
            <a:chExt cx="4081088" cy="3793056"/>
          </a:xfrm>
        </p:grpSpPr>
        <p:grpSp>
          <p:nvGrpSpPr>
            <p:cNvPr id="53" name="Group 52"/>
            <p:cNvGrpSpPr/>
            <p:nvPr/>
          </p:nvGrpSpPr>
          <p:grpSpPr>
            <a:xfrm>
              <a:off x="5027416" y="2150544"/>
              <a:ext cx="4081088" cy="3793056"/>
              <a:chOff x="5027416" y="2150544"/>
              <a:chExt cx="4081088" cy="3793056"/>
            </a:xfrm>
          </p:grpSpPr>
          <p:grpSp>
            <p:nvGrpSpPr>
              <p:cNvPr id="89" name="Group 88"/>
              <p:cNvGrpSpPr/>
              <p:nvPr/>
            </p:nvGrpSpPr>
            <p:grpSpPr>
              <a:xfrm>
                <a:off x="5291396" y="2412244"/>
                <a:ext cx="3571900" cy="3286148"/>
                <a:chOff x="2928926" y="3429000"/>
                <a:chExt cx="3783000" cy="2214578"/>
              </a:xfrm>
            </p:grpSpPr>
            <p:pic>
              <p:nvPicPr>
                <p:cNvPr id="94" name="Picture 93" descr="MSRI1stfloorflipped.gif"/>
                <p:cNvPicPr>
                  <a:picLocks noChangeAspect="1"/>
                </p:cNvPicPr>
                <p:nvPr/>
              </p:nvPicPr>
              <p:blipFill>
                <a:blip r:embed="rId2" cstate="print"/>
                <a:stretch>
                  <a:fillRect/>
                </a:stretch>
              </p:blipFill>
              <p:spPr>
                <a:xfrm>
                  <a:off x="2928926" y="3429000"/>
                  <a:ext cx="3783000" cy="2214578"/>
                </a:xfrm>
                <a:prstGeom prst="rect">
                  <a:avLst/>
                </a:prstGeom>
                <a:effectLst/>
              </p:spPr>
            </p:pic>
            <p:pic>
              <p:nvPicPr>
                <p:cNvPr id="95" name="Picture 94" descr="WAP54G.jpg"/>
                <p:cNvPicPr>
                  <a:picLocks noChangeAspect="1"/>
                </p:cNvPicPr>
                <p:nvPr/>
              </p:nvPicPr>
              <p:blipFill>
                <a:blip r:embed="rId3" cstate="print"/>
                <a:stretch>
                  <a:fillRect/>
                </a:stretch>
              </p:blipFill>
              <p:spPr>
                <a:xfrm>
                  <a:off x="4500562" y="3466148"/>
                  <a:ext cx="428628" cy="391480"/>
                </a:xfrm>
                <a:prstGeom prst="rect">
                  <a:avLst/>
                </a:prstGeom>
                <a:scene3d>
                  <a:camera prst="orthographicFront"/>
                  <a:lightRig rig="threePt" dir="t"/>
                </a:scene3d>
                <a:sp3d>
                  <a:bevelT w="127000"/>
                </a:sp3d>
              </p:spPr>
            </p:pic>
            <p:pic>
              <p:nvPicPr>
                <p:cNvPr id="96" name="Picture 95" descr="WAP54G.jpg"/>
                <p:cNvPicPr>
                  <a:picLocks noChangeAspect="1"/>
                </p:cNvPicPr>
                <p:nvPr/>
              </p:nvPicPr>
              <p:blipFill>
                <a:blip r:embed="rId3" cstate="print"/>
                <a:stretch>
                  <a:fillRect/>
                </a:stretch>
              </p:blipFill>
              <p:spPr>
                <a:xfrm>
                  <a:off x="6238886" y="4218628"/>
                  <a:ext cx="428628" cy="391480"/>
                </a:xfrm>
                <a:prstGeom prst="rect">
                  <a:avLst/>
                </a:prstGeom>
                <a:scene3d>
                  <a:camera prst="orthographicFront"/>
                  <a:lightRig rig="threePt" dir="t"/>
                </a:scene3d>
                <a:sp3d>
                  <a:bevelT w="127000"/>
                </a:sp3d>
              </p:spPr>
            </p:pic>
            <p:pic>
              <p:nvPicPr>
                <p:cNvPr id="97" name="Picture 96" descr="WAP54G.jpg"/>
                <p:cNvPicPr>
                  <a:picLocks noChangeAspect="1"/>
                </p:cNvPicPr>
                <p:nvPr/>
              </p:nvPicPr>
              <p:blipFill>
                <a:blip r:embed="rId3" cstate="print"/>
                <a:stretch>
                  <a:fillRect/>
                </a:stretch>
              </p:blipFill>
              <p:spPr>
                <a:xfrm>
                  <a:off x="4572000" y="5109222"/>
                  <a:ext cx="428628" cy="391480"/>
                </a:xfrm>
                <a:prstGeom prst="rect">
                  <a:avLst/>
                </a:prstGeom>
                <a:scene3d>
                  <a:camera prst="orthographicFront"/>
                  <a:lightRig rig="threePt" dir="t"/>
                </a:scene3d>
                <a:sp3d>
                  <a:bevelT w="127000"/>
                </a:sp3d>
              </p:spPr>
            </p:pic>
            <p:pic>
              <p:nvPicPr>
                <p:cNvPr id="98" name="Picture 97" descr="WAP54G.jpg"/>
                <p:cNvPicPr>
                  <a:picLocks noChangeAspect="1"/>
                </p:cNvPicPr>
                <p:nvPr/>
              </p:nvPicPr>
              <p:blipFill>
                <a:blip r:embed="rId3" cstate="print"/>
                <a:stretch>
                  <a:fillRect/>
                </a:stretch>
              </p:blipFill>
              <p:spPr>
                <a:xfrm>
                  <a:off x="2947976" y="4214818"/>
                  <a:ext cx="428628" cy="391480"/>
                </a:xfrm>
                <a:prstGeom prst="rect">
                  <a:avLst/>
                </a:prstGeom>
                <a:scene3d>
                  <a:camera prst="orthographicFront"/>
                  <a:lightRig rig="threePt" dir="t"/>
                </a:scene3d>
                <a:sp3d>
                  <a:bevelT w="127000"/>
                </a:sp3d>
              </p:spPr>
            </p:pic>
          </p:grpSp>
          <p:sp>
            <p:nvSpPr>
              <p:cNvPr id="90" name="Oval 89"/>
              <p:cNvSpPr/>
              <p:nvPr/>
            </p:nvSpPr>
            <p:spPr>
              <a:xfrm>
                <a:off x="5027416" y="3826184"/>
                <a:ext cx="216024" cy="216024"/>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919080" y="5727576"/>
                <a:ext cx="216024" cy="216024"/>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892480" y="3826184"/>
                <a:ext cx="216024" cy="216024"/>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919080" y="215054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5954401" y="3466144"/>
              <a:ext cx="604639" cy="648072"/>
              <a:chOff x="3491880" y="5301208"/>
              <a:chExt cx="604639" cy="648072"/>
            </a:xfrm>
          </p:grpSpPr>
          <p:sp>
            <p:nvSpPr>
              <p:cNvPr id="85" name="Cube 84"/>
              <p:cNvSpPr/>
              <p:nvPr/>
            </p:nvSpPr>
            <p:spPr>
              <a:xfrm>
                <a:off x="3491880" y="5301208"/>
                <a:ext cx="144016" cy="64807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ube 85"/>
              <p:cNvSpPr/>
              <p:nvPr/>
            </p:nvSpPr>
            <p:spPr>
              <a:xfrm>
                <a:off x="3952503" y="5661248"/>
                <a:ext cx="144016" cy="288032"/>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3644280" y="5517232"/>
                <a:ext cx="135632" cy="432048"/>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87"/>
              <p:cNvSpPr/>
              <p:nvPr/>
            </p:nvSpPr>
            <p:spPr>
              <a:xfrm>
                <a:off x="3798962" y="5517232"/>
                <a:ext cx="135632" cy="432048"/>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7639160" y="3466144"/>
              <a:ext cx="648072" cy="648072"/>
              <a:chOff x="3491880" y="5301208"/>
              <a:chExt cx="576064" cy="648072"/>
            </a:xfrm>
          </p:grpSpPr>
          <p:sp>
            <p:nvSpPr>
              <p:cNvPr id="81" name="Cube 80"/>
              <p:cNvSpPr/>
              <p:nvPr/>
            </p:nvSpPr>
            <p:spPr>
              <a:xfrm>
                <a:off x="3491880" y="5661248"/>
                <a:ext cx="144016" cy="28803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ube 81"/>
              <p:cNvSpPr/>
              <p:nvPr/>
            </p:nvSpPr>
            <p:spPr>
              <a:xfrm>
                <a:off x="3952503" y="5301208"/>
                <a:ext cx="115441" cy="648072"/>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ube 82"/>
              <p:cNvSpPr/>
              <p:nvPr/>
            </p:nvSpPr>
            <p:spPr>
              <a:xfrm>
                <a:off x="3644280" y="5517232"/>
                <a:ext cx="135632" cy="432048"/>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ube 83"/>
              <p:cNvSpPr/>
              <p:nvPr/>
            </p:nvSpPr>
            <p:spPr>
              <a:xfrm>
                <a:off x="3798962" y="5517232"/>
                <a:ext cx="135632" cy="432048"/>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7999200" y="4978312"/>
              <a:ext cx="648072" cy="504056"/>
              <a:chOff x="3491880" y="5445224"/>
              <a:chExt cx="576064" cy="504056"/>
            </a:xfrm>
          </p:grpSpPr>
          <p:sp>
            <p:nvSpPr>
              <p:cNvPr id="77" name="Cube 76"/>
              <p:cNvSpPr/>
              <p:nvPr/>
            </p:nvSpPr>
            <p:spPr>
              <a:xfrm>
                <a:off x="3491880" y="5661248"/>
                <a:ext cx="144016" cy="28803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77"/>
              <p:cNvSpPr/>
              <p:nvPr/>
            </p:nvSpPr>
            <p:spPr>
              <a:xfrm>
                <a:off x="3952503" y="5445224"/>
                <a:ext cx="115441" cy="504056"/>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3652747" y="5445224"/>
                <a:ext cx="125233" cy="504056"/>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0" name="Cube 79"/>
              <p:cNvSpPr/>
              <p:nvPr/>
            </p:nvSpPr>
            <p:spPr>
              <a:xfrm>
                <a:off x="3798962" y="5661248"/>
                <a:ext cx="108720" cy="288032"/>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5406912" y="5040988"/>
              <a:ext cx="648072" cy="378705"/>
              <a:chOff x="3491880" y="5445224"/>
              <a:chExt cx="576064" cy="504056"/>
            </a:xfrm>
          </p:grpSpPr>
          <p:sp>
            <p:nvSpPr>
              <p:cNvPr id="73" name="Cube 72"/>
              <p:cNvSpPr/>
              <p:nvPr/>
            </p:nvSpPr>
            <p:spPr>
              <a:xfrm>
                <a:off x="3491880" y="5445224"/>
                <a:ext cx="128014" cy="504056"/>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be 73"/>
              <p:cNvSpPr/>
              <p:nvPr/>
            </p:nvSpPr>
            <p:spPr>
              <a:xfrm>
                <a:off x="3952503" y="5661248"/>
                <a:ext cx="115441" cy="288032"/>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ube 74"/>
              <p:cNvSpPr/>
              <p:nvPr/>
            </p:nvSpPr>
            <p:spPr>
              <a:xfrm>
                <a:off x="3652747" y="5445224"/>
                <a:ext cx="125233" cy="504056"/>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76" name="Cube 75"/>
              <p:cNvSpPr/>
              <p:nvPr/>
            </p:nvSpPr>
            <p:spPr>
              <a:xfrm>
                <a:off x="3798961" y="5661248"/>
                <a:ext cx="140969" cy="288032"/>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406912" y="2530040"/>
              <a:ext cx="648072" cy="432048"/>
              <a:chOff x="3491880" y="5517232"/>
              <a:chExt cx="576064" cy="432048"/>
            </a:xfrm>
          </p:grpSpPr>
          <p:sp>
            <p:nvSpPr>
              <p:cNvPr id="69" name="Cube 68"/>
              <p:cNvSpPr/>
              <p:nvPr/>
            </p:nvSpPr>
            <p:spPr>
              <a:xfrm>
                <a:off x="3491880" y="5517232"/>
                <a:ext cx="128014" cy="43204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3952503" y="5733256"/>
                <a:ext cx="115441" cy="216024"/>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ube 70"/>
              <p:cNvSpPr/>
              <p:nvPr/>
            </p:nvSpPr>
            <p:spPr>
              <a:xfrm>
                <a:off x="3628541" y="5661248"/>
                <a:ext cx="127702" cy="288032"/>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72" name="Cube 71"/>
              <p:cNvSpPr/>
              <p:nvPr/>
            </p:nvSpPr>
            <p:spPr>
              <a:xfrm>
                <a:off x="3798961" y="5517232"/>
                <a:ext cx="140969" cy="432048"/>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8143216" y="2458032"/>
              <a:ext cx="648072" cy="432048"/>
              <a:chOff x="3491880" y="5517232"/>
              <a:chExt cx="576064" cy="432048"/>
            </a:xfrm>
          </p:grpSpPr>
          <p:sp>
            <p:nvSpPr>
              <p:cNvPr id="65" name="Cube 64"/>
              <p:cNvSpPr/>
              <p:nvPr/>
            </p:nvSpPr>
            <p:spPr>
              <a:xfrm>
                <a:off x="3491880" y="5661248"/>
                <a:ext cx="128014" cy="288032"/>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ube 65"/>
              <p:cNvSpPr/>
              <p:nvPr/>
            </p:nvSpPr>
            <p:spPr>
              <a:xfrm>
                <a:off x="3952503" y="5517232"/>
                <a:ext cx="115441" cy="432048"/>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ube 66"/>
              <p:cNvSpPr/>
              <p:nvPr/>
            </p:nvSpPr>
            <p:spPr>
              <a:xfrm>
                <a:off x="3628541" y="5661248"/>
                <a:ext cx="127702" cy="288032"/>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8" name="Cube 67"/>
              <p:cNvSpPr/>
              <p:nvPr/>
            </p:nvSpPr>
            <p:spPr>
              <a:xfrm>
                <a:off x="3798961" y="5517232"/>
                <a:ext cx="140969" cy="432048"/>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6775064" y="3682168"/>
              <a:ext cx="648072" cy="432048"/>
              <a:chOff x="3491880" y="5517232"/>
              <a:chExt cx="576064" cy="432048"/>
            </a:xfrm>
          </p:grpSpPr>
          <p:sp>
            <p:nvSpPr>
              <p:cNvPr id="61" name="Cube 60"/>
              <p:cNvSpPr/>
              <p:nvPr/>
            </p:nvSpPr>
            <p:spPr>
              <a:xfrm>
                <a:off x="3491880" y="5517232"/>
                <a:ext cx="128014" cy="43204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ube 61"/>
              <p:cNvSpPr/>
              <p:nvPr/>
            </p:nvSpPr>
            <p:spPr>
              <a:xfrm>
                <a:off x="3952503" y="5517232"/>
                <a:ext cx="115441" cy="432048"/>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ube 62"/>
              <p:cNvSpPr/>
              <p:nvPr/>
            </p:nvSpPr>
            <p:spPr>
              <a:xfrm>
                <a:off x="3645836" y="5517232"/>
                <a:ext cx="119367" cy="432048"/>
              </a:xfrm>
              <a:prstGeom prst="cub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4" name="Cube 63"/>
              <p:cNvSpPr/>
              <p:nvPr/>
            </p:nvSpPr>
            <p:spPr>
              <a:xfrm>
                <a:off x="3798961" y="5517232"/>
                <a:ext cx="140969" cy="432048"/>
              </a:xfrm>
              <a:prstGeom prst="cub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2972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Basic Idea</a:t>
            </a:r>
            <a:endParaRPr lang="en-US" sz="4000" dirty="0"/>
          </a:p>
        </p:txBody>
      </p:sp>
      <p:sp>
        <p:nvSpPr>
          <p:cNvPr id="3" name="Content Placeholder 2"/>
          <p:cNvSpPr>
            <a:spLocks noGrp="1"/>
          </p:cNvSpPr>
          <p:nvPr>
            <p:ph idx="1"/>
          </p:nvPr>
        </p:nvSpPr>
        <p:spPr>
          <a:xfrm>
            <a:off x="457200" y="1600200"/>
            <a:ext cx="4482583" cy="4525963"/>
          </a:xfrm>
        </p:spPr>
        <p:txBody>
          <a:bodyPr>
            <a:normAutofit fontScale="92500" lnSpcReduction="10000"/>
          </a:bodyPr>
          <a:lstStyle/>
          <a:p>
            <a:r>
              <a:rPr lang="en-US" sz="2800" dirty="0" smtClean="0"/>
              <a:t>Tackle the task via crowdsourcing</a:t>
            </a:r>
          </a:p>
          <a:p>
            <a:pPr lvl="1"/>
            <a:endParaRPr lang="en-US" sz="2400" dirty="0" smtClean="0"/>
          </a:p>
          <a:p>
            <a:r>
              <a:rPr lang="en-US" sz="2800" dirty="0" smtClean="0"/>
              <a:t>Leverage normal user walking and mobile sensors </a:t>
            </a:r>
          </a:p>
          <a:p>
            <a:pPr lvl="1"/>
            <a:endParaRPr lang="en-US" sz="2400" dirty="0" smtClean="0"/>
          </a:p>
          <a:p>
            <a:r>
              <a:rPr lang="en-US" sz="2800" dirty="0" smtClean="0"/>
              <a:t>Personalized inertial tracking and background </a:t>
            </a:r>
            <a:r>
              <a:rPr lang="en-US" sz="2800" dirty="0" err="1" smtClean="0"/>
              <a:t>WiFi</a:t>
            </a:r>
            <a:r>
              <a:rPr lang="en-US" sz="2800" dirty="0" smtClean="0"/>
              <a:t> data collection</a:t>
            </a:r>
          </a:p>
          <a:p>
            <a:pPr lvl="1"/>
            <a:endParaRPr lang="en-US" sz="2400" dirty="0" smtClean="0"/>
          </a:p>
          <a:p>
            <a:r>
              <a:rPr lang="en-US" sz="2800" dirty="0" smtClean="0"/>
              <a:t>Requirement: No user inputs</a:t>
            </a:r>
            <a:endParaRPr lang="en-US" sz="2800" dirty="0"/>
          </a:p>
        </p:txBody>
      </p:sp>
      <p:pic>
        <p:nvPicPr>
          <p:cNvPr id="4" name="Picture 3" descr="MSRI1stfloorflipped.gif"/>
          <p:cNvPicPr>
            <a:picLocks noChangeAspect="1"/>
          </p:cNvPicPr>
          <p:nvPr/>
        </p:nvPicPr>
        <p:blipFill>
          <a:blip r:embed="rId2" cstate="print"/>
          <a:stretch>
            <a:fillRect/>
          </a:stretch>
        </p:blipFill>
        <p:spPr>
          <a:xfrm>
            <a:off x="4876800" y="381000"/>
            <a:ext cx="3571900" cy="3286148"/>
          </a:xfrm>
          <a:prstGeom prst="rect">
            <a:avLst/>
          </a:prstGeom>
        </p:spPr>
      </p:pic>
      <p:grpSp>
        <p:nvGrpSpPr>
          <p:cNvPr id="5" name="Group 4"/>
          <p:cNvGrpSpPr/>
          <p:nvPr/>
        </p:nvGrpSpPr>
        <p:grpSpPr>
          <a:xfrm>
            <a:off x="5263889" y="2767701"/>
            <a:ext cx="432048" cy="648071"/>
            <a:chOff x="5486400" y="5143129"/>
            <a:chExt cx="432048" cy="648071"/>
          </a:xfrm>
        </p:grpSpPr>
        <p:sp>
          <p:nvSpPr>
            <p:cNvPr id="6" name="Oval 5"/>
            <p:cNvSpPr/>
            <p:nvPr/>
          </p:nvSpPr>
          <p:spPr>
            <a:xfrm>
              <a:off x="5597978" y="5143129"/>
              <a:ext cx="185964" cy="170545"/>
            </a:xfrm>
            <a:prstGeom prst="ellipse">
              <a:avLst/>
            </a:prstGeom>
            <a:solidFill>
              <a:schemeClr val="accent6">
                <a:lumMod val="75000"/>
              </a:schemeClr>
            </a:solidFill>
            <a:ln>
              <a:solidFill>
                <a:schemeClr val="tx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6" idx="4"/>
            </p:cNvCxnSpPr>
            <p:nvPr/>
          </p:nvCxnSpPr>
          <p:spPr>
            <a:xfrm rot="16200000" flipH="1">
              <a:off x="5546768" y="5457866"/>
              <a:ext cx="306981" cy="18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flipV="1">
              <a:off x="5709557" y="5313674"/>
              <a:ext cx="208891" cy="132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5486400" y="5347783"/>
              <a:ext cx="218237" cy="10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V="1">
              <a:off x="5678088" y="5648153"/>
              <a:ext cx="174516"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568495" y="5650138"/>
              <a:ext cx="170545"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051041" y="1967972"/>
            <a:ext cx="432048" cy="648071"/>
            <a:chOff x="5486400" y="5143129"/>
            <a:chExt cx="432048" cy="648071"/>
          </a:xfrm>
        </p:grpSpPr>
        <p:sp>
          <p:nvSpPr>
            <p:cNvPr id="13" name="Oval 12"/>
            <p:cNvSpPr/>
            <p:nvPr/>
          </p:nvSpPr>
          <p:spPr>
            <a:xfrm>
              <a:off x="5597978" y="5143129"/>
              <a:ext cx="185964" cy="170545"/>
            </a:xfrm>
            <a:prstGeom prst="ellipse">
              <a:avLst/>
            </a:prstGeom>
            <a:solidFill>
              <a:schemeClr val="accent6">
                <a:lumMod val="75000"/>
              </a:schemeClr>
            </a:solidFill>
            <a:ln>
              <a:solidFill>
                <a:schemeClr val="tx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3" idx="4"/>
            </p:cNvCxnSpPr>
            <p:nvPr/>
          </p:nvCxnSpPr>
          <p:spPr>
            <a:xfrm rot="16200000" flipH="1">
              <a:off x="5546768" y="5457866"/>
              <a:ext cx="306981" cy="18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5709557" y="5313674"/>
              <a:ext cx="208891" cy="132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5486400" y="5347783"/>
              <a:ext cx="218237" cy="10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5678088" y="5648153"/>
              <a:ext cx="174516"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5568495" y="5650138"/>
              <a:ext cx="170545"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5675261" y="2653772"/>
            <a:ext cx="579228" cy="583951"/>
            <a:chOff x="5655128" y="3928177"/>
            <a:chExt cx="579228" cy="583951"/>
          </a:xfrm>
        </p:grpSpPr>
        <p:sp>
          <p:nvSpPr>
            <p:cNvPr id="20" name="Oval 19"/>
            <p:cNvSpPr/>
            <p:nvPr/>
          </p:nvSpPr>
          <p:spPr>
            <a:xfrm>
              <a:off x="6125545" y="3928177"/>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943600" y="3962400"/>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758589" y="4114800"/>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55128" y="4399924"/>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6935069" y="1282172"/>
            <a:ext cx="432048" cy="648071"/>
            <a:chOff x="5486400" y="5143129"/>
            <a:chExt cx="432048" cy="648071"/>
          </a:xfrm>
        </p:grpSpPr>
        <p:sp>
          <p:nvSpPr>
            <p:cNvPr id="25" name="Oval 24"/>
            <p:cNvSpPr/>
            <p:nvPr/>
          </p:nvSpPr>
          <p:spPr>
            <a:xfrm>
              <a:off x="5597978" y="5143129"/>
              <a:ext cx="185964" cy="170545"/>
            </a:xfrm>
            <a:prstGeom prst="ellipse">
              <a:avLst/>
            </a:prstGeom>
            <a:solidFill>
              <a:schemeClr val="accent6">
                <a:lumMod val="75000"/>
              </a:schemeClr>
            </a:solidFill>
            <a:ln>
              <a:solidFill>
                <a:schemeClr val="tx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4"/>
            </p:cNvCxnSpPr>
            <p:nvPr/>
          </p:nvCxnSpPr>
          <p:spPr>
            <a:xfrm rot="16200000" flipH="1">
              <a:off x="5546768" y="5457866"/>
              <a:ext cx="306981" cy="18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0800000" flipV="1">
              <a:off x="5709557" y="5313674"/>
              <a:ext cx="208891" cy="132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0800000">
              <a:off x="5486400" y="5347783"/>
              <a:ext cx="218237" cy="10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V="1">
              <a:off x="5678088" y="5648153"/>
              <a:ext cx="174516"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5568495" y="5650138"/>
              <a:ext cx="170545"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559289" y="1967972"/>
            <a:ext cx="579228" cy="583951"/>
            <a:chOff x="5655128" y="3928177"/>
            <a:chExt cx="579228" cy="583951"/>
          </a:xfrm>
        </p:grpSpPr>
        <p:sp>
          <p:nvSpPr>
            <p:cNvPr id="32" name="Oval 31"/>
            <p:cNvSpPr/>
            <p:nvPr/>
          </p:nvSpPr>
          <p:spPr>
            <a:xfrm>
              <a:off x="6125545" y="3928177"/>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943600" y="3962400"/>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58589" y="4114800"/>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55128" y="4399924"/>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7773269" y="672572"/>
            <a:ext cx="432048" cy="648071"/>
            <a:chOff x="5486400" y="5143129"/>
            <a:chExt cx="432048" cy="648071"/>
          </a:xfrm>
        </p:grpSpPr>
        <p:sp>
          <p:nvSpPr>
            <p:cNvPr id="37" name="Oval 36"/>
            <p:cNvSpPr/>
            <p:nvPr/>
          </p:nvSpPr>
          <p:spPr>
            <a:xfrm>
              <a:off x="5597978" y="5143129"/>
              <a:ext cx="185964" cy="170545"/>
            </a:xfrm>
            <a:prstGeom prst="ellipse">
              <a:avLst/>
            </a:prstGeom>
            <a:solidFill>
              <a:schemeClr val="accent6">
                <a:lumMod val="75000"/>
              </a:schemeClr>
            </a:solidFill>
            <a:ln>
              <a:solidFill>
                <a:schemeClr val="tx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7" idx="4"/>
            </p:cNvCxnSpPr>
            <p:nvPr/>
          </p:nvCxnSpPr>
          <p:spPr>
            <a:xfrm rot="16200000" flipH="1">
              <a:off x="5546768" y="5457866"/>
              <a:ext cx="306981" cy="18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0800000" flipV="1">
              <a:off x="5709557" y="5313674"/>
              <a:ext cx="208891" cy="132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0800000">
              <a:off x="5486400" y="5347783"/>
              <a:ext cx="218237" cy="10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V="1">
              <a:off x="5678088" y="5648153"/>
              <a:ext cx="174516"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flipH="1" flipV="1">
              <a:off x="5568495" y="5650138"/>
              <a:ext cx="170545"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97489" y="1358372"/>
            <a:ext cx="579228" cy="583951"/>
            <a:chOff x="5655128" y="3928177"/>
            <a:chExt cx="579228" cy="583951"/>
          </a:xfrm>
        </p:grpSpPr>
        <p:sp>
          <p:nvSpPr>
            <p:cNvPr id="44" name="Oval 43"/>
            <p:cNvSpPr/>
            <p:nvPr/>
          </p:nvSpPr>
          <p:spPr>
            <a:xfrm>
              <a:off x="6125545" y="3928177"/>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943600" y="3962400"/>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758589" y="4114800"/>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655128" y="4399924"/>
              <a:ext cx="108811" cy="112204"/>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19556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Problem and Solution</a:t>
            </a:r>
            <a:endParaRPr lang="en-US" sz="4000" dirty="0"/>
          </a:p>
        </p:txBody>
      </p:sp>
      <p:sp>
        <p:nvSpPr>
          <p:cNvPr id="3" name="Content Placeholder 2"/>
          <p:cNvSpPr>
            <a:spLocks noGrp="1"/>
          </p:cNvSpPr>
          <p:nvPr>
            <p:ph idx="1"/>
          </p:nvPr>
        </p:nvSpPr>
        <p:spPr/>
        <p:txBody>
          <a:bodyPr>
            <a:normAutofit/>
          </a:bodyPr>
          <a:lstStyle/>
          <a:p>
            <a:r>
              <a:rPr lang="en-US" sz="2800" dirty="0" smtClean="0"/>
              <a:t>Problem: to get the location of each </a:t>
            </a:r>
            <a:r>
              <a:rPr lang="en-US" sz="2800" dirty="0" err="1" smtClean="0"/>
              <a:t>WiFi</a:t>
            </a:r>
            <a:r>
              <a:rPr lang="en-US" sz="2800" dirty="0" smtClean="0"/>
              <a:t> scan.</a:t>
            </a:r>
          </a:p>
          <a:p>
            <a:r>
              <a:rPr lang="en-US" sz="2800" dirty="0" smtClean="0"/>
              <a:t>Solution: personalized inertial tracking</a:t>
            </a:r>
            <a:endParaRPr lang="en-US" sz="2800" dirty="0"/>
          </a:p>
        </p:txBody>
      </p:sp>
      <p:grpSp>
        <p:nvGrpSpPr>
          <p:cNvPr id="4" name="Group 3"/>
          <p:cNvGrpSpPr/>
          <p:nvPr/>
        </p:nvGrpSpPr>
        <p:grpSpPr>
          <a:xfrm>
            <a:off x="648827" y="3588781"/>
            <a:ext cx="4495800" cy="2471471"/>
            <a:chOff x="685800" y="2489348"/>
            <a:chExt cx="8025240" cy="4063852"/>
          </a:xfrm>
        </p:grpSpPr>
        <p:grpSp>
          <p:nvGrpSpPr>
            <p:cNvPr id="5" name="Group 4"/>
            <p:cNvGrpSpPr/>
            <p:nvPr/>
          </p:nvGrpSpPr>
          <p:grpSpPr>
            <a:xfrm>
              <a:off x="795199" y="2883496"/>
              <a:ext cx="4157801" cy="1840904"/>
              <a:chOff x="795199" y="2590800"/>
              <a:chExt cx="7739201" cy="1840904"/>
            </a:xfrm>
          </p:grpSpPr>
          <p:grpSp>
            <p:nvGrpSpPr>
              <p:cNvPr id="20" name="Group 19"/>
              <p:cNvGrpSpPr/>
              <p:nvPr/>
            </p:nvGrpSpPr>
            <p:grpSpPr>
              <a:xfrm>
                <a:off x="795199" y="2994925"/>
                <a:ext cx="2037474" cy="1272275"/>
                <a:chOff x="828398" y="3071125"/>
                <a:chExt cx="2037474" cy="1272275"/>
              </a:xfrm>
            </p:grpSpPr>
            <p:pic>
              <p:nvPicPr>
                <p:cNvPr id="25" name="Picture 2" descr="C:\Users\padmanab\AppData\Local\Microsoft\Windows\Temporary Internet Files\Content.IE5\GRR0CXWC\MCj04326280000[1].png"/>
                <p:cNvPicPr>
                  <a:picLocks noChangeAspect="1" noChangeArrowheads="1"/>
                </p:cNvPicPr>
                <p:nvPr/>
              </p:nvPicPr>
              <p:blipFill>
                <a:blip r:embed="rId2"/>
                <a:srcRect/>
                <a:stretch>
                  <a:fillRect/>
                </a:stretch>
              </p:blipFill>
              <p:spPr bwMode="auto">
                <a:xfrm>
                  <a:off x="828400" y="3071125"/>
                  <a:ext cx="1129676" cy="729200"/>
                </a:xfrm>
                <a:prstGeom prst="rect">
                  <a:avLst/>
                </a:prstGeom>
                <a:noFill/>
              </p:spPr>
            </p:pic>
            <p:sp>
              <p:nvSpPr>
                <p:cNvPr id="26" name="Rounded Rectangle 25"/>
                <p:cNvSpPr/>
                <p:nvPr/>
              </p:nvSpPr>
              <p:spPr>
                <a:xfrm>
                  <a:off x="828398" y="3884786"/>
                  <a:ext cx="2037474" cy="458614"/>
                </a:xfrm>
                <a:prstGeom prst="roundRect">
                  <a:avLst/>
                </a:prstGeom>
                <a:solidFill>
                  <a:schemeClr val="bg1"/>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solidFill>
                        <a:srgbClr val="002060"/>
                      </a:solidFill>
                    </a:rPr>
                    <a:t>Accel</a:t>
                  </a:r>
                  <a:r>
                    <a:rPr lang="en-US" sz="1200" b="1" dirty="0" smtClean="0">
                      <a:solidFill>
                        <a:srgbClr val="002060"/>
                      </a:solidFill>
                    </a:rPr>
                    <a:t> </a:t>
                  </a:r>
                  <a:endParaRPr lang="en-US" sz="1200" b="1" dirty="0">
                    <a:solidFill>
                      <a:srgbClr val="002060"/>
                    </a:solidFill>
                  </a:endParaRPr>
                </a:p>
              </p:txBody>
            </p:sp>
          </p:grpSp>
          <p:sp>
            <p:nvSpPr>
              <p:cNvPr id="21" name="Right Arrow 20"/>
              <p:cNvSpPr/>
              <p:nvPr/>
            </p:nvSpPr>
            <p:spPr>
              <a:xfrm>
                <a:off x="2286000" y="3343125"/>
                <a:ext cx="838200" cy="381000"/>
              </a:xfrm>
              <a:prstGeom prst="rightArrow">
                <a:avLst/>
              </a:prstGeom>
              <a:solidFill>
                <a:srgbClr val="0070C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2590800"/>
                <a:ext cx="2667000" cy="1840904"/>
              </a:xfrm>
              <a:prstGeom prst="rect">
                <a:avLst/>
              </a:prstGeom>
              <a:scene3d>
                <a:camera prst="orthographicFront"/>
                <a:lightRig rig="threePt" dir="t"/>
              </a:scene3d>
              <a:sp3d>
                <a:bevelT/>
                <a:bevelB/>
              </a:sp3d>
            </p:spPr>
          </p:pic>
          <p:sp>
            <p:nvSpPr>
              <p:cNvPr id="23" name="Right Arrow 22"/>
              <p:cNvSpPr/>
              <p:nvPr/>
            </p:nvSpPr>
            <p:spPr>
              <a:xfrm>
                <a:off x="6019800" y="3276600"/>
                <a:ext cx="685800" cy="381000"/>
              </a:xfrm>
              <a:prstGeom prst="rightArrow">
                <a:avLst/>
              </a:prstGeom>
              <a:solidFill>
                <a:srgbClr val="0070C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ounded Rectangle 23"/>
              <p:cNvSpPr/>
              <p:nvPr/>
            </p:nvSpPr>
            <p:spPr>
              <a:xfrm>
                <a:off x="6757561" y="3116381"/>
                <a:ext cx="1776839" cy="769819"/>
              </a:xfrm>
              <a:prstGeom prst="roundRect">
                <a:avLst/>
              </a:prstGeom>
              <a:solidFill>
                <a:schemeClr val="bg1"/>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2060"/>
                    </a:solidFill>
                  </a:rPr>
                  <a:t>Step</a:t>
                </a:r>
              </a:p>
            </p:txBody>
          </p:sp>
        </p:grpSp>
        <p:grpSp>
          <p:nvGrpSpPr>
            <p:cNvPr id="6" name="Group 5"/>
            <p:cNvGrpSpPr/>
            <p:nvPr/>
          </p:nvGrpSpPr>
          <p:grpSpPr>
            <a:xfrm>
              <a:off x="685800" y="5029200"/>
              <a:ext cx="4267200" cy="1524000"/>
              <a:chOff x="685800" y="4724400"/>
              <a:chExt cx="4267200" cy="1524000"/>
            </a:xfrm>
          </p:grpSpPr>
          <p:pic>
            <p:nvPicPr>
              <p:cNvPr id="16" name="Picture 2" descr="C:\Users\padmanab\AppData\Local\Microsoft\Windows\Temporary Internet Files\Content.IE5\MDKRBJX1\MP91021631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724400"/>
                <a:ext cx="975410" cy="975410"/>
              </a:xfrm>
              <a:prstGeom prst="rect">
                <a:avLst/>
              </a:prstGeom>
              <a:noFill/>
              <a:scene3d>
                <a:camera prst="orthographicFront"/>
                <a:lightRig rig="threePt" dir="t"/>
              </a:scene3d>
              <a:sp3d>
                <a:bevelT/>
                <a:bevelB/>
              </a:sp3d>
              <a:extLst>
                <a:ext uri="{909E8E84-426E-40dd-AFC4-6F175D3DCCD1}">
                  <a14:hiddenFill xmlns="" xmlns:a14="http://schemas.microsoft.com/office/drawing/2010/main">
                    <a:solidFill>
                      <a:srgbClr val="FFFFFF"/>
                    </a:solidFill>
                  </a14:hiddenFill>
                </a:ext>
              </a:extLst>
            </p:spPr>
          </p:pic>
          <p:sp>
            <p:nvSpPr>
              <p:cNvPr id="17" name="Rounded Rectangle 16"/>
              <p:cNvSpPr/>
              <p:nvPr/>
            </p:nvSpPr>
            <p:spPr>
              <a:xfrm>
                <a:off x="685800" y="5655892"/>
                <a:ext cx="1567001" cy="458615"/>
              </a:xfrm>
              <a:prstGeom prst="roundRect">
                <a:avLst/>
              </a:prstGeom>
              <a:solidFill>
                <a:schemeClr val="bg1"/>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2060"/>
                    </a:solidFill>
                  </a:rPr>
                  <a:t>Compass </a:t>
                </a:r>
                <a:endParaRPr lang="en-US" sz="1200" b="1" dirty="0">
                  <a:solidFill>
                    <a:srgbClr val="002060"/>
                  </a:solidFill>
                </a:endParaRPr>
              </a:p>
            </p:txBody>
          </p:sp>
          <p:sp>
            <p:nvSpPr>
              <p:cNvPr id="18" name="Right Arrow 17"/>
              <p:cNvSpPr/>
              <p:nvPr/>
            </p:nvSpPr>
            <p:spPr>
              <a:xfrm>
                <a:off x="2289205" y="5655892"/>
                <a:ext cx="838200" cy="381000"/>
              </a:xfrm>
              <a:prstGeom prst="rightArrow">
                <a:avLst/>
              </a:prstGeom>
              <a:solidFill>
                <a:srgbClr val="0070C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ounded Rectangle 18"/>
              <p:cNvSpPr/>
              <p:nvPr/>
            </p:nvSpPr>
            <p:spPr>
              <a:xfrm>
                <a:off x="3176161" y="5478581"/>
                <a:ext cx="1776839" cy="769819"/>
              </a:xfrm>
              <a:prstGeom prst="roundRect">
                <a:avLst/>
              </a:prstGeom>
              <a:solidFill>
                <a:schemeClr val="bg1"/>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2060"/>
                    </a:solidFill>
                  </a:rPr>
                  <a:t>Direction of Motion</a:t>
                </a:r>
                <a:endParaRPr lang="en-US" sz="1200" b="1" dirty="0">
                  <a:solidFill>
                    <a:srgbClr val="002060"/>
                  </a:solidFill>
                </a:endParaRPr>
              </a:p>
            </p:txBody>
          </p:sp>
        </p:grpSp>
        <p:sp>
          <p:nvSpPr>
            <p:cNvPr id="7" name="Rounded Rectangle 6"/>
            <p:cNvSpPr/>
            <p:nvPr/>
          </p:nvSpPr>
          <p:spPr>
            <a:xfrm>
              <a:off x="3602060" y="2489348"/>
              <a:ext cx="1332935" cy="769819"/>
            </a:xfrm>
            <a:prstGeom prst="roundRect">
              <a:avLst/>
            </a:prstGeom>
            <a:solidFill>
              <a:schemeClr val="bg1"/>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2060"/>
                  </a:solidFill>
                </a:rPr>
                <a:t>Stride </a:t>
              </a:r>
            </a:p>
            <a:p>
              <a:pPr algn="ctr"/>
              <a:r>
                <a:rPr lang="en-US" sz="1200" b="1" dirty="0" smtClean="0">
                  <a:solidFill>
                    <a:srgbClr val="002060"/>
                  </a:solidFill>
                </a:rPr>
                <a:t>Length</a:t>
              </a:r>
              <a:endParaRPr lang="en-US" sz="1200" b="1" dirty="0">
                <a:solidFill>
                  <a:srgbClr val="002060"/>
                </a:solidFill>
              </a:endParaRPr>
            </a:p>
          </p:txBody>
        </p:sp>
        <p:grpSp>
          <p:nvGrpSpPr>
            <p:cNvPr id="8" name="Group 7"/>
            <p:cNvGrpSpPr/>
            <p:nvPr/>
          </p:nvGrpSpPr>
          <p:grpSpPr>
            <a:xfrm>
              <a:off x="4980778" y="2760886"/>
              <a:ext cx="2202709" cy="1183770"/>
              <a:chOff x="4980778" y="2760886"/>
              <a:chExt cx="2202709" cy="1183770"/>
            </a:xfrm>
          </p:grpSpPr>
          <p:sp>
            <p:nvSpPr>
              <p:cNvPr id="13" name="Right Arrow 12"/>
              <p:cNvSpPr/>
              <p:nvPr/>
            </p:nvSpPr>
            <p:spPr>
              <a:xfrm rot="2754754">
                <a:off x="4943946" y="2941555"/>
                <a:ext cx="742337" cy="381000"/>
              </a:xfrm>
              <a:prstGeom prst="rightArrow">
                <a:avLst/>
              </a:prstGeom>
              <a:solidFill>
                <a:srgbClr val="0070C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ight Arrow 13"/>
              <p:cNvSpPr/>
              <p:nvPr/>
            </p:nvSpPr>
            <p:spPr>
              <a:xfrm rot="19851649">
                <a:off x="4980778" y="3563656"/>
                <a:ext cx="742337" cy="381000"/>
              </a:xfrm>
              <a:prstGeom prst="rightArrow">
                <a:avLst/>
              </a:prstGeom>
              <a:solidFill>
                <a:srgbClr val="0070C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Rounded Rectangle 14"/>
              <p:cNvSpPr/>
              <p:nvPr/>
            </p:nvSpPr>
            <p:spPr>
              <a:xfrm>
                <a:off x="5698867" y="2984337"/>
                <a:ext cx="1484620" cy="769819"/>
              </a:xfrm>
              <a:prstGeom prst="roundRect">
                <a:avLst/>
              </a:prstGeom>
              <a:solidFill>
                <a:schemeClr val="bg1"/>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2060"/>
                    </a:solidFill>
                  </a:rPr>
                  <a:t>Distance</a:t>
                </a:r>
                <a:endParaRPr lang="en-US" sz="1200" b="1" dirty="0">
                  <a:solidFill>
                    <a:srgbClr val="002060"/>
                  </a:solidFill>
                </a:endParaRPr>
              </a:p>
            </p:txBody>
          </p:sp>
        </p:grpSp>
        <p:grpSp>
          <p:nvGrpSpPr>
            <p:cNvPr id="9" name="Group 8"/>
            <p:cNvGrpSpPr/>
            <p:nvPr/>
          </p:nvGrpSpPr>
          <p:grpSpPr>
            <a:xfrm>
              <a:off x="4908347" y="3782130"/>
              <a:ext cx="3802693" cy="1633100"/>
              <a:chOff x="4908347" y="3782130"/>
              <a:chExt cx="3802693" cy="1633100"/>
            </a:xfrm>
          </p:grpSpPr>
          <p:sp>
            <p:nvSpPr>
              <p:cNvPr id="10" name="Right Arrow 9"/>
              <p:cNvSpPr/>
              <p:nvPr/>
            </p:nvSpPr>
            <p:spPr>
              <a:xfrm rot="19547227">
                <a:off x="4908347" y="5034230"/>
                <a:ext cx="2050872" cy="381000"/>
              </a:xfrm>
              <a:prstGeom prst="rightArrow">
                <a:avLst/>
              </a:prstGeom>
              <a:solidFill>
                <a:srgbClr val="0070C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ounded Rectangle 10"/>
              <p:cNvSpPr/>
              <p:nvPr/>
            </p:nvSpPr>
            <p:spPr>
              <a:xfrm>
                <a:off x="6934201" y="4191000"/>
                <a:ext cx="1776839" cy="769819"/>
              </a:xfrm>
              <a:prstGeom prst="roundRect">
                <a:avLst/>
              </a:prstGeom>
              <a:solidFill>
                <a:schemeClr val="bg1"/>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2060"/>
                    </a:solidFill>
                  </a:rPr>
                  <a:t>Motion</a:t>
                </a:r>
              </a:p>
              <a:p>
                <a:pPr algn="ctr"/>
                <a:r>
                  <a:rPr lang="en-US" sz="1200" b="1" dirty="0" smtClean="0">
                    <a:solidFill>
                      <a:srgbClr val="002060"/>
                    </a:solidFill>
                  </a:rPr>
                  <a:t>Vector</a:t>
                </a:r>
                <a:endParaRPr lang="en-US" sz="1200" b="1" dirty="0">
                  <a:solidFill>
                    <a:srgbClr val="002060"/>
                  </a:solidFill>
                </a:endParaRPr>
              </a:p>
            </p:txBody>
          </p:sp>
          <p:sp>
            <p:nvSpPr>
              <p:cNvPr id="12" name="Right Arrow 11"/>
              <p:cNvSpPr/>
              <p:nvPr/>
            </p:nvSpPr>
            <p:spPr>
              <a:xfrm rot="2754754">
                <a:off x="6167958" y="3962799"/>
                <a:ext cx="742337" cy="381000"/>
              </a:xfrm>
              <a:prstGeom prst="rightArrow">
                <a:avLst/>
              </a:prstGeom>
              <a:solidFill>
                <a:srgbClr val="0070C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27" name="Group 26"/>
          <p:cNvGrpSpPr/>
          <p:nvPr/>
        </p:nvGrpSpPr>
        <p:grpSpPr>
          <a:xfrm>
            <a:off x="4517481" y="5988312"/>
            <a:ext cx="432048" cy="648071"/>
            <a:chOff x="7995780" y="3048000"/>
            <a:chExt cx="432048" cy="648071"/>
          </a:xfrm>
        </p:grpSpPr>
        <p:sp>
          <p:nvSpPr>
            <p:cNvPr id="28" name="Oval 27"/>
            <p:cNvSpPr/>
            <p:nvPr/>
          </p:nvSpPr>
          <p:spPr>
            <a:xfrm>
              <a:off x="8107358" y="3048000"/>
              <a:ext cx="185964" cy="170545"/>
            </a:xfrm>
            <a:prstGeom prst="ellipse">
              <a:avLst/>
            </a:prstGeom>
            <a:solidFill>
              <a:schemeClr val="accent6">
                <a:lumMod val="75000"/>
              </a:schemeClr>
            </a:solidFill>
            <a:ln>
              <a:solidFill>
                <a:schemeClr val="tx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stCxn id="28" idx="4"/>
            </p:cNvCxnSpPr>
            <p:nvPr/>
          </p:nvCxnSpPr>
          <p:spPr>
            <a:xfrm rot="16200000" flipH="1">
              <a:off x="8056148" y="3362737"/>
              <a:ext cx="306981" cy="18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0800000" flipV="1">
              <a:off x="8218937" y="3218545"/>
              <a:ext cx="208891" cy="132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0800000">
              <a:off x="7995780" y="3252654"/>
              <a:ext cx="218237" cy="10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V="1">
              <a:off x="8187468" y="3553024"/>
              <a:ext cx="174516"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8077875" y="3555009"/>
              <a:ext cx="170545"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p:nvPr/>
        </p:nvCxnSpPr>
        <p:spPr>
          <a:xfrm flipV="1">
            <a:off x="4949529" y="5789613"/>
            <a:ext cx="430392" cy="4852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401898" y="5466080"/>
            <a:ext cx="563383" cy="32932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951750" y="4963779"/>
            <a:ext cx="165931" cy="53993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6034715" y="4419178"/>
            <a:ext cx="432048" cy="648071"/>
            <a:chOff x="7995780" y="3048000"/>
            <a:chExt cx="432048" cy="648071"/>
          </a:xfrm>
        </p:grpSpPr>
        <p:sp>
          <p:nvSpPr>
            <p:cNvPr id="38" name="Oval 37"/>
            <p:cNvSpPr/>
            <p:nvPr/>
          </p:nvSpPr>
          <p:spPr>
            <a:xfrm>
              <a:off x="8107358" y="3048000"/>
              <a:ext cx="185964" cy="170545"/>
            </a:xfrm>
            <a:prstGeom prst="ellipse">
              <a:avLst/>
            </a:prstGeom>
            <a:solidFill>
              <a:schemeClr val="accent6">
                <a:lumMod val="75000"/>
              </a:schemeClr>
            </a:solidFill>
            <a:ln>
              <a:solidFill>
                <a:schemeClr val="tx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a:stCxn id="38" idx="4"/>
            </p:cNvCxnSpPr>
            <p:nvPr/>
          </p:nvCxnSpPr>
          <p:spPr>
            <a:xfrm rot="16200000" flipH="1">
              <a:off x="8056148" y="3362737"/>
              <a:ext cx="306981" cy="18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0800000" flipV="1">
              <a:off x="8218937" y="3218545"/>
              <a:ext cx="208891" cy="132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0800000">
              <a:off x="7995780" y="3252654"/>
              <a:ext cx="218237" cy="10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V="1">
              <a:off x="8187468" y="3553024"/>
              <a:ext cx="174516"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H="1" flipV="1">
              <a:off x="8077875" y="3555009"/>
              <a:ext cx="170545"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p:nvPr/>
        </p:nvCxnSpPr>
        <p:spPr>
          <a:xfrm>
            <a:off x="6369450" y="4477271"/>
            <a:ext cx="586431" cy="8315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879681" y="4007885"/>
            <a:ext cx="432048" cy="648071"/>
            <a:chOff x="7995780" y="3048000"/>
            <a:chExt cx="432048" cy="648071"/>
          </a:xfrm>
        </p:grpSpPr>
        <p:sp>
          <p:nvSpPr>
            <p:cNvPr id="46" name="Oval 45"/>
            <p:cNvSpPr/>
            <p:nvPr/>
          </p:nvSpPr>
          <p:spPr>
            <a:xfrm>
              <a:off x="8107358" y="3048000"/>
              <a:ext cx="185964" cy="170545"/>
            </a:xfrm>
            <a:prstGeom prst="ellipse">
              <a:avLst/>
            </a:prstGeom>
            <a:solidFill>
              <a:schemeClr val="accent6">
                <a:lumMod val="75000"/>
              </a:schemeClr>
            </a:solidFill>
            <a:ln>
              <a:solidFill>
                <a:schemeClr val="tx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stCxn id="46" idx="4"/>
            </p:cNvCxnSpPr>
            <p:nvPr/>
          </p:nvCxnSpPr>
          <p:spPr>
            <a:xfrm rot="16200000" flipH="1">
              <a:off x="8056148" y="3362737"/>
              <a:ext cx="306981" cy="18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0800000" flipV="1">
              <a:off x="8218937" y="3218545"/>
              <a:ext cx="208891" cy="132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0">
              <a:off x="7995780" y="3252654"/>
              <a:ext cx="218237" cy="10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8187468" y="3553024"/>
              <a:ext cx="174516"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8077875" y="3555009"/>
              <a:ext cx="170545"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p:cNvCxnSpPr/>
          <p:nvPr/>
        </p:nvCxnSpPr>
        <p:spPr>
          <a:xfrm>
            <a:off x="7316713" y="4629671"/>
            <a:ext cx="172568" cy="60407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7468171" y="5178094"/>
            <a:ext cx="432048" cy="648071"/>
            <a:chOff x="7995780" y="3048000"/>
            <a:chExt cx="432048" cy="648071"/>
          </a:xfrm>
        </p:grpSpPr>
        <p:sp>
          <p:nvSpPr>
            <p:cNvPr id="54" name="Oval 53"/>
            <p:cNvSpPr/>
            <p:nvPr/>
          </p:nvSpPr>
          <p:spPr>
            <a:xfrm>
              <a:off x="8107358" y="3048000"/>
              <a:ext cx="185964" cy="170545"/>
            </a:xfrm>
            <a:prstGeom prst="ellipse">
              <a:avLst/>
            </a:prstGeom>
            <a:solidFill>
              <a:schemeClr val="accent6">
                <a:lumMod val="75000"/>
              </a:schemeClr>
            </a:solidFill>
            <a:ln>
              <a:solidFill>
                <a:schemeClr val="tx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4" idx="4"/>
            </p:cNvCxnSpPr>
            <p:nvPr/>
          </p:nvCxnSpPr>
          <p:spPr>
            <a:xfrm rot="16200000" flipH="1">
              <a:off x="8056148" y="3362737"/>
              <a:ext cx="306981" cy="18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V="1">
              <a:off x="8218937" y="3218545"/>
              <a:ext cx="208891" cy="132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0800000">
              <a:off x="7995780" y="3252654"/>
              <a:ext cx="218237" cy="10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V="1">
              <a:off x="8187468" y="3553024"/>
              <a:ext cx="174516"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flipV="1">
              <a:off x="8077875" y="3555009"/>
              <a:ext cx="170545"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flipV="1">
            <a:off x="7785803" y="5576229"/>
            <a:ext cx="563383" cy="32932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16650" y="5051842"/>
            <a:ext cx="432048" cy="648071"/>
            <a:chOff x="7995780" y="3048000"/>
            <a:chExt cx="432048" cy="648071"/>
          </a:xfrm>
        </p:grpSpPr>
        <p:sp>
          <p:nvSpPr>
            <p:cNvPr id="62" name="Oval 61"/>
            <p:cNvSpPr/>
            <p:nvPr/>
          </p:nvSpPr>
          <p:spPr>
            <a:xfrm>
              <a:off x="8107358" y="3048000"/>
              <a:ext cx="185964" cy="170545"/>
            </a:xfrm>
            <a:prstGeom prst="ellipse">
              <a:avLst/>
            </a:prstGeom>
            <a:solidFill>
              <a:schemeClr val="accent6">
                <a:lumMod val="75000"/>
              </a:schemeClr>
            </a:solidFill>
            <a:ln>
              <a:solidFill>
                <a:schemeClr val="tx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a:stCxn id="62" idx="4"/>
            </p:cNvCxnSpPr>
            <p:nvPr/>
          </p:nvCxnSpPr>
          <p:spPr>
            <a:xfrm rot="16200000" flipH="1">
              <a:off x="8056148" y="3362737"/>
              <a:ext cx="306981" cy="18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0800000" flipV="1">
              <a:off x="8218937" y="3218545"/>
              <a:ext cx="208891" cy="132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0800000">
              <a:off x="7995780" y="3252654"/>
              <a:ext cx="218237" cy="10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V="1">
              <a:off x="8187468" y="3553024"/>
              <a:ext cx="174516"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flipH="1" flipV="1">
              <a:off x="8077875" y="3555009"/>
              <a:ext cx="170545" cy="111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 name="Rounded Rectangle 67"/>
          <p:cNvSpPr/>
          <p:nvPr/>
        </p:nvSpPr>
        <p:spPr>
          <a:xfrm>
            <a:off x="5050881" y="3054983"/>
            <a:ext cx="3581400" cy="767884"/>
          </a:xfrm>
          <a:prstGeom prst="roundRect">
            <a:avLst/>
          </a:prstGeom>
          <a:solidFill>
            <a:schemeClr val="bg1"/>
          </a:solidFill>
          <a:ln>
            <a:solidFill>
              <a:schemeClr val="bg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rgbClr val="002060"/>
                </a:solidFill>
              </a:rPr>
              <a:t>Use motion vectors to track the users’ location as they walk</a:t>
            </a:r>
            <a:endParaRPr lang="en-US" sz="2000" i="1" dirty="0">
              <a:solidFill>
                <a:srgbClr val="002060"/>
              </a:solidFill>
            </a:endParaRPr>
          </a:p>
        </p:txBody>
      </p:sp>
      <p:sp>
        <p:nvSpPr>
          <p:cNvPr id="69" name="Rounded Rectangle 68"/>
          <p:cNvSpPr/>
          <p:nvPr/>
        </p:nvSpPr>
        <p:spPr>
          <a:xfrm>
            <a:off x="5050879" y="3050210"/>
            <a:ext cx="3581400" cy="767884"/>
          </a:xfrm>
          <a:prstGeom prst="roundRect">
            <a:avLst/>
          </a:prstGeom>
          <a:solidFill>
            <a:schemeClr val="bg1"/>
          </a:solidFill>
          <a:ln>
            <a:solidFill>
              <a:schemeClr val="bg1"/>
            </a:solid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smtClean="0">
                <a:solidFill>
                  <a:srgbClr val="002060"/>
                </a:solidFill>
              </a:rPr>
              <a:t>Use </a:t>
            </a:r>
            <a:r>
              <a:rPr lang="en-US" sz="1800" i="1" dirty="0" err="1" smtClean="0">
                <a:solidFill>
                  <a:srgbClr val="002060"/>
                </a:solidFill>
              </a:rPr>
              <a:t>WiFi</a:t>
            </a:r>
            <a:r>
              <a:rPr lang="en-US" sz="1800" i="1" dirty="0" smtClean="0">
                <a:solidFill>
                  <a:srgbClr val="002060"/>
                </a:solidFill>
              </a:rPr>
              <a:t> card to scan and obtain measurements simultaneously</a:t>
            </a:r>
            <a:endParaRPr lang="en-US" sz="1800" i="1" dirty="0">
              <a:solidFill>
                <a:srgbClr val="002060"/>
              </a:solidFill>
            </a:endParaRPr>
          </a:p>
        </p:txBody>
      </p:sp>
      <p:sp>
        <p:nvSpPr>
          <p:cNvPr id="70" name="Lightning Bolt 69"/>
          <p:cNvSpPr/>
          <p:nvPr/>
        </p:nvSpPr>
        <p:spPr>
          <a:xfrm rot="3530252">
            <a:off x="5092810" y="5187317"/>
            <a:ext cx="720080" cy="504056"/>
          </a:xfrm>
          <a:prstGeom prst="lightningBolt">
            <a:avLst/>
          </a:prstGeom>
          <a:solidFill>
            <a:srgbClr val="FF000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ightning Bolt 70"/>
          <p:cNvSpPr/>
          <p:nvPr/>
        </p:nvSpPr>
        <p:spPr>
          <a:xfrm rot="3530252">
            <a:off x="5473702" y="4617788"/>
            <a:ext cx="720080" cy="504056"/>
          </a:xfrm>
          <a:prstGeom prst="lightningBolt">
            <a:avLst/>
          </a:prstGeom>
          <a:solidFill>
            <a:srgbClr val="FF000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ightning Bolt 71"/>
          <p:cNvSpPr/>
          <p:nvPr/>
        </p:nvSpPr>
        <p:spPr>
          <a:xfrm rot="3530252">
            <a:off x="6068530" y="3940360"/>
            <a:ext cx="720080" cy="504056"/>
          </a:xfrm>
          <a:prstGeom prst="lightningBolt">
            <a:avLst/>
          </a:prstGeom>
          <a:solidFill>
            <a:srgbClr val="FF000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Lightning Bolt 72"/>
          <p:cNvSpPr/>
          <p:nvPr/>
        </p:nvSpPr>
        <p:spPr>
          <a:xfrm rot="3530252">
            <a:off x="7105911" y="4187226"/>
            <a:ext cx="720080" cy="504056"/>
          </a:xfrm>
          <a:prstGeom prst="lightningBolt">
            <a:avLst/>
          </a:prstGeom>
          <a:solidFill>
            <a:srgbClr val="FF000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Lightning Bolt 73"/>
          <p:cNvSpPr/>
          <p:nvPr/>
        </p:nvSpPr>
        <p:spPr>
          <a:xfrm rot="3530252">
            <a:off x="7677465" y="5029015"/>
            <a:ext cx="720080" cy="504056"/>
          </a:xfrm>
          <a:prstGeom prst="lightningBolt">
            <a:avLst/>
          </a:prstGeom>
          <a:solidFill>
            <a:srgbClr val="FF0000"/>
          </a:solidFill>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linds(horizontal)">
                                      <p:cBhvr>
                                        <p:cTn id="7" dur="500"/>
                                        <p:tgtEl>
                                          <p:spTgt spid="7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blinds(horizontal)">
                                      <p:cBhvr>
                                        <p:cTn id="10" dur="500"/>
                                        <p:tgtEl>
                                          <p:spTgt spid="7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blinds(horizontal)">
                                      <p:cBhvr>
                                        <p:cTn id="13" dur="500"/>
                                        <p:tgtEl>
                                          <p:spTgt spid="7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blinds(horizontal)">
                                      <p:cBhvr>
                                        <p:cTn id="16" dur="500"/>
                                        <p:tgtEl>
                                          <p:spTgt spid="6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blinds(horizontal)">
                                      <p:cBhvr>
                                        <p:cTn id="19" dur="500"/>
                                        <p:tgtEl>
                                          <p:spTgt spid="7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linds(horizontal)">
                                      <p:cBhvr>
                                        <p:cTn id="2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Challenges</a:t>
            </a:r>
            <a:endParaRPr lang="en-US" sz="4000" dirty="0"/>
          </a:p>
        </p:txBody>
      </p:sp>
      <p:sp>
        <p:nvSpPr>
          <p:cNvPr id="3" name="Content Placeholder 2"/>
          <p:cNvSpPr>
            <a:spLocks noGrp="1"/>
          </p:cNvSpPr>
          <p:nvPr>
            <p:ph idx="1"/>
          </p:nvPr>
        </p:nvSpPr>
        <p:spPr/>
        <p:txBody>
          <a:bodyPr/>
          <a:lstStyle/>
          <a:p>
            <a:r>
              <a:rPr lang="en-US" sz="2400" dirty="0" smtClean="0"/>
              <a:t>Unknown initial location</a:t>
            </a:r>
          </a:p>
          <a:p>
            <a:pPr lvl="1"/>
            <a:r>
              <a:rPr lang="en-US" sz="2400" dirty="0"/>
              <a:t>N</a:t>
            </a:r>
            <a:r>
              <a:rPr lang="en-US" sz="2400" dirty="0" smtClean="0"/>
              <a:t>o input from user, nor intermediate checkpoints</a:t>
            </a:r>
          </a:p>
          <a:p>
            <a:r>
              <a:rPr lang="en-US" sz="2400" dirty="0" smtClean="0"/>
              <a:t>Unknown stride length</a:t>
            </a:r>
          </a:p>
          <a:p>
            <a:pPr lvl="1"/>
            <a:r>
              <a:rPr lang="en-US" sz="2400" dirty="0" smtClean="0"/>
              <a:t>No user specific pre-calibration</a:t>
            </a:r>
          </a:p>
          <a:p>
            <a:r>
              <a:rPr lang="en-US" sz="2400" dirty="0" smtClean="0"/>
              <a:t>Unknown phone placement</a:t>
            </a:r>
          </a:p>
          <a:p>
            <a:pPr lvl="1"/>
            <a:r>
              <a:rPr lang="en-US" sz="2400" dirty="0" smtClean="0"/>
              <a:t>In hand, pant pocket, etc.</a:t>
            </a:r>
          </a:p>
          <a:p>
            <a:r>
              <a:rPr lang="en-US" sz="2400" dirty="0" smtClean="0"/>
              <a:t>Compass heading errors</a:t>
            </a:r>
          </a:p>
          <a:p>
            <a:endParaRPr lang="en-US" sz="2400" dirty="0"/>
          </a:p>
        </p:txBody>
      </p:sp>
      <p:sp>
        <p:nvSpPr>
          <p:cNvPr id="4" name="Right Brace 3"/>
          <p:cNvSpPr/>
          <p:nvPr/>
        </p:nvSpPr>
        <p:spPr>
          <a:xfrm>
            <a:off x="5638800" y="2667000"/>
            <a:ext cx="574511" cy="1814186"/>
          </a:xfrm>
          <a:prstGeom prst="rightBrace">
            <a:avLst/>
          </a:prstGeom>
          <a:ln w="38100" cmpd="sng">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6470330" y="3067633"/>
            <a:ext cx="1655501" cy="1015663"/>
          </a:xfrm>
          <a:prstGeom prst="rect">
            <a:avLst/>
          </a:prstGeom>
          <a:solidFill>
            <a:schemeClr val="accent3">
              <a:lumMod val="75000"/>
            </a:schemeClr>
          </a:solidFill>
        </p:spPr>
        <p:txBody>
          <a:bodyPr wrap="square" rtlCol="0">
            <a:spAutoFit/>
          </a:bodyPr>
          <a:lstStyle/>
          <a:p>
            <a:pPr algn="ctr"/>
            <a:r>
              <a:rPr lang="en-US" sz="2000" dirty="0" smtClean="0"/>
              <a:t>Personalized inertial tracking</a:t>
            </a:r>
            <a:endParaRPr lang="en-US" sz="2000" dirty="0"/>
          </a:p>
        </p:txBody>
      </p:sp>
    </p:spTree>
    <p:extLst>
      <p:ext uri="{BB962C8B-B14F-4D97-AF65-F5344CB8AC3E}">
        <p14:creationId xmlns:p14="http://schemas.microsoft.com/office/powerpoint/2010/main" val="422346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2000" fill="hold"/>
                                        <p:tgtEl>
                                          <p:spTgt spid="3">
                                            <p:txEl>
                                              <p:pRg st="3" end="3"/>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2000" fill="hold"/>
                                        <p:tgtEl>
                                          <p:spTgt spid="3">
                                            <p:txEl>
                                              <p:pRg st="4" end="4"/>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2000" fill="hold"/>
                                        <p:tgtEl>
                                          <p:spTgt spid="3">
                                            <p:txEl>
                                              <p:pRg st="5" end="5"/>
                                            </p:txEl>
                                          </p:spTgt>
                                        </p:tgtEl>
                                        <p:attrNameLst>
                                          <p:attrName>style.color</p:attrName>
                                        </p:attrNameLst>
                                      </p:cBhvr>
                                      <p:to>
                                        <a:schemeClr val="accent2"/>
                                      </p:to>
                                    </p:animClr>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Challenge: unknown initial location</a:t>
            </a:r>
            <a:endParaRPr lang="en-US" sz="4000" dirty="0"/>
          </a:p>
        </p:txBody>
      </p:sp>
      <p:sp>
        <p:nvSpPr>
          <p:cNvPr id="3" name="Content Placeholder 2"/>
          <p:cNvSpPr>
            <a:spLocks noGrp="1"/>
          </p:cNvSpPr>
          <p:nvPr>
            <p:ph idx="1"/>
          </p:nvPr>
        </p:nvSpPr>
        <p:spPr/>
        <p:txBody>
          <a:bodyPr>
            <a:normAutofit/>
          </a:bodyPr>
          <a:lstStyle/>
          <a:p>
            <a:r>
              <a:rPr lang="en-US" sz="2800" dirty="0" smtClean="0"/>
              <a:t>No </a:t>
            </a:r>
            <a:r>
              <a:rPr lang="en-US" sz="2800" dirty="0"/>
              <a:t>input from </a:t>
            </a:r>
            <a:r>
              <a:rPr lang="en-US" sz="2800" dirty="0" smtClean="0"/>
              <a:t>user, no </a:t>
            </a:r>
            <a:r>
              <a:rPr lang="en-US" sz="2800" dirty="0"/>
              <a:t>intermediate </a:t>
            </a:r>
            <a:r>
              <a:rPr lang="en-US" sz="2800" dirty="0" smtClean="0"/>
              <a:t>checkpoints</a:t>
            </a:r>
            <a:endParaRPr lang="en-US" sz="2800" dirty="0"/>
          </a:p>
        </p:txBody>
      </p:sp>
      <p:sp>
        <p:nvSpPr>
          <p:cNvPr id="4" name="Rectangle 3"/>
          <p:cNvSpPr/>
          <p:nvPr/>
        </p:nvSpPr>
        <p:spPr>
          <a:xfrm>
            <a:off x="1871105" y="2032126"/>
            <a:ext cx="5715000" cy="4495800"/>
          </a:xfrm>
          <a:prstGeom prst="rect">
            <a:avLst/>
          </a:prstGeom>
          <a:solidFill>
            <a:schemeClr val="bg1"/>
          </a:solidFill>
          <a:ln>
            <a:solidFill>
              <a:schemeClr val="bg1"/>
            </a:solidFill>
          </a:ln>
          <a:scene3d>
            <a:camera prst="orthographicFront"/>
            <a:lightRig rig="threePt" dir="t"/>
          </a:scene3d>
          <a:sp3d>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75905" y="2450311"/>
            <a:ext cx="5334000" cy="4000500"/>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75905" y="2450311"/>
            <a:ext cx="5334000" cy="4000500"/>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75905" y="2450311"/>
            <a:ext cx="5334000" cy="4000500"/>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75905" y="2450311"/>
            <a:ext cx="5334000" cy="4000500"/>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75905" y="2450311"/>
            <a:ext cx="5334000" cy="400050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75905" y="2450311"/>
            <a:ext cx="5334000" cy="4000500"/>
          </a:xfrm>
          <a:prstGeom prst="rect">
            <a:avLst/>
          </a:prstGeom>
        </p:spPr>
      </p:pic>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75905" y="2450311"/>
            <a:ext cx="5334000" cy="4000500"/>
          </a:xfrm>
          <a:prstGeom prst="rect">
            <a:avLst/>
          </a:prstGeom>
        </p:spPr>
      </p:pic>
      <p:pic>
        <p:nvPicPr>
          <p:cNvPr id="26" name="Picture 2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27" name="Picture 2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28" name="Picture 2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29" name="Picture 2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0" name="Picture 29"/>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1" name="Picture 3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2" name="Picture 31"/>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4" name="Picture 3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5" name="Picture 34"/>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7" name="Picture 3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8" name="Picture 37"/>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40" name="Picture 3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43" name="Picture 42"/>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45" name="Picture 44"/>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46" name="Picture 45"/>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47" name="Picture 46"/>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175905" y="2450311"/>
            <a:ext cx="5334000" cy="4000500"/>
          </a:xfrm>
          <a:prstGeom prst="rect">
            <a:avLst/>
          </a:prstGeom>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49" name="Picture 48"/>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0" name="Picture 49"/>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1" name="Picture 50"/>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2" name="Picture 51"/>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3" name="Picture 52"/>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4" name="Picture 53"/>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5" name="Picture 54"/>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6" name="Picture 55"/>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7" name="Picture 56"/>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8" name="Picture 57"/>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59" name="Picture 58"/>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0" name="Picture 59"/>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1" name="Picture 60"/>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2" name="Picture 61"/>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3" name="Picture 62"/>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4" name="Picture 63"/>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5" name="Picture 64"/>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6" name="Picture 65"/>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7" name="Picture 66"/>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0" name="Picture 69"/>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1" name="Picture 70"/>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2" name="Picture 71"/>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3" name="Picture 72"/>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5" name="Picture 74"/>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6" name="Picture 75"/>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7" name="Picture 76"/>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8" name="Picture 77"/>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0" name="Picture 79"/>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1" name="Picture 80"/>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4" name="Picture 83"/>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5" name="Picture 84"/>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6" name="Picture 85"/>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7" name="Picture 86"/>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8" name="Picture 87"/>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89" name="Picture 88"/>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0" name="Picture 89"/>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1" name="Picture 90"/>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2" name="Picture 91"/>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3" name="Picture 92"/>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4" name="Picture 93"/>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5" name="Picture 94"/>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6" name="Picture 95"/>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7" name="Picture 96"/>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8" name="Picture 97"/>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99" name="Picture 98"/>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0" name="Picture 99"/>
          <p:cNvPicPr>
            <a:picLocks noChangeAspect="1"/>
          </p:cNvPicPr>
          <p:nvPr/>
        </p:nvPicPr>
        <p:blipFill>
          <a:blip r:embed="rId9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1" name="Picture 100"/>
          <p:cNvPicPr>
            <a:picLocks noChangeAspect="1"/>
          </p:cNvPicPr>
          <p:nvPr/>
        </p:nvPicPr>
        <p:blipFill>
          <a:blip r:embed="rId9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2" name="Picture 101"/>
          <p:cNvPicPr>
            <a:picLocks noChangeAspect="1"/>
          </p:cNvPicPr>
          <p:nvPr/>
        </p:nvPicPr>
        <p:blipFill>
          <a:blip r:embed="rId9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3" name="Picture 102"/>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4" name="Picture 103"/>
          <p:cNvPicPr>
            <a:picLocks noChangeAspect="1"/>
          </p:cNvPicPr>
          <p:nvPr/>
        </p:nvPicPr>
        <p:blipFill>
          <a:blip r:embed="rId10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5" name="Picture 104"/>
          <p:cNvPicPr>
            <a:picLocks noChangeAspect="1"/>
          </p:cNvPicPr>
          <p:nvPr/>
        </p:nvPicPr>
        <p:blipFill>
          <a:blip r:embed="rId10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6" name="Picture 105"/>
          <p:cNvPicPr>
            <a:picLocks noChangeAspect="1"/>
          </p:cNvPicPr>
          <p:nvPr/>
        </p:nvPicPr>
        <p:blipFill>
          <a:blip r:embed="rId10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7" name="Picture 106"/>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8" name="Picture 107"/>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09" name="Picture 108"/>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0" name="Picture 109"/>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1" name="Picture 110"/>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2" name="Picture 111"/>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3" name="Picture 112"/>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4" name="Picture 113"/>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5" name="Picture 114"/>
          <p:cNvPicPr>
            <a:picLocks noChangeAspect="1"/>
          </p:cNvPicPr>
          <p:nvPr/>
        </p:nvPicPr>
        <p:blipFill>
          <a:blip r:embed="rId11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6" name="Picture 115"/>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7" name="Picture 116"/>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8" name="Picture 117"/>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19" name="Picture 118"/>
          <p:cNvPicPr>
            <a:picLocks noChangeAspect="1"/>
          </p:cNvPicPr>
          <p:nvPr/>
        </p:nvPicPr>
        <p:blipFill>
          <a:blip r:embed="rId11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0" name="Picture 119"/>
          <p:cNvPicPr>
            <a:picLocks noChangeAspect="1"/>
          </p:cNvPicPr>
          <p:nvPr/>
        </p:nvPicPr>
        <p:blipFill>
          <a:blip r:embed="rId11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1" name="Picture 120"/>
          <p:cNvPicPr>
            <a:picLocks noChangeAspect="1"/>
          </p:cNvPicPr>
          <p:nvPr/>
        </p:nvPicPr>
        <p:blipFill>
          <a:blip r:embed="rId11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2" name="Picture 121"/>
          <p:cNvPicPr>
            <a:picLocks noChangeAspect="1"/>
          </p:cNvPicPr>
          <p:nvPr/>
        </p:nvPicPr>
        <p:blipFill>
          <a:blip r:embed="rId11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3" name="Picture 122"/>
          <p:cNvPicPr>
            <a:picLocks noChangeAspect="1"/>
          </p:cNvPicPr>
          <p:nvPr/>
        </p:nvPicPr>
        <p:blipFill>
          <a:blip r:embed="rId12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4" name="Picture 123"/>
          <p:cNvPicPr>
            <a:picLocks noChangeAspect="1"/>
          </p:cNvPicPr>
          <p:nvPr/>
        </p:nvPicPr>
        <p:blipFill>
          <a:blip r:embed="rId12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5" name="Picture 124"/>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6" name="Picture 125"/>
          <p:cNvPicPr>
            <a:picLocks noChangeAspect="1"/>
          </p:cNvPicPr>
          <p:nvPr/>
        </p:nvPicPr>
        <p:blipFill>
          <a:blip r:embed="rId123">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7" name="Picture 126"/>
          <p:cNvPicPr>
            <a:picLocks noChangeAspect="1"/>
          </p:cNvPicPr>
          <p:nvPr/>
        </p:nvPicPr>
        <p:blipFill>
          <a:blip r:embed="rId124">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8" name="Picture 127"/>
          <p:cNvPicPr>
            <a:picLocks noChangeAspect="1"/>
          </p:cNvPicPr>
          <p:nvPr/>
        </p:nvPicPr>
        <p:blipFill>
          <a:blip r:embed="rId125">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29" name="Picture 128"/>
          <p:cNvPicPr>
            <a:picLocks noChangeAspect="1"/>
          </p:cNvPicPr>
          <p:nvPr/>
        </p:nvPicPr>
        <p:blipFill>
          <a:blip r:embed="rId126">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30" name="Picture 129"/>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31" name="Picture 130"/>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32" name="Picture 131"/>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33" name="Picture 132"/>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pic>
        <p:nvPicPr>
          <p:cNvPr id="134" name="Picture 133"/>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2175905" y="2431261"/>
            <a:ext cx="5334000" cy="4000500"/>
          </a:xfrm>
          <a:prstGeom prst="rect">
            <a:avLst/>
          </a:prstGeom>
        </p:spPr>
      </p:pic>
      <p:sp>
        <p:nvSpPr>
          <p:cNvPr id="135" name="Rectangle 134"/>
          <p:cNvSpPr/>
          <p:nvPr/>
        </p:nvSpPr>
        <p:spPr>
          <a:xfrm>
            <a:off x="4233305" y="2431261"/>
            <a:ext cx="1295400" cy="323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3776105" y="2983711"/>
            <a:ext cx="0" cy="9144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3792434" y="3917161"/>
            <a:ext cx="2193471"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002233" y="3928047"/>
            <a:ext cx="0" cy="1265464"/>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002233" y="5185347"/>
            <a:ext cx="136072" cy="84364"/>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38305" y="5269711"/>
            <a:ext cx="0" cy="31908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154633" y="5567708"/>
            <a:ext cx="68036" cy="4218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2861705" y="6450811"/>
            <a:ext cx="3962400"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4614305" y="6148731"/>
            <a:ext cx="606256" cy="369332"/>
          </a:xfrm>
          <a:prstGeom prst="rect">
            <a:avLst/>
          </a:prstGeom>
          <a:noFill/>
        </p:spPr>
        <p:txBody>
          <a:bodyPr wrap="none" rtlCol="0">
            <a:spAutoFit/>
          </a:bodyPr>
          <a:lstStyle/>
          <a:p>
            <a:r>
              <a:rPr lang="en-US" b="1" dirty="0" smtClean="0"/>
              <a:t>65m</a:t>
            </a:r>
            <a:endParaRPr lang="en-US" b="1" dirty="0"/>
          </a:p>
        </p:txBody>
      </p:sp>
      <p:cxnSp>
        <p:nvCxnSpPr>
          <p:cNvPr id="144" name="Straight Arrow Connector 143"/>
          <p:cNvCxnSpPr/>
          <p:nvPr/>
        </p:nvCxnSpPr>
        <p:spPr>
          <a:xfrm flipV="1">
            <a:off x="2480705" y="2831311"/>
            <a:ext cx="0" cy="320040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947305" y="4081229"/>
            <a:ext cx="606256" cy="369332"/>
          </a:xfrm>
          <a:prstGeom prst="rect">
            <a:avLst/>
          </a:prstGeom>
          <a:noFill/>
        </p:spPr>
        <p:txBody>
          <a:bodyPr wrap="none" rtlCol="0">
            <a:spAutoFit/>
          </a:bodyPr>
          <a:lstStyle/>
          <a:p>
            <a:r>
              <a:rPr lang="en-US" b="1" dirty="0" smtClean="0"/>
              <a:t>35m</a:t>
            </a:r>
            <a:endParaRPr lang="en-US" b="1" dirty="0"/>
          </a:p>
        </p:txBody>
      </p:sp>
      <p:sp>
        <p:nvSpPr>
          <p:cNvPr id="146" name="TextBox 145"/>
          <p:cNvSpPr txBox="1"/>
          <p:nvPr/>
        </p:nvSpPr>
        <p:spPr>
          <a:xfrm>
            <a:off x="3614041" y="2559167"/>
            <a:ext cx="324128" cy="369332"/>
          </a:xfrm>
          <a:prstGeom prst="rect">
            <a:avLst/>
          </a:prstGeom>
          <a:noFill/>
        </p:spPr>
        <p:txBody>
          <a:bodyPr wrap="none" rtlCol="0">
            <a:spAutoFit/>
          </a:bodyPr>
          <a:lstStyle/>
          <a:p>
            <a:r>
              <a:rPr lang="en-US" b="1" dirty="0" smtClean="0"/>
              <a:t>A</a:t>
            </a:r>
            <a:endParaRPr lang="en-US" b="1" dirty="0"/>
          </a:p>
        </p:txBody>
      </p:sp>
      <p:sp>
        <p:nvSpPr>
          <p:cNvPr id="147" name="TextBox 146"/>
          <p:cNvSpPr txBox="1"/>
          <p:nvPr/>
        </p:nvSpPr>
        <p:spPr>
          <a:xfrm>
            <a:off x="3759777" y="3881783"/>
            <a:ext cx="324128" cy="369332"/>
          </a:xfrm>
          <a:prstGeom prst="rect">
            <a:avLst/>
          </a:prstGeom>
          <a:noFill/>
        </p:spPr>
        <p:txBody>
          <a:bodyPr wrap="none" rtlCol="0">
            <a:spAutoFit/>
          </a:bodyPr>
          <a:lstStyle/>
          <a:p>
            <a:r>
              <a:rPr lang="en-US" b="1" dirty="0" smtClean="0"/>
              <a:t>B</a:t>
            </a:r>
            <a:endParaRPr lang="en-US" b="1" dirty="0"/>
          </a:p>
        </p:txBody>
      </p:sp>
      <p:sp>
        <p:nvSpPr>
          <p:cNvPr id="148" name="TextBox 147"/>
          <p:cNvSpPr txBox="1"/>
          <p:nvPr/>
        </p:nvSpPr>
        <p:spPr>
          <a:xfrm>
            <a:off x="6028226" y="3805583"/>
            <a:ext cx="306494" cy="369332"/>
          </a:xfrm>
          <a:prstGeom prst="rect">
            <a:avLst/>
          </a:prstGeom>
          <a:noFill/>
        </p:spPr>
        <p:txBody>
          <a:bodyPr wrap="none" rtlCol="0">
            <a:spAutoFit/>
          </a:bodyPr>
          <a:lstStyle/>
          <a:p>
            <a:r>
              <a:rPr lang="en-US" b="1" dirty="0"/>
              <a:t>C</a:t>
            </a:r>
          </a:p>
        </p:txBody>
      </p:sp>
      <p:sp>
        <p:nvSpPr>
          <p:cNvPr id="149" name="TextBox 148"/>
          <p:cNvSpPr txBox="1"/>
          <p:nvPr/>
        </p:nvSpPr>
        <p:spPr>
          <a:xfrm>
            <a:off x="6361465" y="5605127"/>
            <a:ext cx="330540" cy="369332"/>
          </a:xfrm>
          <a:prstGeom prst="rect">
            <a:avLst/>
          </a:prstGeom>
          <a:noFill/>
        </p:spPr>
        <p:txBody>
          <a:bodyPr wrap="none" rtlCol="0">
            <a:spAutoFit/>
          </a:bodyPr>
          <a:lstStyle/>
          <a:p>
            <a:r>
              <a:rPr lang="en-US" b="1" dirty="0" smtClean="0"/>
              <a:t>D</a:t>
            </a:r>
            <a:endParaRPr lang="en-US" b="1" dirty="0"/>
          </a:p>
        </p:txBody>
      </p:sp>
    </p:spTree>
    <p:extLst>
      <p:ext uri="{BB962C8B-B14F-4D97-AF65-F5344CB8AC3E}">
        <p14:creationId xmlns:p14="http://schemas.microsoft.com/office/powerpoint/2010/main" val="179796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50"/>
                            </p:stCondLst>
                            <p:childTnLst>
                              <p:par>
                                <p:cTn id="11" presetID="1" presetClass="entr" presetSubtype="0" fill="hold" nodeType="afterEffect">
                                  <p:stCondLst>
                                    <p:cond delay="15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5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450"/>
                            </p:stCondLst>
                            <p:childTnLst>
                              <p:par>
                                <p:cTn id="17" presetID="1" presetClass="entr" presetSubtype="0" fill="hold" nodeType="afterEffect">
                                  <p:stCondLst>
                                    <p:cond delay="15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nodeType="afterEffect">
                                  <p:stCondLst>
                                    <p:cond delay="15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750"/>
                            </p:stCondLst>
                            <p:childTnLst>
                              <p:par>
                                <p:cTn id="23" presetID="1" presetClass="entr" presetSubtype="0" fill="hold" nodeType="afterEffect">
                                  <p:stCondLst>
                                    <p:cond delay="15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900"/>
                            </p:stCondLst>
                            <p:childTnLst>
                              <p:par>
                                <p:cTn id="26" presetID="1" presetClass="entr" presetSubtype="0" fill="hold" nodeType="afterEffect">
                                  <p:stCondLst>
                                    <p:cond delay="15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1050"/>
                            </p:stCondLst>
                            <p:childTnLst>
                              <p:par>
                                <p:cTn id="29" presetID="1" presetClass="entr" presetSubtype="0" fill="hold" nodeType="afterEffect">
                                  <p:stCondLst>
                                    <p:cond delay="15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1200"/>
                            </p:stCondLst>
                            <p:childTnLst>
                              <p:par>
                                <p:cTn id="32" presetID="1" presetClass="entr" presetSubtype="0" fill="hold" nodeType="afterEffect">
                                  <p:stCondLst>
                                    <p:cond delay="15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1350"/>
                            </p:stCondLst>
                            <p:childTnLst>
                              <p:par>
                                <p:cTn id="35" presetID="1" presetClass="entr" presetSubtype="0" fill="hold" nodeType="afterEffect">
                                  <p:stCondLst>
                                    <p:cond delay="15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nodeType="afterEffect">
                                  <p:stCondLst>
                                    <p:cond delay="15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1650"/>
                            </p:stCondLst>
                            <p:childTnLst>
                              <p:par>
                                <p:cTn id="41" presetID="1" presetClass="entr" presetSubtype="0" fill="hold" nodeType="afterEffect">
                                  <p:stCondLst>
                                    <p:cond delay="150"/>
                                  </p:stCondLst>
                                  <p:childTnLst>
                                    <p:set>
                                      <p:cBhvr>
                                        <p:cTn id="42" dur="1" fill="hold">
                                          <p:stCondLst>
                                            <p:cond delay="0"/>
                                          </p:stCondLst>
                                        </p:cTn>
                                        <p:tgtEl>
                                          <p:spTgt spid="18"/>
                                        </p:tgtEl>
                                        <p:attrNameLst>
                                          <p:attrName>style.visibility</p:attrName>
                                        </p:attrNameLst>
                                      </p:cBhvr>
                                      <p:to>
                                        <p:strVal val="visible"/>
                                      </p:to>
                                    </p:set>
                                  </p:childTnLst>
                                </p:cTn>
                              </p:par>
                            </p:childTnLst>
                          </p:cTn>
                        </p:par>
                        <p:par>
                          <p:cTn id="43" fill="hold">
                            <p:stCondLst>
                              <p:cond delay="1800"/>
                            </p:stCondLst>
                            <p:childTnLst>
                              <p:par>
                                <p:cTn id="44" presetID="1" presetClass="entr" presetSubtype="0" fill="hold" nodeType="afterEffect">
                                  <p:stCondLst>
                                    <p:cond delay="150"/>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p:stCondLst>
                              <p:cond delay="1950"/>
                            </p:stCondLst>
                            <p:childTnLst>
                              <p:par>
                                <p:cTn id="47" presetID="1" presetClass="entr" presetSubtype="0" fill="hold" nodeType="afterEffect">
                                  <p:stCondLst>
                                    <p:cond delay="150"/>
                                  </p:stCondLst>
                                  <p:childTnLst>
                                    <p:set>
                                      <p:cBhvr>
                                        <p:cTn id="48" dur="1" fill="hold">
                                          <p:stCondLst>
                                            <p:cond delay="0"/>
                                          </p:stCondLst>
                                        </p:cTn>
                                        <p:tgtEl>
                                          <p:spTgt spid="20"/>
                                        </p:tgtEl>
                                        <p:attrNameLst>
                                          <p:attrName>style.visibility</p:attrName>
                                        </p:attrNameLst>
                                      </p:cBhvr>
                                      <p:to>
                                        <p:strVal val="visible"/>
                                      </p:to>
                                    </p:set>
                                  </p:childTnLst>
                                </p:cTn>
                              </p:par>
                            </p:childTnLst>
                          </p:cTn>
                        </p:par>
                        <p:par>
                          <p:cTn id="49" fill="hold">
                            <p:stCondLst>
                              <p:cond delay="2100"/>
                            </p:stCondLst>
                            <p:childTnLst>
                              <p:par>
                                <p:cTn id="50" presetID="1" presetClass="entr" presetSubtype="0" fill="hold" nodeType="afterEffect">
                                  <p:stCondLst>
                                    <p:cond delay="150"/>
                                  </p:stCondLst>
                                  <p:childTnLst>
                                    <p:set>
                                      <p:cBhvr>
                                        <p:cTn id="51" dur="1" fill="hold">
                                          <p:stCondLst>
                                            <p:cond delay="0"/>
                                          </p:stCondLst>
                                        </p:cTn>
                                        <p:tgtEl>
                                          <p:spTgt spid="21"/>
                                        </p:tgtEl>
                                        <p:attrNameLst>
                                          <p:attrName>style.visibility</p:attrName>
                                        </p:attrNameLst>
                                      </p:cBhvr>
                                      <p:to>
                                        <p:strVal val="visible"/>
                                      </p:to>
                                    </p:set>
                                  </p:childTnLst>
                                </p:cTn>
                              </p:par>
                            </p:childTnLst>
                          </p:cTn>
                        </p:par>
                        <p:par>
                          <p:cTn id="52" fill="hold">
                            <p:stCondLst>
                              <p:cond delay="2250"/>
                            </p:stCondLst>
                            <p:childTnLst>
                              <p:par>
                                <p:cTn id="53" presetID="1" presetClass="entr" presetSubtype="0" fill="hold" nodeType="afterEffect">
                                  <p:stCondLst>
                                    <p:cond delay="150"/>
                                  </p:stCondLst>
                                  <p:childTnLst>
                                    <p:set>
                                      <p:cBhvr>
                                        <p:cTn id="54" dur="1" fill="hold">
                                          <p:stCondLst>
                                            <p:cond delay="0"/>
                                          </p:stCondLst>
                                        </p:cTn>
                                        <p:tgtEl>
                                          <p:spTgt spid="22"/>
                                        </p:tgtEl>
                                        <p:attrNameLst>
                                          <p:attrName>style.visibility</p:attrName>
                                        </p:attrNameLst>
                                      </p:cBhvr>
                                      <p:to>
                                        <p:strVal val="visible"/>
                                      </p:to>
                                    </p:set>
                                  </p:childTnLst>
                                </p:cTn>
                              </p:par>
                            </p:childTnLst>
                          </p:cTn>
                        </p:par>
                        <p:par>
                          <p:cTn id="55" fill="hold">
                            <p:stCondLst>
                              <p:cond delay="2400"/>
                            </p:stCondLst>
                            <p:childTnLst>
                              <p:par>
                                <p:cTn id="56" presetID="1" presetClass="entr" presetSubtype="0" fill="hold" nodeType="afterEffect">
                                  <p:stCondLst>
                                    <p:cond delay="15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2550"/>
                            </p:stCondLst>
                            <p:childTnLst>
                              <p:par>
                                <p:cTn id="59" presetID="1" presetClass="entr" presetSubtype="0" fill="hold" nodeType="afterEffect">
                                  <p:stCondLst>
                                    <p:cond delay="150"/>
                                  </p:stCondLst>
                                  <p:childTnLst>
                                    <p:set>
                                      <p:cBhvr>
                                        <p:cTn id="60" dur="1" fill="hold">
                                          <p:stCondLst>
                                            <p:cond delay="0"/>
                                          </p:stCondLst>
                                        </p:cTn>
                                        <p:tgtEl>
                                          <p:spTgt spid="24"/>
                                        </p:tgtEl>
                                        <p:attrNameLst>
                                          <p:attrName>style.visibility</p:attrName>
                                        </p:attrNameLst>
                                      </p:cBhvr>
                                      <p:to>
                                        <p:strVal val="visible"/>
                                      </p:to>
                                    </p:set>
                                  </p:childTnLst>
                                </p:cTn>
                              </p:par>
                            </p:childTnLst>
                          </p:cTn>
                        </p:par>
                        <p:par>
                          <p:cTn id="61" fill="hold">
                            <p:stCondLst>
                              <p:cond delay="2700"/>
                            </p:stCondLst>
                            <p:childTnLst>
                              <p:par>
                                <p:cTn id="62" presetID="1" presetClass="entr" presetSubtype="0" fill="hold" nodeType="afterEffect">
                                  <p:stCondLst>
                                    <p:cond delay="150"/>
                                  </p:stCondLst>
                                  <p:childTnLst>
                                    <p:set>
                                      <p:cBhvr>
                                        <p:cTn id="63" dur="1" fill="hold">
                                          <p:stCondLst>
                                            <p:cond delay="0"/>
                                          </p:stCondLst>
                                        </p:cTn>
                                        <p:tgtEl>
                                          <p:spTgt spid="25"/>
                                        </p:tgtEl>
                                        <p:attrNameLst>
                                          <p:attrName>style.visibility</p:attrName>
                                        </p:attrNameLst>
                                      </p:cBhvr>
                                      <p:to>
                                        <p:strVal val="visible"/>
                                      </p:to>
                                    </p:set>
                                  </p:childTnLst>
                                </p:cTn>
                              </p:par>
                            </p:childTnLst>
                          </p:cTn>
                        </p:par>
                        <p:par>
                          <p:cTn id="64" fill="hold">
                            <p:stCondLst>
                              <p:cond delay="2850"/>
                            </p:stCondLst>
                            <p:childTnLst>
                              <p:par>
                                <p:cTn id="65" presetID="1" presetClass="entr" presetSubtype="0" fill="hold" nodeType="afterEffect">
                                  <p:stCondLst>
                                    <p:cond delay="150"/>
                                  </p:stCondLst>
                                  <p:childTnLst>
                                    <p:set>
                                      <p:cBhvr>
                                        <p:cTn id="66" dur="1" fill="hold">
                                          <p:stCondLst>
                                            <p:cond delay="0"/>
                                          </p:stCondLst>
                                        </p:cTn>
                                        <p:tgtEl>
                                          <p:spTgt spid="26"/>
                                        </p:tgtEl>
                                        <p:attrNameLst>
                                          <p:attrName>style.visibility</p:attrName>
                                        </p:attrNameLst>
                                      </p:cBhvr>
                                      <p:to>
                                        <p:strVal val="visible"/>
                                      </p:to>
                                    </p:set>
                                  </p:childTnLst>
                                </p:cTn>
                              </p:par>
                            </p:childTnLst>
                          </p:cTn>
                        </p:par>
                        <p:par>
                          <p:cTn id="67" fill="hold">
                            <p:stCondLst>
                              <p:cond delay="3000"/>
                            </p:stCondLst>
                            <p:childTnLst>
                              <p:par>
                                <p:cTn id="68" presetID="1" presetClass="entr" presetSubtype="0" fill="hold" nodeType="afterEffect">
                                  <p:stCondLst>
                                    <p:cond delay="150"/>
                                  </p:stCondLst>
                                  <p:childTnLst>
                                    <p:set>
                                      <p:cBhvr>
                                        <p:cTn id="69" dur="1" fill="hold">
                                          <p:stCondLst>
                                            <p:cond delay="0"/>
                                          </p:stCondLst>
                                        </p:cTn>
                                        <p:tgtEl>
                                          <p:spTgt spid="27"/>
                                        </p:tgtEl>
                                        <p:attrNameLst>
                                          <p:attrName>style.visibility</p:attrName>
                                        </p:attrNameLst>
                                      </p:cBhvr>
                                      <p:to>
                                        <p:strVal val="visible"/>
                                      </p:to>
                                    </p:set>
                                  </p:childTnLst>
                                </p:cTn>
                              </p:par>
                            </p:childTnLst>
                          </p:cTn>
                        </p:par>
                        <p:par>
                          <p:cTn id="70" fill="hold">
                            <p:stCondLst>
                              <p:cond delay="3150"/>
                            </p:stCondLst>
                            <p:childTnLst>
                              <p:par>
                                <p:cTn id="71" presetID="1" presetClass="entr" presetSubtype="0" fill="hold" nodeType="afterEffect">
                                  <p:stCondLst>
                                    <p:cond delay="150"/>
                                  </p:stCondLst>
                                  <p:childTnLst>
                                    <p:set>
                                      <p:cBhvr>
                                        <p:cTn id="72" dur="1" fill="hold">
                                          <p:stCondLst>
                                            <p:cond delay="0"/>
                                          </p:stCondLst>
                                        </p:cTn>
                                        <p:tgtEl>
                                          <p:spTgt spid="28"/>
                                        </p:tgtEl>
                                        <p:attrNameLst>
                                          <p:attrName>style.visibility</p:attrName>
                                        </p:attrNameLst>
                                      </p:cBhvr>
                                      <p:to>
                                        <p:strVal val="visible"/>
                                      </p:to>
                                    </p:set>
                                  </p:childTnLst>
                                </p:cTn>
                              </p:par>
                            </p:childTnLst>
                          </p:cTn>
                        </p:par>
                        <p:par>
                          <p:cTn id="73" fill="hold">
                            <p:stCondLst>
                              <p:cond delay="3300"/>
                            </p:stCondLst>
                            <p:childTnLst>
                              <p:par>
                                <p:cTn id="74" presetID="1" presetClass="entr" presetSubtype="0" fill="hold" nodeType="afterEffect">
                                  <p:stCondLst>
                                    <p:cond delay="150"/>
                                  </p:stCondLst>
                                  <p:childTnLst>
                                    <p:set>
                                      <p:cBhvr>
                                        <p:cTn id="75" dur="1" fill="hold">
                                          <p:stCondLst>
                                            <p:cond delay="0"/>
                                          </p:stCondLst>
                                        </p:cTn>
                                        <p:tgtEl>
                                          <p:spTgt spid="29"/>
                                        </p:tgtEl>
                                        <p:attrNameLst>
                                          <p:attrName>style.visibility</p:attrName>
                                        </p:attrNameLst>
                                      </p:cBhvr>
                                      <p:to>
                                        <p:strVal val="visible"/>
                                      </p:to>
                                    </p:set>
                                  </p:childTnLst>
                                </p:cTn>
                              </p:par>
                            </p:childTnLst>
                          </p:cTn>
                        </p:par>
                        <p:par>
                          <p:cTn id="76" fill="hold">
                            <p:stCondLst>
                              <p:cond delay="3450"/>
                            </p:stCondLst>
                            <p:childTnLst>
                              <p:par>
                                <p:cTn id="77" presetID="1" presetClass="entr" presetSubtype="0" fill="hold" nodeType="afterEffect">
                                  <p:stCondLst>
                                    <p:cond delay="150"/>
                                  </p:stCondLst>
                                  <p:childTnLst>
                                    <p:set>
                                      <p:cBhvr>
                                        <p:cTn id="78" dur="1" fill="hold">
                                          <p:stCondLst>
                                            <p:cond delay="0"/>
                                          </p:stCondLst>
                                        </p:cTn>
                                        <p:tgtEl>
                                          <p:spTgt spid="30"/>
                                        </p:tgtEl>
                                        <p:attrNameLst>
                                          <p:attrName>style.visibility</p:attrName>
                                        </p:attrNameLst>
                                      </p:cBhvr>
                                      <p:to>
                                        <p:strVal val="visible"/>
                                      </p:to>
                                    </p:set>
                                  </p:childTnLst>
                                </p:cTn>
                              </p:par>
                            </p:childTnLst>
                          </p:cTn>
                        </p:par>
                        <p:par>
                          <p:cTn id="79" fill="hold">
                            <p:stCondLst>
                              <p:cond delay="3600"/>
                            </p:stCondLst>
                            <p:childTnLst>
                              <p:par>
                                <p:cTn id="80" presetID="1" presetClass="entr" presetSubtype="0" fill="hold" nodeType="afterEffect">
                                  <p:stCondLst>
                                    <p:cond delay="150"/>
                                  </p:stCondLst>
                                  <p:childTnLst>
                                    <p:set>
                                      <p:cBhvr>
                                        <p:cTn id="81" dur="1" fill="hold">
                                          <p:stCondLst>
                                            <p:cond delay="0"/>
                                          </p:stCondLst>
                                        </p:cTn>
                                        <p:tgtEl>
                                          <p:spTgt spid="31"/>
                                        </p:tgtEl>
                                        <p:attrNameLst>
                                          <p:attrName>style.visibility</p:attrName>
                                        </p:attrNameLst>
                                      </p:cBhvr>
                                      <p:to>
                                        <p:strVal val="visible"/>
                                      </p:to>
                                    </p:set>
                                  </p:childTnLst>
                                </p:cTn>
                              </p:par>
                            </p:childTnLst>
                          </p:cTn>
                        </p:par>
                        <p:par>
                          <p:cTn id="82" fill="hold">
                            <p:stCondLst>
                              <p:cond delay="3750"/>
                            </p:stCondLst>
                            <p:childTnLst>
                              <p:par>
                                <p:cTn id="83" presetID="1" presetClass="entr" presetSubtype="0" fill="hold" nodeType="afterEffect">
                                  <p:stCondLst>
                                    <p:cond delay="150"/>
                                  </p:stCondLst>
                                  <p:childTnLst>
                                    <p:set>
                                      <p:cBhvr>
                                        <p:cTn id="84" dur="1" fill="hold">
                                          <p:stCondLst>
                                            <p:cond delay="0"/>
                                          </p:stCondLst>
                                        </p:cTn>
                                        <p:tgtEl>
                                          <p:spTgt spid="32"/>
                                        </p:tgtEl>
                                        <p:attrNameLst>
                                          <p:attrName>style.visibility</p:attrName>
                                        </p:attrNameLst>
                                      </p:cBhvr>
                                      <p:to>
                                        <p:strVal val="visible"/>
                                      </p:to>
                                    </p:set>
                                  </p:childTnLst>
                                </p:cTn>
                              </p:par>
                            </p:childTnLst>
                          </p:cTn>
                        </p:par>
                        <p:par>
                          <p:cTn id="85" fill="hold">
                            <p:stCondLst>
                              <p:cond delay="3900"/>
                            </p:stCondLst>
                            <p:childTnLst>
                              <p:par>
                                <p:cTn id="86" presetID="1" presetClass="entr" presetSubtype="0" fill="hold" nodeType="afterEffect">
                                  <p:stCondLst>
                                    <p:cond delay="150"/>
                                  </p:stCondLst>
                                  <p:childTnLst>
                                    <p:set>
                                      <p:cBhvr>
                                        <p:cTn id="87" dur="1" fill="hold">
                                          <p:stCondLst>
                                            <p:cond delay="0"/>
                                          </p:stCondLst>
                                        </p:cTn>
                                        <p:tgtEl>
                                          <p:spTgt spid="33"/>
                                        </p:tgtEl>
                                        <p:attrNameLst>
                                          <p:attrName>style.visibility</p:attrName>
                                        </p:attrNameLst>
                                      </p:cBhvr>
                                      <p:to>
                                        <p:strVal val="visible"/>
                                      </p:to>
                                    </p:set>
                                  </p:childTnLst>
                                </p:cTn>
                              </p:par>
                            </p:childTnLst>
                          </p:cTn>
                        </p:par>
                        <p:par>
                          <p:cTn id="88" fill="hold">
                            <p:stCondLst>
                              <p:cond delay="4050"/>
                            </p:stCondLst>
                            <p:childTnLst>
                              <p:par>
                                <p:cTn id="89" presetID="1" presetClass="entr" presetSubtype="0" fill="hold" nodeType="afterEffect">
                                  <p:stCondLst>
                                    <p:cond delay="15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4200"/>
                            </p:stCondLst>
                            <p:childTnLst>
                              <p:par>
                                <p:cTn id="92" presetID="1" presetClass="entr" presetSubtype="0" fill="hold" nodeType="afterEffect">
                                  <p:stCondLst>
                                    <p:cond delay="150"/>
                                  </p:stCondLst>
                                  <p:childTnLst>
                                    <p:set>
                                      <p:cBhvr>
                                        <p:cTn id="93" dur="1" fill="hold">
                                          <p:stCondLst>
                                            <p:cond delay="0"/>
                                          </p:stCondLst>
                                        </p:cTn>
                                        <p:tgtEl>
                                          <p:spTgt spid="35"/>
                                        </p:tgtEl>
                                        <p:attrNameLst>
                                          <p:attrName>style.visibility</p:attrName>
                                        </p:attrNameLst>
                                      </p:cBhvr>
                                      <p:to>
                                        <p:strVal val="visible"/>
                                      </p:to>
                                    </p:set>
                                  </p:childTnLst>
                                </p:cTn>
                              </p:par>
                            </p:childTnLst>
                          </p:cTn>
                        </p:par>
                        <p:par>
                          <p:cTn id="94" fill="hold">
                            <p:stCondLst>
                              <p:cond delay="4350"/>
                            </p:stCondLst>
                            <p:childTnLst>
                              <p:par>
                                <p:cTn id="95" presetID="1" presetClass="entr" presetSubtype="0" fill="hold" nodeType="afterEffect">
                                  <p:stCondLst>
                                    <p:cond delay="150"/>
                                  </p:stCondLst>
                                  <p:childTnLst>
                                    <p:set>
                                      <p:cBhvr>
                                        <p:cTn id="96" dur="1" fill="hold">
                                          <p:stCondLst>
                                            <p:cond delay="0"/>
                                          </p:stCondLst>
                                        </p:cTn>
                                        <p:tgtEl>
                                          <p:spTgt spid="36"/>
                                        </p:tgtEl>
                                        <p:attrNameLst>
                                          <p:attrName>style.visibility</p:attrName>
                                        </p:attrNameLst>
                                      </p:cBhvr>
                                      <p:to>
                                        <p:strVal val="visible"/>
                                      </p:to>
                                    </p:set>
                                  </p:childTnLst>
                                </p:cTn>
                              </p:par>
                            </p:childTnLst>
                          </p:cTn>
                        </p:par>
                        <p:par>
                          <p:cTn id="97" fill="hold">
                            <p:stCondLst>
                              <p:cond delay="4500"/>
                            </p:stCondLst>
                            <p:childTnLst>
                              <p:par>
                                <p:cTn id="98" presetID="1" presetClass="entr" presetSubtype="0" fill="hold" nodeType="afterEffect">
                                  <p:stCondLst>
                                    <p:cond delay="150"/>
                                  </p:stCondLst>
                                  <p:childTnLst>
                                    <p:set>
                                      <p:cBhvr>
                                        <p:cTn id="99" dur="1" fill="hold">
                                          <p:stCondLst>
                                            <p:cond delay="0"/>
                                          </p:stCondLst>
                                        </p:cTn>
                                        <p:tgtEl>
                                          <p:spTgt spid="37"/>
                                        </p:tgtEl>
                                        <p:attrNameLst>
                                          <p:attrName>style.visibility</p:attrName>
                                        </p:attrNameLst>
                                      </p:cBhvr>
                                      <p:to>
                                        <p:strVal val="visible"/>
                                      </p:to>
                                    </p:set>
                                  </p:childTnLst>
                                </p:cTn>
                              </p:par>
                            </p:childTnLst>
                          </p:cTn>
                        </p:par>
                        <p:par>
                          <p:cTn id="100" fill="hold">
                            <p:stCondLst>
                              <p:cond delay="4650"/>
                            </p:stCondLst>
                            <p:childTnLst>
                              <p:par>
                                <p:cTn id="101" presetID="1" presetClass="entr" presetSubtype="0" fill="hold" nodeType="afterEffect">
                                  <p:stCondLst>
                                    <p:cond delay="150"/>
                                  </p:stCondLst>
                                  <p:childTnLst>
                                    <p:set>
                                      <p:cBhvr>
                                        <p:cTn id="102" dur="1" fill="hold">
                                          <p:stCondLst>
                                            <p:cond delay="0"/>
                                          </p:stCondLst>
                                        </p:cTn>
                                        <p:tgtEl>
                                          <p:spTgt spid="38"/>
                                        </p:tgtEl>
                                        <p:attrNameLst>
                                          <p:attrName>style.visibility</p:attrName>
                                        </p:attrNameLst>
                                      </p:cBhvr>
                                      <p:to>
                                        <p:strVal val="visible"/>
                                      </p:to>
                                    </p:set>
                                  </p:childTnLst>
                                </p:cTn>
                              </p:par>
                            </p:childTnLst>
                          </p:cTn>
                        </p:par>
                        <p:par>
                          <p:cTn id="103" fill="hold">
                            <p:stCondLst>
                              <p:cond delay="4800"/>
                            </p:stCondLst>
                            <p:childTnLst>
                              <p:par>
                                <p:cTn id="104" presetID="1" presetClass="entr" presetSubtype="0" fill="hold" nodeType="afterEffect">
                                  <p:stCondLst>
                                    <p:cond delay="150"/>
                                  </p:stCondLst>
                                  <p:childTnLst>
                                    <p:set>
                                      <p:cBhvr>
                                        <p:cTn id="105" dur="1" fill="hold">
                                          <p:stCondLst>
                                            <p:cond delay="0"/>
                                          </p:stCondLst>
                                        </p:cTn>
                                        <p:tgtEl>
                                          <p:spTgt spid="39"/>
                                        </p:tgtEl>
                                        <p:attrNameLst>
                                          <p:attrName>style.visibility</p:attrName>
                                        </p:attrNameLst>
                                      </p:cBhvr>
                                      <p:to>
                                        <p:strVal val="visible"/>
                                      </p:to>
                                    </p:set>
                                  </p:childTnLst>
                                </p:cTn>
                              </p:par>
                            </p:childTnLst>
                          </p:cTn>
                        </p:par>
                        <p:par>
                          <p:cTn id="106" fill="hold">
                            <p:stCondLst>
                              <p:cond delay="4950"/>
                            </p:stCondLst>
                            <p:childTnLst>
                              <p:par>
                                <p:cTn id="107" presetID="1" presetClass="entr" presetSubtype="0" fill="hold" nodeType="afterEffect">
                                  <p:stCondLst>
                                    <p:cond delay="150"/>
                                  </p:stCondLst>
                                  <p:childTnLst>
                                    <p:set>
                                      <p:cBhvr>
                                        <p:cTn id="108" dur="1" fill="hold">
                                          <p:stCondLst>
                                            <p:cond delay="0"/>
                                          </p:stCondLst>
                                        </p:cTn>
                                        <p:tgtEl>
                                          <p:spTgt spid="40"/>
                                        </p:tgtEl>
                                        <p:attrNameLst>
                                          <p:attrName>style.visibility</p:attrName>
                                        </p:attrNameLst>
                                      </p:cBhvr>
                                      <p:to>
                                        <p:strVal val="visible"/>
                                      </p:to>
                                    </p:set>
                                  </p:childTnLst>
                                </p:cTn>
                              </p:par>
                            </p:childTnLst>
                          </p:cTn>
                        </p:par>
                        <p:par>
                          <p:cTn id="109" fill="hold">
                            <p:stCondLst>
                              <p:cond delay="5100"/>
                            </p:stCondLst>
                            <p:childTnLst>
                              <p:par>
                                <p:cTn id="110" presetID="1" presetClass="entr" presetSubtype="0" fill="hold" nodeType="afterEffect">
                                  <p:stCondLst>
                                    <p:cond delay="150"/>
                                  </p:stCondLst>
                                  <p:childTnLst>
                                    <p:set>
                                      <p:cBhvr>
                                        <p:cTn id="111" dur="1" fill="hold">
                                          <p:stCondLst>
                                            <p:cond delay="0"/>
                                          </p:stCondLst>
                                        </p:cTn>
                                        <p:tgtEl>
                                          <p:spTgt spid="41"/>
                                        </p:tgtEl>
                                        <p:attrNameLst>
                                          <p:attrName>style.visibility</p:attrName>
                                        </p:attrNameLst>
                                      </p:cBhvr>
                                      <p:to>
                                        <p:strVal val="visible"/>
                                      </p:to>
                                    </p:set>
                                  </p:childTnLst>
                                </p:cTn>
                              </p:par>
                            </p:childTnLst>
                          </p:cTn>
                        </p:par>
                        <p:par>
                          <p:cTn id="112" fill="hold">
                            <p:stCondLst>
                              <p:cond delay="5250"/>
                            </p:stCondLst>
                            <p:childTnLst>
                              <p:par>
                                <p:cTn id="113" presetID="1" presetClass="entr" presetSubtype="0" fill="hold" nodeType="afterEffect">
                                  <p:stCondLst>
                                    <p:cond delay="150"/>
                                  </p:stCondLst>
                                  <p:childTnLst>
                                    <p:set>
                                      <p:cBhvr>
                                        <p:cTn id="114" dur="1" fill="hold">
                                          <p:stCondLst>
                                            <p:cond delay="0"/>
                                          </p:stCondLst>
                                        </p:cTn>
                                        <p:tgtEl>
                                          <p:spTgt spid="42"/>
                                        </p:tgtEl>
                                        <p:attrNameLst>
                                          <p:attrName>style.visibility</p:attrName>
                                        </p:attrNameLst>
                                      </p:cBhvr>
                                      <p:to>
                                        <p:strVal val="visible"/>
                                      </p:to>
                                    </p:set>
                                  </p:childTnLst>
                                </p:cTn>
                              </p:par>
                            </p:childTnLst>
                          </p:cTn>
                        </p:par>
                        <p:par>
                          <p:cTn id="115" fill="hold">
                            <p:stCondLst>
                              <p:cond delay="5400"/>
                            </p:stCondLst>
                            <p:childTnLst>
                              <p:par>
                                <p:cTn id="116" presetID="1" presetClass="entr" presetSubtype="0" fill="hold" nodeType="afterEffect">
                                  <p:stCondLst>
                                    <p:cond delay="150"/>
                                  </p:stCondLst>
                                  <p:childTnLst>
                                    <p:set>
                                      <p:cBhvr>
                                        <p:cTn id="117" dur="1" fill="hold">
                                          <p:stCondLst>
                                            <p:cond delay="0"/>
                                          </p:stCondLst>
                                        </p:cTn>
                                        <p:tgtEl>
                                          <p:spTgt spid="43"/>
                                        </p:tgtEl>
                                        <p:attrNameLst>
                                          <p:attrName>style.visibility</p:attrName>
                                        </p:attrNameLst>
                                      </p:cBhvr>
                                      <p:to>
                                        <p:strVal val="visible"/>
                                      </p:to>
                                    </p:set>
                                  </p:childTnLst>
                                </p:cTn>
                              </p:par>
                            </p:childTnLst>
                          </p:cTn>
                        </p:par>
                        <p:par>
                          <p:cTn id="118" fill="hold">
                            <p:stCondLst>
                              <p:cond delay="5550"/>
                            </p:stCondLst>
                            <p:childTnLst>
                              <p:par>
                                <p:cTn id="119" presetID="1" presetClass="entr" presetSubtype="0" fill="hold" nodeType="afterEffect">
                                  <p:stCondLst>
                                    <p:cond delay="150"/>
                                  </p:stCondLst>
                                  <p:childTnLst>
                                    <p:set>
                                      <p:cBhvr>
                                        <p:cTn id="120" dur="1" fill="hold">
                                          <p:stCondLst>
                                            <p:cond delay="0"/>
                                          </p:stCondLst>
                                        </p:cTn>
                                        <p:tgtEl>
                                          <p:spTgt spid="44"/>
                                        </p:tgtEl>
                                        <p:attrNameLst>
                                          <p:attrName>style.visibility</p:attrName>
                                        </p:attrNameLst>
                                      </p:cBhvr>
                                      <p:to>
                                        <p:strVal val="visible"/>
                                      </p:to>
                                    </p:set>
                                  </p:childTnLst>
                                </p:cTn>
                              </p:par>
                            </p:childTnLst>
                          </p:cTn>
                        </p:par>
                        <p:par>
                          <p:cTn id="121" fill="hold">
                            <p:stCondLst>
                              <p:cond delay="5700"/>
                            </p:stCondLst>
                            <p:childTnLst>
                              <p:par>
                                <p:cTn id="122" presetID="1" presetClass="entr" presetSubtype="0" fill="hold" nodeType="afterEffect">
                                  <p:stCondLst>
                                    <p:cond delay="150"/>
                                  </p:stCondLst>
                                  <p:childTnLst>
                                    <p:set>
                                      <p:cBhvr>
                                        <p:cTn id="123" dur="1" fill="hold">
                                          <p:stCondLst>
                                            <p:cond delay="0"/>
                                          </p:stCondLst>
                                        </p:cTn>
                                        <p:tgtEl>
                                          <p:spTgt spid="45"/>
                                        </p:tgtEl>
                                        <p:attrNameLst>
                                          <p:attrName>style.visibility</p:attrName>
                                        </p:attrNameLst>
                                      </p:cBhvr>
                                      <p:to>
                                        <p:strVal val="visible"/>
                                      </p:to>
                                    </p:set>
                                  </p:childTnLst>
                                </p:cTn>
                              </p:par>
                            </p:childTnLst>
                          </p:cTn>
                        </p:par>
                        <p:par>
                          <p:cTn id="124" fill="hold">
                            <p:stCondLst>
                              <p:cond delay="5850"/>
                            </p:stCondLst>
                            <p:childTnLst>
                              <p:par>
                                <p:cTn id="125" presetID="1" presetClass="entr" presetSubtype="0" fill="hold" nodeType="afterEffect">
                                  <p:stCondLst>
                                    <p:cond delay="150"/>
                                  </p:stCondLst>
                                  <p:childTnLst>
                                    <p:set>
                                      <p:cBhvr>
                                        <p:cTn id="126" dur="1" fill="hold">
                                          <p:stCondLst>
                                            <p:cond delay="0"/>
                                          </p:stCondLst>
                                        </p:cTn>
                                        <p:tgtEl>
                                          <p:spTgt spid="46"/>
                                        </p:tgtEl>
                                        <p:attrNameLst>
                                          <p:attrName>style.visibility</p:attrName>
                                        </p:attrNameLst>
                                      </p:cBhvr>
                                      <p:to>
                                        <p:strVal val="visible"/>
                                      </p:to>
                                    </p:set>
                                  </p:childTnLst>
                                </p:cTn>
                              </p:par>
                            </p:childTnLst>
                          </p:cTn>
                        </p:par>
                        <p:par>
                          <p:cTn id="127" fill="hold">
                            <p:stCondLst>
                              <p:cond delay="6000"/>
                            </p:stCondLst>
                            <p:childTnLst>
                              <p:par>
                                <p:cTn id="128" presetID="1" presetClass="entr" presetSubtype="0" fill="hold" nodeType="afterEffect">
                                  <p:stCondLst>
                                    <p:cond delay="150"/>
                                  </p:stCondLst>
                                  <p:childTnLst>
                                    <p:set>
                                      <p:cBhvr>
                                        <p:cTn id="129" dur="1" fill="hold">
                                          <p:stCondLst>
                                            <p:cond delay="0"/>
                                          </p:stCondLst>
                                        </p:cTn>
                                        <p:tgtEl>
                                          <p:spTgt spid="47"/>
                                        </p:tgtEl>
                                        <p:attrNameLst>
                                          <p:attrName>style.visibility</p:attrName>
                                        </p:attrNameLst>
                                      </p:cBhvr>
                                      <p:to>
                                        <p:strVal val="visible"/>
                                      </p:to>
                                    </p:set>
                                  </p:childTnLst>
                                </p:cTn>
                              </p:par>
                            </p:childTnLst>
                          </p:cTn>
                        </p:par>
                        <p:par>
                          <p:cTn id="130" fill="hold">
                            <p:stCondLst>
                              <p:cond delay="6150"/>
                            </p:stCondLst>
                            <p:childTnLst>
                              <p:par>
                                <p:cTn id="131" presetID="1" presetClass="entr" presetSubtype="0" fill="hold" nodeType="afterEffect">
                                  <p:stCondLst>
                                    <p:cond delay="150"/>
                                  </p:stCondLst>
                                  <p:childTnLst>
                                    <p:set>
                                      <p:cBhvr>
                                        <p:cTn id="132" dur="1" fill="hold">
                                          <p:stCondLst>
                                            <p:cond delay="0"/>
                                          </p:stCondLst>
                                        </p:cTn>
                                        <p:tgtEl>
                                          <p:spTgt spid="48"/>
                                        </p:tgtEl>
                                        <p:attrNameLst>
                                          <p:attrName>style.visibility</p:attrName>
                                        </p:attrNameLst>
                                      </p:cBhvr>
                                      <p:to>
                                        <p:strVal val="visible"/>
                                      </p:to>
                                    </p:set>
                                  </p:childTnLst>
                                </p:cTn>
                              </p:par>
                            </p:childTnLst>
                          </p:cTn>
                        </p:par>
                        <p:par>
                          <p:cTn id="133" fill="hold">
                            <p:stCondLst>
                              <p:cond delay="6300"/>
                            </p:stCondLst>
                            <p:childTnLst>
                              <p:par>
                                <p:cTn id="134" presetID="1" presetClass="entr" presetSubtype="0" fill="hold" nodeType="afterEffect">
                                  <p:stCondLst>
                                    <p:cond delay="150"/>
                                  </p:stCondLst>
                                  <p:childTnLst>
                                    <p:set>
                                      <p:cBhvr>
                                        <p:cTn id="135" dur="1" fill="hold">
                                          <p:stCondLst>
                                            <p:cond delay="0"/>
                                          </p:stCondLst>
                                        </p:cTn>
                                        <p:tgtEl>
                                          <p:spTgt spid="49"/>
                                        </p:tgtEl>
                                        <p:attrNameLst>
                                          <p:attrName>style.visibility</p:attrName>
                                        </p:attrNameLst>
                                      </p:cBhvr>
                                      <p:to>
                                        <p:strVal val="visible"/>
                                      </p:to>
                                    </p:set>
                                  </p:childTnLst>
                                </p:cTn>
                              </p:par>
                            </p:childTnLst>
                          </p:cTn>
                        </p:par>
                        <p:par>
                          <p:cTn id="136" fill="hold">
                            <p:stCondLst>
                              <p:cond delay="6450"/>
                            </p:stCondLst>
                            <p:childTnLst>
                              <p:par>
                                <p:cTn id="137" presetID="1" presetClass="entr" presetSubtype="0" fill="hold" nodeType="afterEffect">
                                  <p:stCondLst>
                                    <p:cond delay="150"/>
                                  </p:stCondLst>
                                  <p:childTnLst>
                                    <p:set>
                                      <p:cBhvr>
                                        <p:cTn id="138" dur="1" fill="hold">
                                          <p:stCondLst>
                                            <p:cond delay="0"/>
                                          </p:stCondLst>
                                        </p:cTn>
                                        <p:tgtEl>
                                          <p:spTgt spid="50"/>
                                        </p:tgtEl>
                                        <p:attrNameLst>
                                          <p:attrName>style.visibility</p:attrName>
                                        </p:attrNameLst>
                                      </p:cBhvr>
                                      <p:to>
                                        <p:strVal val="visible"/>
                                      </p:to>
                                    </p:set>
                                  </p:childTnLst>
                                </p:cTn>
                              </p:par>
                            </p:childTnLst>
                          </p:cTn>
                        </p:par>
                        <p:par>
                          <p:cTn id="139" fill="hold">
                            <p:stCondLst>
                              <p:cond delay="6600"/>
                            </p:stCondLst>
                            <p:childTnLst>
                              <p:par>
                                <p:cTn id="140" presetID="1" presetClass="entr" presetSubtype="0" fill="hold" nodeType="afterEffect">
                                  <p:stCondLst>
                                    <p:cond delay="150"/>
                                  </p:stCondLst>
                                  <p:childTnLst>
                                    <p:set>
                                      <p:cBhvr>
                                        <p:cTn id="141" dur="1" fill="hold">
                                          <p:stCondLst>
                                            <p:cond delay="0"/>
                                          </p:stCondLst>
                                        </p:cTn>
                                        <p:tgtEl>
                                          <p:spTgt spid="51"/>
                                        </p:tgtEl>
                                        <p:attrNameLst>
                                          <p:attrName>style.visibility</p:attrName>
                                        </p:attrNameLst>
                                      </p:cBhvr>
                                      <p:to>
                                        <p:strVal val="visible"/>
                                      </p:to>
                                    </p:set>
                                  </p:childTnLst>
                                </p:cTn>
                              </p:par>
                            </p:childTnLst>
                          </p:cTn>
                        </p:par>
                        <p:par>
                          <p:cTn id="142" fill="hold">
                            <p:stCondLst>
                              <p:cond delay="6750"/>
                            </p:stCondLst>
                            <p:childTnLst>
                              <p:par>
                                <p:cTn id="143" presetID="1" presetClass="entr" presetSubtype="0" fill="hold" nodeType="afterEffect">
                                  <p:stCondLst>
                                    <p:cond delay="150"/>
                                  </p:stCondLst>
                                  <p:childTnLst>
                                    <p:set>
                                      <p:cBhvr>
                                        <p:cTn id="144" dur="1" fill="hold">
                                          <p:stCondLst>
                                            <p:cond delay="0"/>
                                          </p:stCondLst>
                                        </p:cTn>
                                        <p:tgtEl>
                                          <p:spTgt spid="52"/>
                                        </p:tgtEl>
                                        <p:attrNameLst>
                                          <p:attrName>style.visibility</p:attrName>
                                        </p:attrNameLst>
                                      </p:cBhvr>
                                      <p:to>
                                        <p:strVal val="visible"/>
                                      </p:to>
                                    </p:set>
                                  </p:childTnLst>
                                </p:cTn>
                              </p:par>
                            </p:childTnLst>
                          </p:cTn>
                        </p:par>
                        <p:par>
                          <p:cTn id="145" fill="hold">
                            <p:stCondLst>
                              <p:cond delay="6900"/>
                            </p:stCondLst>
                            <p:childTnLst>
                              <p:par>
                                <p:cTn id="146" presetID="1" presetClass="entr" presetSubtype="0" fill="hold" nodeType="afterEffect">
                                  <p:stCondLst>
                                    <p:cond delay="150"/>
                                  </p:stCondLst>
                                  <p:childTnLst>
                                    <p:set>
                                      <p:cBhvr>
                                        <p:cTn id="147" dur="1" fill="hold">
                                          <p:stCondLst>
                                            <p:cond delay="0"/>
                                          </p:stCondLst>
                                        </p:cTn>
                                        <p:tgtEl>
                                          <p:spTgt spid="53"/>
                                        </p:tgtEl>
                                        <p:attrNameLst>
                                          <p:attrName>style.visibility</p:attrName>
                                        </p:attrNameLst>
                                      </p:cBhvr>
                                      <p:to>
                                        <p:strVal val="visible"/>
                                      </p:to>
                                    </p:set>
                                  </p:childTnLst>
                                </p:cTn>
                              </p:par>
                            </p:childTnLst>
                          </p:cTn>
                        </p:par>
                        <p:par>
                          <p:cTn id="148" fill="hold">
                            <p:stCondLst>
                              <p:cond delay="7050"/>
                            </p:stCondLst>
                            <p:childTnLst>
                              <p:par>
                                <p:cTn id="149" presetID="1" presetClass="entr" presetSubtype="0" fill="hold" nodeType="afterEffect">
                                  <p:stCondLst>
                                    <p:cond delay="150"/>
                                  </p:stCondLst>
                                  <p:childTnLst>
                                    <p:set>
                                      <p:cBhvr>
                                        <p:cTn id="150" dur="1" fill="hold">
                                          <p:stCondLst>
                                            <p:cond delay="0"/>
                                          </p:stCondLst>
                                        </p:cTn>
                                        <p:tgtEl>
                                          <p:spTgt spid="54"/>
                                        </p:tgtEl>
                                        <p:attrNameLst>
                                          <p:attrName>style.visibility</p:attrName>
                                        </p:attrNameLst>
                                      </p:cBhvr>
                                      <p:to>
                                        <p:strVal val="visible"/>
                                      </p:to>
                                    </p:set>
                                  </p:childTnLst>
                                </p:cTn>
                              </p:par>
                            </p:childTnLst>
                          </p:cTn>
                        </p:par>
                        <p:par>
                          <p:cTn id="151" fill="hold">
                            <p:stCondLst>
                              <p:cond delay="7200"/>
                            </p:stCondLst>
                            <p:childTnLst>
                              <p:par>
                                <p:cTn id="152" presetID="1" presetClass="entr" presetSubtype="0" fill="hold" nodeType="afterEffect">
                                  <p:stCondLst>
                                    <p:cond delay="150"/>
                                  </p:stCondLst>
                                  <p:childTnLst>
                                    <p:set>
                                      <p:cBhvr>
                                        <p:cTn id="153" dur="1" fill="hold">
                                          <p:stCondLst>
                                            <p:cond delay="0"/>
                                          </p:stCondLst>
                                        </p:cTn>
                                        <p:tgtEl>
                                          <p:spTgt spid="55"/>
                                        </p:tgtEl>
                                        <p:attrNameLst>
                                          <p:attrName>style.visibility</p:attrName>
                                        </p:attrNameLst>
                                      </p:cBhvr>
                                      <p:to>
                                        <p:strVal val="visible"/>
                                      </p:to>
                                    </p:set>
                                  </p:childTnLst>
                                </p:cTn>
                              </p:par>
                            </p:childTnLst>
                          </p:cTn>
                        </p:par>
                        <p:par>
                          <p:cTn id="154" fill="hold">
                            <p:stCondLst>
                              <p:cond delay="7350"/>
                            </p:stCondLst>
                            <p:childTnLst>
                              <p:par>
                                <p:cTn id="155" presetID="1" presetClass="entr" presetSubtype="0" fill="hold" nodeType="afterEffect">
                                  <p:stCondLst>
                                    <p:cond delay="150"/>
                                  </p:stCondLst>
                                  <p:childTnLst>
                                    <p:set>
                                      <p:cBhvr>
                                        <p:cTn id="156" dur="1" fill="hold">
                                          <p:stCondLst>
                                            <p:cond delay="0"/>
                                          </p:stCondLst>
                                        </p:cTn>
                                        <p:tgtEl>
                                          <p:spTgt spid="56"/>
                                        </p:tgtEl>
                                        <p:attrNameLst>
                                          <p:attrName>style.visibility</p:attrName>
                                        </p:attrNameLst>
                                      </p:cBhvr>
                                      <p:to>
                                        <p:strVal val="visible"/>
                                      </p:to>
                                    </p:set>
                                  </p:childTnLst>
                                </p:cTn>
                              </p:par>
                            </p:childTnLst>
                          </p:cTn>
                        </p:par>
                        <p:par>
                          <p:cTn id="157" fill="hold">
                            <p:stCondLst>
                              <p:cond delay="7500"/>
                            </p:stCondLst>
                            <p:childTnLst>
                              <p:par>
                                <p:cTn id="158" presetID="1" presetClass="entr" presetSubtype="0" fill="hold" nodeType="afterEffect">
                                  <p:stCondLst>
                                    <p:cond delay="150"/>
                                  </p:stCondLst>
                                  <p:childTnLst>
                                    <p:set>
                                      <p:cBhvr>
                                        <p:cTn id="159" dur="1" fill="hold">
                                          <p:stCondLst>
                                            <p:cond delay="0"/>
                                          </p:stCondLst>
                                        </p:cTn>
                                        <p:tgtEl>
                                          <p:spTgt spid="57"/>
                                        </p:tgtEl>
                                        <p:attrNameLst>
                                          <p:attrName>style.visibility</p:attrName>
                                        </p:attrNameLst>
                                      </p:cBhvr>
                                      <p:to>
                                        <p:strVal val="visible"/>
                                      </p:to>
                                    </p:set>
                                  </p:childTnLst>
                                </p:cTn>
                              </p:par>
                            </p:childTnLst>
                          </p:cTn>
                        </p:par>
                        <p:par>
                          <p:cTn id="160" fill="hold">
                            <p:stCondLst>
                              <p:cond delay="7650"/>
                            </p:stCondLst>
                            <p:childTnLst>
                              <p:par>
                                <p:cTn id="161" presetID="1" presetClass="entr" presetSubtype="0" fill="hold" nodeType="afterEffect">
                                  <p:stCondLst>
                                    <p:cond delay="150"/>
                                  </p:stCondLst>
                                  <p:childTnLst>
                                    <p:set>
                                      <p:cBhvr>
                                        <p:cTn id="162" dur="1" fill="hold">
                                          <p:stCondLst>
                                            <p:cond delay="0"/>
                                          </p:stCondLst>
                                        </p:cTn>
                                        <p:tgtEl>
                                          <p:spTgt spid="58"/>
                                        </p:tgtEl>
                                        <p:attrNameLst>
                                          <p:attrName>style.visibility</p:attrName>
                                        </p:attrNameLst>
                                      </p:cBhvr>
                                      <p:to>
                                        <p:strVal val="visible"/>
                                      </p:to>
                                    </p:set>
                                  </p:childTnLst>
                                </p:cTn>
                              </p:par>
                            </p:childTnLst>
                          </p:cTn>
                        </p:par>
                        <p:par>
                          <p:cTn id="163" fill="hold">
                            <p:stCondLst>
                              <p:cond delay="7800"/>
                            </p:stCondLst>
                            <p:childTnLst>
                              <p:par>
                                <p:cTn id="164" presetID="1" presetClass="entr" presetSubtype="0" fill="hold" nodeType="afterEffect">
                                  <p:stCondLst>
                                    <p:cond delay="150"/>
                                  </p:stCondLst>
                                  <p:childTnLst>
                                    <p:set>
                                      <p:cBhvr>
                                        <p:cTn id="165" dur="1" fill="hold">
                                          <p:stCondLst>
                                            <p:cond delay="0"/>
                                          </p:stCondLst>
                                        </p:cTn>
                                        <p:tgtEl>
                                          <p:spTgt spid="59"/>
                                        </p:tgtEl>
                                        <p:attrNameLst>
                                          <p:attrName>style.visibility</p:attrName>
                                        </p:attrNameLst>
                                      </p:cBhvr>
                                      <p:to>
                                        <p:strVal val="visible"/>
                                      </p:to>
                                    </p:set>
                                  </p:childTnLst>
                                </p:cTn>
                              </p:par>
                            </p:childTnLst>
                          </p:cTn>
                        </p:par>
                        <p:par>
                          <p:cTn id="166" fill="hold">
                            <p:stCondLst>
                              <p:cond delay="7950"/>
                            </p:stCondLst>
                            <p:childTnLst>
                              <p:par>
                                <p:cTn id="167" presetID="1" presetClass="entr" presetSubtype="0" fill="hold" nodeType="afterEffect">
                                  <p:stCondLst>
                                    <p:cond delay="150"/>
                                  </p:stCondLst>
                                  <p:childTnLst>
                                    <p:set>
                                      <p:cBhvr>
                                        <p:cTn id="168" dur="1" fill="hold">
                                          <p:stCondLst>
                                            <p:cond delay="0"/>
                                          </p:stCondLst>
                                        </p:cTn>
                                        <p:tgtEl>
                                          <p:spTgt spid="60"/>
                                        </p:tgtEl>
                                        <p:attrNameLst>
                                          <p:attrName>style.visibility</p:attrName>
                                        </p:attrNameLst>
                                      </p:cBhvr>
                                      <p:to>
                                        <p:strVal val="visible"/>
                                      </p:to>
                                    </p:set>
                                  </p:childTnLst>
                                </p:cTn>
                              </p:par>
                            </p:childTnLst>
                          </p:cTn>
                        </p:par>
                        <p:par>
                          <p:cTn id="169" fill="hold">
                            <p:stCondLst>
                              <p:cond delay="8100"/>
                            </p:stCondLst>
                            <p:childTnLst>
                              <p:par>
                                <p:cTn id="170" presetID="1" presetClass="entr" presetSubtype="0" fill="hold" nodeType="afterEffect">
                                  <p:stCondLst>
                                    <p:cond delay="150"/>
                                  </p:stCondLst>
                                  <p:childTnLst>
                                    <p:set>
                                      <p:cBhvr>
                                        <p:cTn id="171" dur="1" fill="hold">
                                          <p:stCondLst>
                                            <p:cond delay="0"/>
                                          </p:stCondLst>
                                        </p:cTn>
                                        <p:tgtEl>
                                          <p:spTgt spid="61"/>
                                        </p:tgtEl>
                                        <p:attrNameLst>
                                          <p:attrName>style.visibility</p:attrName>
                                        </p:attrNameLst>
                                      </p:cBhvr>
                                      <p:to>
                                        <p:strVal val="visible"/>
                                      </p:to>
                                    </p:set>
                                  </p:childTnLst>
                                </p:cTn>
                              </p:par>
                            </p:childTnLst>
                          </p:cTn>
                        </p:par>
                        <p:par>
                          <p:cTn id="172" fill="hold">
                            <p:stCondLst>
                              <p:cond delay="8250"/>
                            </p:stCondLst>
                            <p:childTnLst>
                              <p:par>
                                <p:cTn id="173" presetID="1" presetClass="entr" presetSubtype="0" fill="hold" nodeType="afterEffect">
                                  <p:stCondLst>
                                    <p:cond delay="150"/>
                                  </p:stCondLst>
                                  <p:childTnLst>
                                    <p:set>
                                      <p:cBhvr>
                                        <p:cTn id="174" dur="1" fill="hold">
                                          <p:stCondLst>
                                            <p:cond delay="0"/>
                                          </p:stCondLst>
                                        </p:cTn>
                                        <p:tgtEl>
                                          <p:spTgt spid="62"/>
                                        </p:tgtEl>
                                        <p:attrNameLst>
                                          <p:attrName>style.visibility</p:attrName>
                                        </p:attrNameLst>
                                      </p:cBhvr>
                                      <p:to>
                                        <p:strVal val="visible"/>
                                      </p:to>
                                    </p:set>
                                  </p:childTnLst>
                                </p:cTn>
                              </p:par>
                            </p:childTnLst>
                          </p:cTn>
                        </p:par>
                        <p:par>
                          <p:cTn id="175" fill="hold">
                            <p:stCondLst>
                              <p:cond delay="8400"/>
                            </p:stCondLst>
                            <p:childTnLst>
                              <p:par>
                                <p:cTn id="176" presetID="1" presetClass="entr" presetSubtype="0" fill="hold" nodeType="afterEffect">
                                  <p:stCondLst>
                                    <p:cond delay="150"/>
                                  </p:stCondLst>
                                  <p:childTnLst>
                                    <p:set>
                                      <p:cBhvr>
                                        <p:cTn id="177" dur="1" fill="hold">
                                          <p:stCondLst>
                                            <p:cond delay="0"/>
                                          </p:stCondLst>
                                        </p:cTn>
                                        <p:tgtEl>
                                          <p:spTgt spid="63"/>
                                        </p:tgtEl>
                                        <p:attrNameLst>
                                          <p:attrName>style.visibility</p:attrName>
                                        </p:attrNameLst>
                                      </p:cBhvr>
                                      <p:to>
                                        <p:strVal val="visible"/>
                                      </p:to>
                                    </p:set>
                                  </p:childTnLst>
                                </p:cTn>
                              </p:par>
                            </p:childTnLst>
                          </p:cTn>
                        </p:par>
                        <p:par>
                          <p:cTn id="178" fill="hold">
                            <p:stCondLst>
                              <p:cond delay="8550"/>
                            </p:stCondLst>
                            <p:childTnLst>
                              <p:par>
                                <p:cTn id="179" presetID="1" presetClass="entr" presetSubtype="0" fill="hold" nodeType="afterEffect">
                                  <p:stCondLst>
                                    <p:cond delay="150"/>
                                  </p:stCondLst>
                                  <p:childTnLst>
                                    <p:set>
                                      <p:cBhvr>
                                        <p:cTn id="180" dur="1" fill="hold">
                                          <p:stCondLst>
                                            <p:cond delay="0"/>
                                          </p:stCondLst>
                                        </p:cTn>
                                        <p:tgtEl>
                                          <p:spTgt spid="64"/>
                                        </p:tgtEl>
                                        <p:attrNameLst>
                                          <p:attrName>style.visibility</p:attrName>
                                        </p:attrNameLst>
                                      </p:cBhvr>
                                      <p:to>
                                        <p:strVal val="visible"/>
                                      </p:to>
                                    </p:set>
                                  </p:childTnLst>
                                </p:cTn>
                              </p:par>
                            </p:childTnLst>
                          </p:cTn>
                        </p:par>
                        <p:par>
                          <p:cTn id="181" fill="hold">
                            <p:stCondLst>
                              <p:cond delay="8700"/>
                            </p:stCondLst>
                            <p:childTnLst>
                              <p:par>
                                <p:cTn id="182" presetID="1" presetClass="entr" presetSubtype="0" fill="hold" nodeType="afterEffect">
                                  <p:stCondLst>
                                    <p:cond delay="150"/>
                                  </p:stCondLst>
                                  <p:childTnLst>
                                    <p:set>
                                      <p:cBhvr>
                                        <p:cTn id="183" dur="1" fill="hold">
                                          <p:stCondLst>
                                            <p:cond delay="0"/>
                                          </p:stCondLst>
                                        </p:cTn>
                                        <p:tgtEl>
                                          <p:spTgt spid="65"/>
                                        </p:tgtEl>
                                        <p:attrNameLst>
                                          <p:attrName>style.visibility</p:attrName>
                                        </p:attrNameLst>
                                      </p:cBhvr>
                                      <p:to>
                                        <p:strVal val="visible"/>
                                      </p:to>
                                    </p:set>
                                  </p:childTnLst>
                                </p:cTn>
                              </p:par>
                            </p:childTnLst>
                          </p:cTn>
                        </p:par>
                        <p:par>
                          <p:cTn id="184" fill="hold">
                            <p:stCondLst>
                              <p:cond delay="8850"/>
                            </p:stCondLst>
                            <p:childTnLst>
                              <p:par>
                                <p:cTn id="185" presetID="1" presetClass="entr" presetSubtype="0" fill="hold" nodeType="afterEffect">
                                  <p:stCondLst>
                                    <p:cond delay="150"/>
                                  </p:stCondLst>
                                  <p:childTnLst>
                                    <p:set>
                                      <p:cBhvr>
                                        <p:cTn id="186" dur="1" fill="hold">
                                          <p:stCondLst>
                                            <p:cond delay="0"/>
                                          </p:stCondLst>
                                        </p:cTn>
                                        <p:tgtEl>
                                          <p:spTgt spid="66"/>
                                        </p:tgtEl>
                                        <p:attrNameLst>
                                          <p:attrName>style.visibility</p:attrName>
                                        </p:attrNameLst>
                                      </p:cBhvr>
                                      <p:to>
                                        <p:strVal val="visible"/>
                                      </p:to>
                                    </p:set>
                                  </p:childTnLst>
                                </p:cTn>
                              </p:par>
                            </p:childTnLst>
                          </p:cTn>
                        </p:par>
                        <p:par>
                          <p:cTn id="187" fill="hold">
                            <p:stCondLst>
                              <p:cond delay="9000"/>
                            </p:stCondLst>
                            <p:childTnLst>
                              <p:par>
                                <p:cTn id="188" presetID="1" presetClass="entr" presetSubtype="0" fill="hold" nodeType="afterEffect">
                                  <p:stCondLst>
                                    <p:cond delay="150"/>
                                  </p:stCondLst>
                                  <p:childTnLst>
                                    <p:set>
                                      <p:cBhvr>
                                        <p:cTn id="189" dur="1" fill="hold">
                                          <p:stCondLst>
                                            <p:cond delay="0"/>
                                          </p:stCondLst>
                                        </p:cTn>
                                        <p:tgtEl>
                                          <p:spTgt spid="67"/>
                                        </p:tgtEl>
                                        <p:attrNameLst>
                                          <p:attrName>style.visibility</p:attrName>
                                        </p:attrNameLst>
                                      </p:cBhvr>
                                      <p:to>
                                        <p:strVal val="visible"/>
                                      </p:to>
                                    </p:set>
                                  </p:childTnLst>
                                </p:cTn>
                              </p:par>
                            </p:childTnLst>
                          </p:cTn>
                        </p:par>
                        <p:par>
                          <p:cTn id="190" fill="hold">
                            <p:stCondLst>
                              <p:cond delay="9150"/>
                            </p:stCondLst>
                            <p:childTnLst>
                              <p:par>
                                <p:cTn id="191" presetID="1" presetClass="entr" presetSubtype="0" fill="hold" nodeType="afterEffect">
                                  <p:stCondLst>
                                    <p:cond delay="150"/>
                                  </p:stCondLst>
                                  <p:childTnLst>
                                    <p:set>
                                      <p:cBhvr>
                                        <p:cTn id="192" dur="1" fill="hold">
                                          <p:stCondLst>
                                            <p:cond delay="0"/>
                                          </p:stCondLst>
                                        </p:cTn>
                                        <p:tgtEl>
                                          <p:spTgt spid="68"/>
                                        </p:tgtEl>
                                        <p:attrNameLst>
                                          <p:attrName>style.visibility</p:attrName>
                                        </p:attrNameLst>
                                      </p:cBhvr>
                                      <p:to>
                                        <p:strVal val="visible"/>
                                      </p:to>
                                    </p:set>
                                  </p:childTnLst>
                                </p:cTn>
                              </p:par>
                            </p:childTnLst>
                          </p:cTn>
                        </p:par>
                        <p:par>
                          <p:cTn id="193" fill="hold">
                            <p:stCondLst>
                              <p:cond delay="9300"/>
                            </p:stCondLst>
                            <p:childTnLst>
                              <p:par>
                                <p:cTn id="194" presetID="1" presetClass="entr" presetSubtype="0" fill="hold" nodeType="afterEffect">
                                  <p:stCondLst>
                                    <p:cond delay="150"/>
                                  </p:stCondLst>
                                  <p:childTnLst>
                                    <p:set>
                                      <p:cBhvr>
                                        <p:cTn id="195" dur="1" fill="hold">
                                          <p:stCondLst>
                                            <p:cond delay="0"/>
                                          </p:stCondLst>
                                        </p:cTn>
                                        <p:tgtEl>
                                          <p:spTgt spid="69"/>
                                        </p:tgtEl>
                                        <p:attrNameLst>
                                          <p:attrName>style.visibility</p:attrName>
                                        </p:attrNameLst>
                                      </p:cBhvr>
                                      <p:to>
                                        <p:strVal val="visible"/>
                                      </p:to>
                                    </p:set>
                                  </p:childTnLst>
                                </p:cTn>
                              </p:par>
                            </p:childTnLst>
                          </p:cTn>
                        </p:par>
                        <p:par>
                          <p:cTn id="196" fill="hold">
                            <p:stCondLst>
                              <p:cond delay="9450"/>
                            </p:stCondLst>
                            <p:childTnLst>
                              <p:par>
                                <p:cTn id="197" presetID="1" presetClass="entr" presetSubtype="0" fill="hold" nodeType="afterEffect">
                                  <p:stCondLst>
                                    <p:cond delay="150"/>
                                  </p:stCondLst>
                                  <p:childTnLst>
                                    <p:set>
                                      <p:cBhvr>
                                        <p:cTn id="198" dur="1" fill="hold">
                                          <p:stCondLst>
                                            <p:cond delay="0"/>
                                          </p:stCondLst>
                                        </p:cTn>
                                        <p:tgtEl>
                                          <p:spTgt spid="70"/>
                                        </p:tgtEl>
                                        <p:attrNameLst>
                                          <p:attrName>style.visibility</p:attrName>
                                        </p:attrNameLst>
                                      </p:cBhvr>
                                      <p:to>
                                        <p:strVal val="visible"/>
                                      </p:to>
                                    </p:set>
                                  </p:childTnLst>
                                </p:cTn>
                              </p:par>
                            </p:childTnLst>
                          </p:cTn>
                        </p:par>
                        <p:par>
                          <p:cTn id="199" fill="hold">
                            <p:stCondLst>
                              <p:cond delay="9600"/>
                            </p:stCondLst>
                            <p:childTnLst>
                              <p:par>
                                <p:cTn id="200" presetID="1" presetClass="entr" presetSubtype="0" fill="hold" nodeType="afterEffect">
                                  <p:stCondLst>
                                    <p:cond delay="150"/>
                                  </p:stCondLst>
                                  <p:childTnLst>
                                    <p:set>
                                      <p:cBhvr>
                                        <p:cTn id="201" dur="1" fill="hold">
                                          <p:stCondLst>
                                            <p:cond delay="0"/>
                                          </p:stCondLst>
                                        </p:cTn>
                                        <p:tgtEl>
                                          <p:spTgt spid="71"/>
                                        </p:tgtEl>
                                        <p:attrNameLst>
                                          <p:attrName>style.visibility</p:attrName>
                                        </p:attrNameLst>
                                      </p:cBhvr>
                                      <p:to>
                                        <p:strVal val="visible"/>
                                      </p:to>
                                    </p:set>
                                  </p:childTnLst>
                                </p:cTn>
                              </p:par>
                            </p:childTnLst>
                          </p:cTn>
                        </p:par>
                        <p:par>
                          <p:cTn id="202" fill="hold">
                            <p:stCondLst>
                              <p:cond delay="9750"/>
                            </p:stCondLst>
                            <p:childTnLst>
                              <p:par>
                                <p:cTn id="203" presetID="1" presetClass="entr" presetSubtype="0" fill="hold" nodeType="afterEffect">
                                  <p:stCondLst>
                                    <p:cond delay="150"/>
                                  </p:stCondLst>
                                  <p:childTnLst>
                                    <p:set>
                                      <p:cBhvr>
                                        <p:cTn id="204" dur="1" fill="hold">
                                          <p:stCondLst>
                                            <p:cond delay="0"/>
                                          </p:stCondLst>
                                        </p:cTn>
                                        <p:tgtEl>
                                          <p:spTgt spid="72"/>
                                        </p:tgtEl>
                                        <p:attrNameLst>
                                          <p:attrName>style.visibility</p:attrName>
                                        </p:attrNameLst>
                                      </p:cBhvr>
                                      <p:to>
                                        <p:strVal val="visible"/>
                                      </p:to>
                                    </p:set>
                                  </p:childTnLst>
                                </p:cTn>
                              </p:par>
                            </p:childTnLst>
                          </p:cTn>
                        </p:par>
                        <p:par>
                          <p:cTn id="205" fill="hold">
                            <p:stCondLst>
                              <p:cond delay="9900"/>
                            </p:stCondLst>
                            <p:childTnLst>
                              <p:par>
                                <p:cTn id="206" presetID="1" presetClass="entr" presetSubtype="0" fill="hold" nodeType="afterEffect">
                                  <p:stCondLst>
                                    <p:cond delay="150"/>
                                  </p:stCondLst>
                                  <p:childTnLst>
                                    <p:set>
                                      <p:cBhvr>
                                        <p:cTn id="207" dur="1" fill="hold">
                                          <p:stCondLst>
                                            <p:cond delay="0"/>
                                          </p:stCondLst>
                                        </p:cTn>
                                        <p:tgtEl>
                                          <p:spTgt spid="73"/>
                                        </p:tgtEl>
                                        <p:attrNameLst>
                                          <p:attrName>style.visibility</p:attrName>
                                        </p:attrNameLst>
                                      </p:cBhvr>
                                      <p:to>
                                        <p:strVal val="visible"/>
                                      </p:to>
                                    </p:set>
                                  </p:childTnLst>
                                </p:cTn>
                              </p:par>
                            </p:childTnLst>
                          </p:cTn>
                        </p:par>
                        <p:par>
                          <p:cTn id="208" fill="hold">
                            <p:stCondLst>
                              <p:cond delay="10050"/>
                            </p:stCondLst>
                            <p:childTnLst>
                              <p:par>
                                <p:cTn id="209" presetID="1" presetClass="entr" presetSubtype="0" fill="hold" nodeType="afterEffect">
                                  <p:stCondLst>
                                    <p:cond delay="150"/>
                                  </p:stCondLst>
                                  <p:childTnLst>
                                    <p:set>
                                      <p:cBhvr>
                                        <p:cTn id="210" dur="1" fill="hold">
                                          <p:stCondLst>
                                            <p:cond delay="0"/>
                                          </p:stCondLst>
                                        </p:cTn>
                                        <p:tgtEl>
                                          <p:spTgt spid="74"/>
                                        </p:tgtEl>
                                        <p:attrNameLst>
                                          <p:attrName>style.visibility</p:attrName>
                                        </p:attrNameLst>
                                      </p:cBhvr>
                                      <p:to>
                                        <p:strVal val="visible"/>
                                      </p:to>
                                    </p:set>
                                  </p:childTnLst>
                                </p:cTn>
                              </p:par>
                            </p:childTnLst>
                          </p:cTn>
                        </p:par>
                        <p:par>
                          <p:cTn id="211" fill="hold">
                            <p:stCondLst>
                              <p:cond delay="10200"/>
                            </p:stCondLst>
                            <p:childTnLst>
                              <p:par>
                                <p:cTn id="212" presetID="1" presetClass="entr" presetSubtype="0" fill="hold" nodeType="afterEffect">
                                  <p:stCondLst>
                                    <p:cond delay="150"/>
                                  </p:stCondLst>
                                  <p:childTnLst>
                                    <p:set>
                                      <p:cBhvr>
                                        <p:cTn id="213" dur="1" fill="hold">
                                          <p:stCondLst>
                                            <p:cond delay="0"/>
                                          </p:stCondLst>
                                        </p:cTn>
                                        <p:tgtEl>
                                          <p:spTgt spid="75"/>
                                        </p:tgtEl>
                                        <p:attrNameLst>
                                          <p:attrName>style.visibility</p:attrName>
                                        </p:attrNameLst>
                                      </p:cBhvr>
                                      <p:to>
                                        <p:strVal val="visible"/>
                                      </p:to>
                                    </p:set>
                                  </p:childTnLst>
                                </p:cTn>
                              </p:par>
                            </p:childTnLst>
                          </p:cTn>
                        </p:par>
                        <p:par>
                          <p:cTn id="214" fill="hold">
                            <p:stCondLst>
                              <p:cond delay="10350"/>
                            </p:stCondLst>
                            <p:childTnLst>
                              <p:par>
                                <p:cTn id="215" presetID="1" presetClass="entr" presetSubtype="0" fill="hold" nodeType="afterEffect">
                                  <p:stCondLst>
                                    <p:cond delay="150"/>
                                  </p:stCondLst>
                                  <p:childTnLst>
                                    <p:set>
                                      <p:cBhvr>
                                        <p:cTn id="216" dur="1" fill="hold">
                                          <p:stCondLst>
                                            <p:cond delay="0"/>
                                          </p:stCondLst>
                                        </p:cTn>
                                        <p:tgtEl>
                                          <p:spTgt spid="76"/>
                                        </p:tgtEl>
                                        <p:attrNameLst>
                                          <p:attrName>style.visibility</p:attrName>
                                        </p:attrNameLst>
                                      </p:cBhvr>
                                      <p:to>
                                        <p:strVal val="visible"/>
                                      </p:to>
                                    </p:set>
                                  </p:childTnLst>
                                </p:cTn>
                              </p:par>
                            </p:childTnLst>
                          </p:cTn>
                        </p:par>
                        <p:par>
                          <p:cTn id="217" fill="hold">
                            <p:stCondLst>
                              <p:cond delay="10500"/>
                            </p:stCondLst>
                            <p:childTnLst>
                              <p:par>
                                <p:cTn id="218" presetID="1" presetClass="entr" presetSubtype="0" fill="hold" nodeType="afterEffect">
                                  <p:stCondLst>
                                    <p:cond delay="150"/>
                                  </p:stCondLst>
                                  <p:childTnLst>
                                    <p:set>
                                      <p:cBhvr>
                                        <p:cTn id="219" dur="1" fill="hold">
                                          <p:stCondLst>
                                            <p:cond delay="0"/>
                                          </p:stCondLst>
                                        </p:cTn>
                                        <p:tgtEl>
                                          <p:spTgt spid="77"/>
                                        </p:tgtEl>
                                        <p:attrNameLst>
                                          <p:attrName>style.visibility</p:attrName>
                                        </p:attrNameLst>
                                      </p:cBhvr>
                                      <p:to>
                                        <p:strVal val="visible"/>
                                      </p:to>
                                    </p:set>
                                  </p:childTnLst>
                                </p:cTn>
                              </p:par>
                            </p:childTnLst>
                          </p:cTn>
                        </p:par>
                        <p:par>
                          <p:cTn id="220" fill="hold">
                            <p:stCondLst>
                              <p:cond delay="10650"/>
                            </p:stCondLst>
                            <p:childTnLst>
                              <p:par>
                                <p:cTn id="221" presetID="1" presetClass="entr" presetSubtype="0" fill="hold" nodeType="afterEffect">
                                  <p:stCondLst>
                                    <p:cond delay="150"/>
                                  </p:stCondLst>
                                  <p:childTnLst>
                                    <p:set>
                                      <p:cBhvr>
                                        <p:cTn id="222" dur="1" fill="hold">
                                          <p:stCondLst>
                                            <p:cond delay="0"/>
                                          </p:stCondLst>
                                        </p:cTn>
                                        <p:tgtEl>
                                          <p:spTgt spid="78"/>
                                        </p:tgtEl>
                                        <p:attrNameLst>
                                          <p:attrName>style.visibility</p:attrName>
                                        </p:attrNameLst>
                                      </p:cBhvr>
                                      <p:to>
                                        <p:strVal val="visible"/>
                                      </p:to>
                                    </p:set>
                                  </p:childTnLst>
                                </p:cTn>
                              </p:par>
                            </p:childTnLst>
                          </p:cTn>
                        </p:par>
                        <p:par>
                          <p:cTn id="223" fill="hold">
                            <p:stCondLst>
                              <p:cond delay="10800"/>
                            </p:stCondLst>
                            <p:childTnLst>
                              <p:par>
                                <p:cTn id="224" presetID="1" presetClass="entr" presetSubtype="0" fill="hold" nodeType="afterEffect">
                                  <p:stCondLst>
                                    <p:cond delay="150"/>
                                  </p:stCondLst>
                                  <p:childTnLst>
                                    <p:set>
                                      <p:cBhvr>
                                        <p:cTn id="225" dur="1" fill="hold">
                                          <p:stCondLst>
                                            <p:cond delay="0"/>
                                          </p:stCondLst>
                                        </p:cTn>
                                        <p:tgtEl>
                                          <p:spTgt spid="79"/>
                                        </p:tgtEl>
                                        <p:attrNameLst>
                                          <p:attrName>style.visibility</p:attrName>
                                        </p:attrNameLst>
                                      </p:cBhvr>
                                      <p:to>
                                        <p:strVal val="visible"/>
                                      </p:to>
                                    </p:set>
                                  </p:childTnLst>
                                </p:cTn>
                              </p:par>
                            </p:childTnLst>
                          </p:cTn>
                        </p:par>
                        <p:par>
                          <p:cTn id="226" fill="hold">
                            <p:stCondLst>
                              <p:cond delay="10950"/>
                            </p:stCondLst>
                            <p:childTnLst>
                              <p:par>
                                <p:cTn id="227" presetID="1" presetClass="entr" presetSubtype="0" fill="hold" nodeType="afterEffect">
                                  <p:stCondLst>
                                    <p:cond delay="150"/>
                                  </p:stCondLst>
                                  <p:childTnLst>
                                    <p:set>
                                      <p:cBhvr>
                                        <p:cTn id="228" dur="1" fill="hold">
                                          <p:stCondLst>
                                            <p:cond delay="0"/>
                                          </p:stCondLst>
                                        </p:cTn>
                                        <p:tgtEl>
                                          <p:spTgt spid="80"/>
                                        </p:tgtEl>
                                        <p:attrNameLst>
                                          <p:attrName>style.visibility</p:attrName>
                                        </p:attrNameLst>
                                      </p:cBhvr>
                                      <p:to>
                                        <p:strVal val="visible"/>
                                      </p:to>
                                    </p:set>
                                  </p:childTnLst>
                                </p:cTn>
                              </p:par>
                            </p:childTnLst>
                          </p:cTn>
                        </p:par>
                        <p:par>
                          <p:cTn id="229" fill="hold">
                            <p:stCondLst>
                              <p:cond delay="11100"/>
                            </p:stCondLst>
                            <p:childTnLst>
                              <p:par>
                                <p:cTn id="230" presetID="1" presetClass="entr" presetSubtype="0" fill="hold" nodeType="afterEffect">
                                  <p:stCondLst>
                                    <p:cond delay="150"/>
                                  </p:stCondLst>
                                  <p:childTnLst>
                                    <p:set>
                                      <p:cBhvr>
                                        <p:cTn id="231" dur="1" fill="hold">
                                          <p:stCondLst>
                                            <p:cond delay="0"/>
                                          </p:stCondLst>
                                        </p:cTn>
                                        <p:tgtEl>
                                          <p:spTgt spid="81"/>
                                        </p:tgtEl>
                                        <p:attrNameLst>
                                          <p:attrName>style.visibility</p:attrName>
                                        </p:attrNameLst>
                                      </p:cBhvr>
                                      <p:to>
                                        <p:strVal val="visible"/>
                                      </p:to>
                                    </p:set>
                                  </p:childTnLst>
                                </p:cTn>
                              </p:par>
                            </p:childTnLst>
                          </p:cTn>
                        </p:par>
                        <p:par>
                          <p:cTn id="232" fill="hold">
                            <p:stCondLst>
                              <p:cond delay="11250"/>
                            </p:stCondLst>
                            <p:childTnLst>
                              <p:par>
                                <p:cTn id="233" presetID="1" presetClass="entr" presetSubtype="0" fill="hold" nodeType="afterEffect">
                                  <p:stCondLst>
                                    <p:cond delay="150"/>
                                  </p:stCondLst>
                                  <p:childTnLst>
                                    <p:set>
                                      <p:cBhvr>
                                        <p:cTn id="234" dur="1" fill="hold">
                                          <p:stCondLst>
                                            <p:cond delay="0"/>
                                          </p:stCondLst>
                                        </p:cTn>
                                        <p:tgtEl>
                                          <p:spTgt spid="82"/>
                                        </p:tgtEl>
                                        <p:attrNameLst>
                                          <p:attrName>style.visibility</p:attrName>
                                        </p:attrNameLst>
                                      </p:cBhvr>
                                      <p:to>
                                        <p:strVal val="visible"/>
                                      </p:to>
                                    </p:set>
                                  </p:childTnLst>
                                </p:cTn>
                              </p:par>
                            </p:childTnLst>
                          </p:cTn>
                        </p:par>
                        <p:par>
                          <p:cTn id="235" fill="hold">
                            <p:stCondLst>
                              <p:cond delay="11400"/>
                            </p:stCondLst>
                            <p:childTnLst>
                              <p:par>
                                <p:cTn id="236" presetID="1" presetClass="entr" presetSubtype="0" fill="hold" nodeType="afterEffect">
                                  <p:stCondLst>
                                    <p:cond delay="150"/>
                                  </p:stCondLst>
                                  <p:childTnLst>
                                    <p:set>
                                      <p:cBhvr>
                                        <p:cTn id="237" dur="1" fill="hold">
                                          <p:stCondLst>
                                            <p:cond delay="0"/>
                                          </p:stCondLst>
                                        </p:cTn>
                                        <p:tgtEl>
                                          <p:spTgt spid="83"/>
                                        </p:tgtEl>
                                        <p:attrNameLst>
                                          <p:attrName>style.visibility</p:attrName>
                                        </p:attrNameLst>
                                      </p:cBhvr>
                                      <p:to>
                                        <p:strVal val="visible"/>
                                      </p:to>
                                    </p:set>
                                  </p:childTnLst>
                                </p:cTn>
                              </p:par>
                            </p:childTnLst>
                          </p:cTn>
                        </p:par>
                        <p:par>
                          <p:cTn id="238" fill="hold">
                            <p:stCondLst>
                              <p:cond delay="11550"/>
                            </p:stCondLst>
                            <p:childTnLst>
                              <p:par>
                                <p:cTn id="239" presetID="1" presetClass="entr" presetSubtype="0" fill="hold" nodeType="afterEffect">
                                  <p:stCondLst>
                                    <p:cond delay="150"/>
                                  </p:stCondLst>
                                  <p:childTnLst>
                                    <p:set>
                                      <p:cBhvr>
                                        <p:cTn id="240" dur="1" fill="hold">
                                          <p:stCondLst>
                                            <p:cond delay="0"/>
                                          </p:stCondLst>
                                        </p:cTn>
                                        <p:tgtEl>
                                          <p:spTgt spid="84"/>
                                        </p:tgtEl>
                                        <p:attrNameLst>
                                          <p:attrName>style.visibility</p:attrName>
                                        </p:attrNameLst>
                                      </p:cBhvr>
                                      <p:to>
                                        <p:strVal val="visible"/>
                                      </p:to>
                                    </p:set>
                                  </p:childTnLst>
                                </p:cTn>
                              </p:par>
                            </p:childTnLst>
                          </p:cTn>
                        </p:par>
                        <p:par>
                          <p:cTn id="241" fill="hold">
                            <p:stCondLst>
                              <p:cond delay="11700"/>
                            </p:stCondLst>
                            <p:childTnLst>
                              <p:par>
                                <p:cTn id="242" presetID="1" presetClass="entr" presetSubtype="0" fill="hold" nodeType="afterEffect">
                                  <p:stCondLst>
                                    <p:cond delay="150"/>
                                  </p:stCondLst>
                                  <p:childTnLst>
                                    <p:set>
                                      <p:cBhvr>
                                        <p:cTn id="243" dur="1" fill="hold">
                                          <p:stCondLst>
                                            <p:cond delay="0"/>
                                          </p:stCondLst>
                                        </p:cTn>
                                        <p:tgtEl>
                                          <p:spTgt spid="85"/>
                                        </p:tgtEl>
                                        <p:attrNameLst>
                                          <p:attrName>style.visibility</p:attrName>
                                        </p:attrNameLst>
                                      </p:cBhvr>
                                      <p:to>
                                        <p:strVal val="visible"/>
                                      </p:to>
                                    </p:set>
                                  </p:childTnLst>
                                </p:cTn>
                              </p:par>
                            </p:childTnLst>
                          </p:cTn>
                        </p:par>
                        <p:par>
                          <p:cTn id="244" fill="hold">
                            <p:stCondLst>
                              <p:cond delay="11850"/>
                            </p:stCondLst>
                            <p:childTnLst>
                              <p:par>
                                <p:cTn id="245" presetID="1" presetClass="entr" presetSubtype="0" fill="hold" nodeType="afterEffect">
                                  <p:stCondLst>
                                    <p:cond delay="150"/>
                                  </p:stCondLst>
                                  <p:childTnLst>
                                    <p:set>
                                      <p:cBhvr>
                                        <p:cTn id="246" dur="1" fill="hold">
                                          <p:stCondLst>
                                            <p:cond delay="0"/>
                                          </p:stCondLst>
                                        </p:cTn>
                                        <p:tgtEl>
                                          <p:spTgt spid="86"/>
                                        </p:tgtEl>
                                        <p:attrNameLst>
                                          <p:attrName>style.visibility</p:attrName>
                                        </p:attrNameLst>
                                      </p:cBhvr>
                                      <p:to>
                                        <p:strVal val="visible"/>
                                      </p:to>
                                    </p:set>
                                  </p:childTnLst>
                                </p:cTn>
                              </p:par>
                            </p:childTnLst>
                          </p:cTn>
                        </p:par>
                        <p:par>
                          <p:cTn id="247" fill="hold">
                            <p:stCondLst>
                              <p:cond delay="12000"/>
                            </p:stCondLst>
                            <p:childTnLst>
                              <p:par>
                                <p:cTn id="248" presetID="1" presetClass="entr" presetSubtype="0" fill="hold" nodeType="afterEffect">
                                  <p:stCondLst>
                                    <p:cond delay="150"/>
                                  </p:stCondLst>
                                  <p:childTnLst>
                                    <p:set>
                                      <p:cBhvr>
                                        <p:cTn id="249" dur="1" fill="hold">
                                          <p:stCondLst>
                                            <p:cond delay="0"/>
                                          </p:stCondLst>
                                        </p:cTn>
                                        <p:tgtEl>
                                          <p:spTgt spid="87"/>
                                        </p:tgtEl>
                                        <p:attrNameLst>
                                          <p:attrName>style.visibility</p:attrName>
                                        </p:attrNameLst>
                                      </p:cBhvr>
                                      <p:to>
                                        <p:strVal val="visible"/>
                                      </p:to>
                                    </p:set>
                                  </p:childTnLst>
                                </p:cTn>
                              </p:par>
                            </p:childTnLst>
                          </p:cTn>
                        </p:par>
                        <p:par>
                          <p:cTn id="250" fill="hold">
                            <p:stCondLst>
                              <p:cond delay="12150"/>
                            </p:stCondLst>
                            <p:childTnLst>
                              <p:par>
                                <p:cTn id="251" presetID="1" presetClass="entr" presetSubtype="0" fill="hold" nodeType="afterEffect">
                                  <p:stCondLst>
                                    <p:cond delay="150"/>
                                  </p:stCondLst>
                                  <p:childTnLst>
                                    <p:set>
                                      <p:cBhvr>
                                        <p:cTn id="252" dur="1" fill="hold">
                                          <p:stCondLst>
                                            <p:cond delay="0"/>
                                          </p:stCondLst>
                                        </p:cTn>
                                        <p:tgtEl>
                                          <p:spTgt spid="88"/>
                                        </p:tgtEl>
                                        <p:attrNameLst>
                                          <p:attrName>style.visibility</p:attrName>
                                        </p:attrNameLst>
                                      </p:cBhvr>
                                      <p:to>
                                        <p:strVal val="visible"/>
                                      </p:to>
                                    </p:set>
                                  </p:childTnLst>
                                </p:cTn>
                              </p:par>
                            </p:childTnLst>
                          </p:cTn>
                        </p:par>
                        <p:par>
                          <p:cTn id="253" fill="hold">
                            <p:stCondLst>
                              <p:cond delay="12300"/>
                            </p:stCondLst>
                            <p:childTnLst>
                              <p:par>
                                <p:cTn id="254" presetID="1" presetClass="entr" presetSubtype="0" fill="hold" nodeType="afterEffect">
                                  <p:stCondLst>
                                    <p:cond delay="150"/>
                                  </p:stCondLst>
                                  <p:childTnLst>
                                    <p:set>
                                      <p:cBhvr>
                                        <p:cTn id="255" dur="1" fill="hold">
                                          <p:stCondLst>
                                            <p:cond delay="0"/>
                                          </p:stCondLst>
                                        </p:cTn>
                                        <p:tgtEl>
                                          <p:spTgt spid="89"/>
                                        </p:tgtEl>
                                        <p:attrNameLst>
                                          <p:attrName>style.visibility</p:attrName>
                                        </p:attrNameLst>
                                      </p:cBhvr>
                                      <p:to>
                                        <p:strVal val="visible"/>
                                      </p:to>
                                    </p:set>
                                  </p:childTnLst>
                                </p:cTn>
                              </p:par>
                            </p:childTnLst>
                          </p:cTn>
                        </p:par>
                        <p:par>
                          <p:cTn id="256" fill="hold">
                            <p:stCondLst>
                              <p:cond delay="12450"/>
                            </p:stCondLst>
                            <p:childTnLst>
                              <p:par>
                                <p:cTn id="257" presetID="1" presetClass="entr" presetSubtype="0" fill="hold" nodeType="afterEffect">
                                  <p:stCondLst>
                                    <p:cond delay="150"/>
                                  </p:stCondLst>
                                  <p:childTnLst>
                                    <p:set>
                                      <p:cBhvr>
                                        <p:cTn id="258" dur="1" fill="hold">
                                          <p:stCondLst>
                                            <p:cond delay="0"/>
                                          </p:stCondLst>
                                        </p:cTn>
                                        <p:tgtEl>
                                          <p:spTgt spid="90"/>
                                        </p:tgtEl>
                                        <p:attrNameLst>
                                          <p:attrName>style.visibility</p:attrName>
                                        </p:attrNameLst>
                                      </p:cBhvr>
                                      <p:to>
                                        <p:strVal val="visible"/>
                                      </p:to>
                                    </p:set>
                                  </p:childTnLst>
                                </p:cTn>
                              </p:par>
                            </p:childTnLst>
                          </p:cTn>
                        </p:par>
                        <p:par>
                          <p:cTn id="259" fill="hold">
                            <p:stCondLst>
                              <p:cond delay="12600"/>
                            </p:stCondLst>
                            <p:childTnLst>
                              <p:par>
                                <p:cTn id="260" presetID="1" presetClass="entr" presetSubtype="0" fill="hold" nodeType="afterEffect">
                                  <p:stCondLst>
                                    <p:cond delay="150"/>
                                  </p:stCondLst>
                                  <p:childTnLst>
                                    <p:set>
                                      <p:cBhvr>
                                        <p:cTn id="261" dur="1" fill="hold">
                                          <p:stCondLst>
                                            <p:cond delay="0"/>
                                          </p:stCondLst>
                                        </p:cTn>
                                        <p:tgtEl>
                                          <p:spTgt spid="91"/>
                                        </p:tgtEl>
                                        <p:attrNameLst>
                                          <p:attrName>style.visibility</p:attrName>
                                        </p:attrNameLst>
                                      </p:cBhvr>
                                      <p:to>
                                        <p:strVal val="visible"/>
                                      </p:to>
                                    </p:set>
                                  </p:childTnLst>
                                </p:cTn>
                              </p:par>
                            </p:childTnLst>
                          </p:cTn>
                        </p:par>
                        <p:par>
                          <p:cTn id="262" fill="hold">
                            <p:stCondLst>
                              <p:cond delay="12750"/>
                            </p:stCondLst>
                            <p:childTnLst>
                              <p:par>
                                <p:cTn id="263" presetID="1" presetClass="entr" presetSubtype="0" fill="hold" nodeType="afterEffect">
                                  <p:stCondLst>
                                    <p:cond delay="150"/>
                                  </p:stCondLst>
                                  <p:childTnLst>
                                    <p:set>
                                      <p:cBhvr>
                                        <p:cTn id="264" dur="1" fill="hold">
                                          <p:stCondLst>
                                            <p:cond delay="0"/>
                                          </p:stCondLst>
                                        </p:cTn>
                                        <p:tgtEl>
                                          <p:spTgt spid="92"/>
                                        </p:tgtEl>
                                        <p:attrNameLst>
                                          <p:attrName>style.visibility</p:attrName>
                                        </p:attrNameLst>
                                      </p:cBhvr>
                                      <p:to>
                                        <p:strVal val="visible"/>
                                      </p:to>
                                    </p:set>
                                  </p:childTnLst>
                                </p:cTn>
                              </p:par>
                            </p:childTnLst>
                          </p:cTn>
                        </p:par>
                        <p:par>
                          <p:cTn id="265" fill="hold">
                            <p:stCondLst>
                              <p:cond delay="12900"/>
                            </p:stCondLst>
                            <p:childTnLst>
                              <p:par>
                                <p:cTn id="266" presetID="1" presetClass="entr" presetSubtype="0" fill="hold" nodeType="afterEffect">
                                  <p:stCondLst>
                                    <p:cond delay="150"/>
                                  </p:stCondLst>
                                  <p:childTnLst>
                                    <p:set>
                                      <p:cBhvr>
                                        <p:cTn id="267" dur="1" fill="hold">
                                          <p:stCondLst>
                                            <p:cond delay="0"/>
                                          </p:stCondLst>
                                        </p:cTn>
                                        <p:tgtEl>
                                          <p:spTgt spid="93"/>
                                        </p:tgtEl>
                                        <p:attrNameLst>
                                          <p:attrName>style.visibility</p:attrName>
                                        </p:attrNameLst>
                                      </p:cBhvr>
                                      <p:to>
                                        <p:strVal val="visible"/>
                                      </p:to>
                                    </p:set>
                                  </p:childTnLst>
                                </p:cTn>
                              </p:par>
                            </p:childTnLst>
                          </p:cTn>
                        </p:par>
                        <p:par>
                          <p:cTn id="268" fill="hold">
                            <p:stCondLst>
                              <p:cond delay="13050"/>
                            </p:stCondLst>
                            <p:childTnLst>
                              <p:par>
                                <p:cTn id="269" presetID="1" presetClass="entr" presetSubtype="0" fill="hold" nodeType="afterEffect">
                                  <p:stCondLst>
                                    <p:cond delay="150"/>
                                  </p:stCondLst>
                                  <p:childTnLst>
                                    <p:set>
                                      <p:cBhvr>
                                        <p:cTn id="270" dur="1" fill="hold">
                                          <p:stCondLst>
                                            <p:cond delay="0"/>
                                          </p:stCondLst>
                                        </p:cTn>
                                        <p:tgtEl>
                                          <p:spTgt spid="94"/>
                                        </p:tgtEl>
                                        <p:attrNameLst>
                                          <p:attrName>style.visibility</p:attrName>
                                        </p:attrNameLst>
                                      </p:cBhvr>
                                      <p:to>
                                        <p:strVal val="visible"/>
                                      </p:to>
                                    </p:set>
                                  </p:childTnLst>
                                </p:cTn>
                              </p:par>
                            </p:childTnLst>
                          </p:cTn>
                        </p:par>
                        <p:par>
                          <p:cTn id="271" fill="hold">
                            <p:stCondLst>
                              <p:cond delay="13200"/>
                            </p:stCondLst>
                            <p:childTnLst>
                              <p:par>
                                <p:cTn id="272" presetID="1" presetClass="entr" presetSubtype="0" fill="hold" nodeType="afterEffect">
                                  <p:stCondLst>
                                    <p:cond delay="150"/>
                                  </p:stCondLst>
                                  <p:childTnLst>
                                    <p:set>
                                      <p:cBhvr>
                                        <p:cTn id="273" dur="1" fill="hold">
                                          <p:stCondLst>
                                            <p:cond delay="0"/>
                                          </p:stCondLst>
                                        </p:cTn>
                                        <p:tgtEl>
                                          <p:spTgt spid="95"/>
                                        </p:tgtEl>
                                        <p:attrNameLst>
                                          <p:attrName>style.visibility</p:attrName>
                                        </p:attrNameLst>
                                      </p:cBhvr>
                                      <p:to>
                                        <p:strVal val="visible"/>
                                      </p:to>
                                    </p:set>
                                  </p:childTnLst>
                                </p:cTn>
                              </p:par>
                            </p:childTnLst>
                          </p:cTn>
                        </p:par>
                        <p:par>
                          <p:cTn id="274" fill="hold">
                            <p:stCondLst>
                              <p:cond delay="13350"/>
                            </p:stCondLst>
                            <p:childTnLst>
                              <p:par>
                                <p:cTn id="275" presetID="1" presetClass="entr" presetSubtype="0" fill="hold" nodeType="afterEffect">
                                  <p:stCondLst>
                                    <p:cond delay="150"/>
                                  </p:stCondLst>
                                  <p:childTnLst>
                                    <p:set>
                                      <p:cBhvr>
                                        <p:cTn id="276" dur="1" fill="hold">
                                          <p:stCondLst>
                                            <p:cond delay="0"/>
                                          </p:stCondLst>
                                        </p:cTn>
                                        <p:tgtEl>
                                          <p:spTgt spid="96"/>
                                        </p:tgtEl>
                                        <p:attrNameLst>
                                          <p:attrName>style.visibility</p:attrName>
                                        </p:attrNameLst>
                                      </p:cBhvr>
                                      <p:to>
                                        <p:strVal val="visible"/>
                                      </p:to>
                                    </p:set>
                                  </p:childTnLst>
                                </p:cTn>
                              </p:par>
                            </p:childTnLst>
                          </p:cTn>
                        </p:par>
                        <p:par>
                          <p:cTn id="277" fill="hold">
                            <p:stCondLst>
                              <p:cond delay="13500"/>
                            </p:stCondLst>
                            <p:childTnLst>
                              <p:par>
                                <p:cTn id="278" presetID="1" presetClass="entr" presetSubtype="0" fill="hold" nodeType="afterEffect">
                                  <p:stCondLst>
                                    <p:cond delay="150"/>
                                  </p:stCondLst>
                                  <p:childTnLst>
                                    <p:set>
                                      <p:cBhvr>
                                        <p:cTn id="279" dur="1" fill="hold">
                                          <p:stCondLst>
                                            <p:cond delay="0"/>
                                          </p:stCondLst>
                                        </p:cTn>
                                        <p:tgtEl>
                                          <p:spTgt spid="97"/>
                                        </p:tgtEl>
                                        <p:attrNameLst>
                                          <p:attrName>style.visibility</p:attrName>
                                        </p:attrNameLst>
                                      </p:cBhvr>
                                      <p:to>
                                        <p:strVal val="visible"/>
                                      </p:to>
                                    </p:set>
                                  </p:childTnLst>
                                </p:cTn>
                              </p:par>
                            </p:childTnLst>
                          </p:cTn>
                        </p:par>
                        <p:par>
                          <p:cTn id="280" fill="hold">
                            <p:stCondLst>
                              <p:cond delay="13650"/>
                            </p:stCondLst>
                            <p:childTnLst>
                              <p:par>
                                <p:cTn id="281" presetID="1" presetClass="entr" presetSubtype="0" fill="hold" nodeType="afterEffect">
                                  <p:stCondLst>
                                    <p:cond delay="150"/>
                                  </p:stCondLst>
                                  <p:childTnLst>
                                    <p:set>
                                      <p:cBhvr>
                                        <p:cTn id="282" dur="1" fill="hold">
                                          <p:stCondLst>
                                            <p:cond delay="0"/>
                                          </p:stCondLst>
                                        </p:cTn>
                                        <p:tgtEl>
                                          <p:spTgt spid="98"/>
                                        </p:tgtEl>
                                        <p:attrNameLst>
                                          <p:attrName>style.visibility</p:attrName>
                                        </p:attrNameLst>
                                      </p:cBhvr>
                                      <p:to>
                                        <p:strVal val="visible"/>
                                      </p:to>
                                    </p:set>
                                  </p:childTnLst>
                                </p:cTn>
                              </p:par>
                            </p:childTnLst>
                          </p:cTn>
                        </p:par>
                        <p:par>
                          <p:cTn id="283" fill="hold">
                            <p:stCondLst>
                              <p:cond delay="13800"/>
                            </p:stCondLst>
                            <p:childTnLst>
                              <p:par>
                                <p:cTn id="284" presetID="1" presetClass="entr" presetSubtype="0" fill="hold" nodeType="afterEffect">
                                  <p:stCondLst>
                                    <p:cond delay="150"/>
                                  </p:stCondLst>
                                  <p:childTnLst>
                                    <p:set>
                                      <p:cBhvr>
                                        <p:cTn id="285" dur="1" fill="hold">
                                          <p:stCondLst>
                                            <p:cond delay="0"/>
                                          </p:stCondLst>
                                        </p:cTn>
                                        <p:tgtEl>
                                          <p:spTgt spid="99"/>
                                        </p:tgtEl>
                                        <p:attrNameLst>
                                          <p:attrName>style.visibility</p:attrName>
                                        </p:attrNameLst>
                                      </p:cBhvr>
                                      <p:to>
                                        <p:strVal val="visible"/>
                                      </p:to>
                                    </p:set>
                                  </p:childTnLst>
                                </p:cTn>
                              </p:par>
                            </p:childTnLst>
                          </p:cTn>
                        </p:par>
                        <p:par>
                          <p:cTn id="286" fill="hold">
                            <p:stCondLst>
                              <p:cond delay="13950"/>
                            </p:stCondLst>
                            <p:childTnLst>
                              <p:par>
                                <p:cTn id="287" presetID="1" presetClass="entr" presetSubtype="0" fill="hold" nodeType="afterEffect">
                                  <p:stCondLst>
                                    <p:cond delay="150"/>
                                  </p:stCondLst>
                                  <p:childTnLst>
                                    <p:set>
                                      <p:cBhvr>
                                        <p:cTn id="288" dur="1" fill="hold">
                                          <p:stCondLst>
                                            <p:cond delay="0"/>
                                          </p:stCondLst>
                                        </p:cTn>
                                        <p:tgtEl>
                                          <p:spTgt spid="100"/>
                                        </p:tgtEl>
                                        <p:attrNameLst>
                                          <p:attrName>style.visibility</p:attrName>
                                        </p:attrNameLst>
                                      </p:cBhvr>
                                      <p:to>
                                        <p:strVal val="visible"/>
                                      </p:to>
                                    </p:set>
                                  </p:childTnLst>
                                </p:cTn>
                              </p:par>
                            </p:childTnLst>
                          </p:cTn>
                        </p:par>
                        <p:par>
                          <p:cTn id="289" fill="hold">
                            <p:stCondLst>
                              <p:cond delay="14100"/>
                            </p:stCondLst>
                            <p:childTnLst>
                              <p:par>
                                <p:cTn id="290" presetID="1" presetClass="entr" presetSubtype="0" fill="hold" nodeType="afterEffect">
                                  <p:stCondLst>
                                    <p:cond delay="150"/>
                                  </p:stCondLst>
                                  <p:childTnLst>
                                    <p:set>
                                      <p:cBhvr>
                                        <p:cTn id="291" dur="1" fill="hold">
                                          <p:stCondLst>
                                            <p:cond delay="0"/>
                                          </p:stCondLst>
                                        </p:cTn>
                                        <p:tgtEl>
                                          <p:spTgt spid="101"/>
                                        </p:tgtEl>
                                        <p:attrNameLst>
                                          <p:attrName>style.visibility</p:attrName>
                                        </p:attrNameLst>
                                      </p:cBhvr>
                                      <p:to>
                                        <p:strVal val="visible"/>
                                      </p:to>
                                    </p:set>
                                  </p:childTnLst>
                                </p:cTn>
                              </p:par>
                            </p:childTnLst>
                          </p:cTn>
                        </p:par>
                        <p:par>
                          <p:cTn id="292" fill="hold">
                            <p:stCondLst>
                              <p:cond delay="14250"/>
                            </p:stCondLst>
                            <p:childTnLst>
                              <p:par>
                                <p:cTn id="293" presetID="1" presetClass="entr" presetSubtype="0" fill="hold" nodeType="afterEffect">
                                  <p:stCondLst>
                                    <p:cond delay="150"/>
                                  </p:stCondLst>
                                  <p:childTnLst>
                                    <p:set>
                                      <p:cBhvr>
                                        <p:cTn id="294" dur="1" fill="hold">
                                          <p:stCondLst>
                                            <p:cond delay="0"/>
                                          </p:stCondLst>
                                        </p:cTn>
                                        <p:tgtEl>
                                          <p:spTgt spid="102"/>
                                        </p:tgtEl>
                                        <p:attrNameLst>
                                          <p:attrName>style.visibility</p:attrName>
                                        </p:attrNameLst>
                                      </p:cBhvr>
                                      <p:to>
                                        <p:strVal val="visible"/>
                                      </p:to>
                                    </p:set>
                                  </p:childTnLst>
                                </p:cTn>
                              </p:par>
                            </p:childTnLst>
                          </p:cTn>
                        </p:par>
                        <p:par>
                          <p:cTn id="295" fill="hold">
                            <p:stCondLst>
                              <p:cond delay="14400"/>
                            </p:stCondLst>
                            <p:childTnLst>
                              <p:par>
                                <p:cTn id="296" presetID="1" presetClass="entr" presetSubtype="0" fill="hold" nodeType="afterEffect">
                                  <p:stCondLst>
                                    <p:cond delay="150"/>
                                  </p:stCondLst>
                                  <p:childTnLst>
                                    <p:set>
                                      <p:cBhvr>
                                        <p:cTn id="297" dur="1" fill="hold">
                                          <p:stCondLst>
                                            <p:cond delay="0"/>
                                          </p:stCondLst>
                                        </p:cTn>
                                        <p:tgtEl>
                                          <p:spTgt spid="103"/>
                                        </p:tgtEl>
                                        <p:attrNameLst>
                                          <p:attrName>style.visibility</p:attrName>
                                        </p:attrNameLst>
                                      </p:cBhvr>
                                      <p:to>
                                        <p:strVal val="visible"/>
                                      </p:to>
                                    </p:set>
                                  </p:childTnLst>
                                </p:cTn>
                              </p:par>
                            </p:childTnLst>
                          </p:cTn>
                        </p:par>
                        <p:par>
                          <p:cTn id="298" fill="hold">
                            <p:stCondLst>
                              <p:cond delay="14550"/>
                            </p:stCondLst>
                            <p:childTnLst>
                              <p:par>
                                <p:cTn id="299" presetID="1" presetClass="entr" presetSubtype="0" fill="hold" nodeType="afterEffect">
                                  <p:stCondLst>
                                    <p:cond delay="150"/>
                                  </p:stCondLst>
                                  <p:childTnLst>
                                    <p:set>
                                      <p:cBhvr>
                                        <p:cTn id="300" dur="1" fill="hold">
                                          <p:stCondLst>
                                            <p:cond delay="0"/>
                                          </p:stCondLst>
                                        </p:cTn>
                                        <p:tgtEl>
                                          <p:spTgt spid="104"/>
                                        </p:tgtEl>
                                        <p:attrNameLst>
                                          <p:attrName>style.visibility</p:attrName>
                                        </p:attrNameLst>
                                      </p:cBhvr>
                                      <p:to>
                                        <p:strVal val="visible"/>
                                      </p:to>
                                    </p:set>
                                  </p:childTnLst>
                                </p:cTn>
                              </p:par>
                            </p:childTnLst>
                          </p:cTn>
                        </p:par>
                        <p:par>
                          <p:cTn id="301" fill="hold">
                            <p:stCondLst>
                              <p:cond delay="14700"/>
                            </p:stCondLst>
                            <p:childTnLst>
                              <p:par>
                                <p:cTn id="302" presetID="1" presetClass="entr" presetSubtype="0" fill="hold" nodeType="afterEffect">
                                  <p:stCondLst>
                                    <p:cond delay="150"/>
                                  </p:stCondLst>
                                  <p:childTnLst>
                                    <p:set>
                                      <p:cBhvr>
                                        <p:cTn id="303" dur="1" fill="hold">
                                          <p:stCondLst>
                                            <p:cond delay="0"/>
                                          </p:stCondLst>
                                        </p:cTn>
                                        <p:tgtEl>
                                          <p:spTgt spid="105"/>
                                        </p:tgtEl>
                                        <p:attrNameLst>
                                          <p:attrName>style.visibility</p:attrName>
                                        </p:attrNameLst>
                                      </p:cBhvr>
                                      <p:to>
                                        <p:strVal val="visible"/>
                                      </p:to>
                                    </p:set>
                                  </p:childTnLst>
                                </p:cTn>
                              </p:par>
                            </p:childTnLst>
                          </p:cTn>
                        </p:par>
                        <p:par>
                          <p:cTn id="304" fill="hold">
                            <p:stCondLst>
                              <p:cond delay="14850"/>
                            </p:stCondLst>
                            <p:childTnLst>
                              <p:par>
                                <p:cTn id="305" presetID="1" presetClass="entr" presetSubtype="0" fill="hold" nodeType="afterEffect">
                                  <p:stCondLst>
                                    <p:cond delay="150"/>
                                  </p:stCondLst>
                                  <p:childTnLst>
                                    <p:set>
                                      <p:cBhvr>
                                        <p:cTn id="306" dur="1" fill="hold">
                                          <p:stCondLst>
                                            <p:cond delay="0"/>
                                          </p:stCondLst>
                                        </p:cTn>
                                        <p:tgtEl>
                                          <p:spTgt spid="106"/>
                                        </p:tgtEl>
                                        <p:attrNameLst>
                                          <p:attrName>style.visibility</p:attrName>
                                        </p:attrNameLst>
                                      </p:cBhvr>
                                      <p:to>
                                        <p:strVal val="visible"/>
                                      </p:to>
                                    </p:set>
                                  </p:childTnLst>
                                </p:cTn>
                              </p:par>
                            </p:childTnLst>
                          </p:cTn>
                        </p:par>
                        <p:par>
                          <p:cTn id="307" fill="hold">
                            <p:stCondLst>
                              <p:cond delay="15000"/>
                            </p:stCondLst>
                            <p:childTnLst>
                              <p:par>
                                <p:cTn id="308" presetID="1" presetClass="entr" presetSubtype="0" fill="hold" nodeType="afterEffect">
                                  <p:stCondLst>
                                    <p:cond delay="150"/>
                                  </p:stCondLst>
                                  <p:childTnLst>
                                    <p:set>
                                      <p:cBhvr>
                                        <p:cTn id="309" dur="1" fill="hold">
                                          <p:stCondLst>
                                            <p:cond delay="0"/>
                                          </p:stCondLst>
                                        </p:cTn>
                                        <p:tgtEl>
                                          <p:spTgt spid="107"/>
                                        </p:tgtEl>
                                        <p:attrNameLst>
                                          <p:attrName>style.visibility</p:attrName>
                                        </p:attrNameLst>
                                      </p:cBhvr>
                                      <p:to>
                                        <p:strVal val="visible"/>
                                      </p:to>
                                    </p:set>
                                  </p:childTnLst>
                                </p:cTn>
                              </p:par>
                            </p:childTnLst>
                          </p:cTn>
                        </p:par>
                        <p:par>
                          <p:cTn id="310" fill="hold">
                            <p:stCondLst>
                              <p:cond delay="15150"/>
                            </p:stCondLst>
                            <p:childTnLst>
                              <p:par>
                                <p:cTn id="311" presetID="1" presetClass="entr" presetSubtype="0" fill="hold" nodeType="afterEffect">
                                  <p:stCondLst>
                                    <p:cond delay="150"/>
                                  </p:stCondLst>
                                  <p:childTnLst>
                                    <p:set>
                                      <p:cBhvr>
                                        <p:cTn id="312" dur="1" fill="hold">
                                          <p:stCondLst>
                                            <p:cond delay="0"/>
                                          </p:stCondLst>
                                        </p:cTn>
                                        <p:tgtEl>
                                          <p:spTgt spid="108"/>
                                        </p:tgtEl>
                                        <p:attrNameLst>
                                          <p:attrName>style.visibility</p:attrName>
                                        </p:attrNameLst>
                                      </p:cBhvr>
                                      <p:to>
                                        <p:strVal val="visible"/>
                                      </p:to>
                                    </p:set>
                                  </p:childTnLst>
                                </p:cTn>
                              </p:par>
                            </p:childTnLst>
                          </p:cTn>
                        </p:par>
                        <p:par>
                          <p:cTn id="313" fill="hold">
                            <p:stCondLst>
                              <p:cond delay="15300"/>
                            </p:stCondLst>
                            <p:childTnLst>
                              <p:par>
                                <p:cTn id="314" presetID="1" presetClass="entr" presetSubtype="0" fill="hold" nodeType="afterEffect">
                                  <p:stCondLst>
                                    <p:cond delay="150"/>
                                  </p:stCondLst>
                                  <p:childTnLst>
                                    <p:set>
                                      <p:cBhvr>
                                        <p:cTn id="315" dur="1" fill="hold">
                                          <p:stCondLst>
                                            <p:cond delay="0"/>
                                          </p:stCondLst>
                                        </p:cTn>
                                        <p:tgtEl>
                                          <p:spTgt spid="109"/>
                                        </p:tgtEl>
                                        <p:attrNameLst>
                                          <p:attrName>style.visibility</p:attrName>
                                        </p:attrNameLst>
                                      </p:cBhvr>
                                      <p:to>
                                        <p:strVal val="visible"/>
                                      </p:to>
                                    </p:set>
                                  </p:childTnLst>
                                </p:cTn>
                              </p:par>
                            </p:childTnLst>
                          </p:cTn>
                        </p:par>
                        <p:par>
                          <p:cTn id="316" fill="hold">
                            <p:stCondLst>
                              <p:cond delay="15450"/>
                            </p:stCondLst>
                            <p:childTnLst>
                              <p:par>
                                <p:cTn id="317" presetID="1" presetClass="entr" presetSubtype="0" fill="hold" nodeType="afterEffect">
                                  <p:stCondLst>
                                    <p:cond delay="150"/>
                                  </p:stCondLst>
                                  <p:childTnLst>
                                    <p:set>
                                      <p:cBhvr>
                                        <p:cTn id="318" dur="1" fill="hold">
                                          <p:stCondLst>
                                            <p:cond delay="0"/>
                                          </p:stCondLst>
                                        </p:cTn>
                                        <p:tgtEl>
                                          <p:spTgt spid="110"/>
                                        </p:tgtEl>
                                        <p:attrNameLst>
                                          <p:attrName>style.visibility</p:attrName>
                                        </p:attrNameLst>
                                      </p:cBhvr>
                                      <p:to>
                                        <p:strVal val="visible"/>
                                      </p:to>
                                    </p:set>
                                  </p:childTnLst>
                                </p:cTn>
                              </p:par>
                            </p:childTnLst>
                          </p:cTn>
                        </p:par>
                        <p:par>
                          <p:cTn id="319" fill="hold">
                            <p:stCondLst>
                              <p:cond delay="15600"/>
                            </p:stCondLst>
                            <p:childTnLst>
                              <p:par>
                                <p:cTn id="320" presetID="1" presetClass="entr" presetSubtype="0" fill="hold" nodeType="afterEffect">
                                  <p:stCondLst>
                                    <p:cond delay="150"/>
                                  </p:stCondLst>
                                  <p:childTnLst>
                                    <p:set>
                                      <p:cBhvr>
                                        <p:cTn id="321" dur="1" fill="hold">
                                          <p:stCondLst>
                                            <p:cond delay="0"/>
                                          </p:stCondLst>
                                        </p:cTn>
                                        <p:tgtEl>
                                          <p:spTgt spid="111"/>
                                        </p:tgtEl>
                                        <p:attrNameLst>
                                          <p:attrName>style.visibility</p:attrName>
                                        </p:attrNameLst>
                                      </p:cBhvr>
                                      <p:to>
                                        <p:strVal val="visible"/>
                                      </p:to>
                                    </p:set>
                                  </p:childTnLst>
                                </p:cTn>
                              </p:par>
                            </p:childTnLst>
                          </p:cTn>
                        </p:par>
                        <p:par>
                          <p:cTn id="322" fill="hold">
                            <p:stCondLst>
                              <p:cond delay="15750"/>
                            </p:stCondLst>
                            <p:childTnLst>
                              <p:par>
                                <p:cTn id="323" presetID="1" presetClass="entr" presetSubtype="0" fill="hold" nodeType="afterEffect">
                                  <p:stCondLst>
                                    <p:cond delay="150"/>
                                  </p:stCondLst>
                                  <p:childTnLst>
                                    <p:set>
                                      <p:cBhvr>
                                        <p:cTn id="324" dur="1" fill="hold">
                                          <p:stCondLst>
                                            <p:cond delay="0"/>
                                          </p:stCondLst>
                                        </p:cTn>
                                        <p:tgtEl>
                                          <p:spTgt spid="112"/>
                                        </p:tgtEl>
                                        <p:attrNameLst>
                                          <p:attrName>style.visibility</p:attrName>
                                        </p:attrNameLst>
                                      </p:cBhvr>
                                      <p:to>
                                        <p:strVal val="visible"/>
                                      </p:to>
                                    </p:set>
                                  </p:childTnLst>
                                </p:cTn>
                              </p:par>
                            </p:childTnLst>
                          </p:cTn>
                        </p:par>
                        <p:par>
                          <p:cTn id="325" fill="hold">
                            <p:stCondLst>
                              <p:cond delay="15900"/>
                            </p:stCondLst>
                            <p:childTnLst>
                              <p:par>
                                <p:cTn id="326" presetID="1" presetClass="entr" presetSubtype="0" fill="hold" nodeType="afterEffect">
                                  <p:stCondLst>
                                    <p:cond delay="150"/>
                                  </p:stCondLst>
                                  <p:childTnLst>
                                    <p:set>
                                      <p:cBhvr>
                                        <p:cTn id="327" dur="1" fill="hold">
                                          <p:stCondLst>
                                            <p:cond delay="0"/>
                                          </p:stCondLst>
                                        </p:cTn>
                                        <p:tgtEl>
                                          <p:spTgt spid="113"/>
                                        </p:tgtEl>
                                        <p:attrNameLst>
                                          <p:attrName>style.visibility</p:attrName>
                                        </p:attrNameLst>
                                      </p:cBhvr>
                                      <p:to>
                                        <p:strVal val="visible"/>
                                      </p:to>
                                    </p:set>
                                  </p:childTnLst>
                                </p:cTn>
                              </p:par>
                            </p:childTnLst>
                          </p:cTn>
                        </p:par>
                        <p:par>
                          <p:cTn id="328" fill="hold">
                            <p:stCondLst>
                              <p:cond delay="16050"/>
                            </p:stCondLst>
                            <p:childTnLst>
                              <p:par>
                                <p:cTn id="329" presetID="1" presetClass="entr" presetSubtype="0" fill="hold" nodeType="afterEffect">
                                  <p:stCondLst>
                                    <p:cond delay="150"/>
                                  </p:stCondLst>
                                  <p:childTnLst>
                                    <p:set>
                                      <p:cBhvr>
                                        <p:cTn id="330" dur="1" fill="hold">
                                          <p:stCondLst>
                                            <p:cond delay="0"/>
                                          </p:stCondLst>
                                        </p:cTn>
                                        <p:tgtEl>
                                          <p:spTgt spid="114"/>
                                        </p:tgtEl>
                                        <p:attrNameLst>
                                          <p:attrName>style.visibility</p:attrName>
                                        </p:attrNameLst>
                                      </p:cBhvr>
                                      <p:to>
                                        <p:strVal val="visible"/>
                                      </p:to>
                                    </p:set>
                                  </p:childTnLst>
                                </p:cTn>
                              </p:par>
                            </p:childTnLst>
                          </p:cTn>
                        </p:par>
                        <p:par>
                          <p:cTn id="331" fill="hold">
                            <p:stCondLst>
                              <p:cond delay="16200"/>
                            </p:stCondLst>
                            <p:childTnLst>
                              <p:par>
                                <p:cTn id="332" presetID="1" presetClass="entr" presetSubtype="0" fill="hold" nodeType="afterEffect">
                                  <p:stCondLst>
                                    <p:cond delay="150"/>
                                  </p:stCondLst>
                                  <p:childTnLst>
                                    <p:set>
                                      <p:cBhvr>
                                        <p:cTn id="333" dur="1" fill="hold">
                                          <p:stCondLst>
                                            <p:cond delay="0"/>
                                          </p:stCondLst>
                                        </p:cTn>
                                        <p:tgtEl>
                                          <p:spTgt spid="115"/>
                                        </p:tgtEl>
                                        <p:attrNameLst>
                                          <p:attrName>style.visibility</p:attrName>
                                        </p:attrNameLst>
                                      </p:cBhvr>
                                      <p:to>
                                        <p:strVal val="visible"/>
                                      </p:to>
                                    </p:set>
                                  </p:childTnLst>
                                </p:cTn>
                              </p:par>
                            </p:childTnLst>
                          </p:cTn>
                        </p:par>
                        <p:par>
                          <p:cTn id="334" fill="hold">
                            <p:stCondLst>
                              <p:cond delay="16350"/>
                            </p:stCondLst>
                            <p:childTnLst>
                              <p:par>
                                <p:cTn id="335" presetID="1" presetClass="entr" presetSubtype="0" fill="hold" nodeType="afterEffect">
                                  <p:stCondLst>
                                    <p:cond delay="150"/>
                                  </p:stCondLst>
                                  <p:childTnLst>
                                    <p:set>
                                      <p:cBhvr>
                                        <p:cTn id="336" dur="1" fill="hold">
                                          <p:stCondLst>
                                            <p:cond delay="0"/>
                                          </p:stCondLst>
                                        </p:cTn>
                                        <p:tgtEl>
                                          <p:spTgt spid="116"/>
                                        </p:tgtEl>
                                        <p:attrNameLst>
                                          <p:attrName>style.visibility</p:attrName>
                                        </p:attrNameLst>
                                      </p:cBhvr>
                                      <p:to>
                                        <p:strVal val="visible"/>
                                      </p:to>
                                    </p:set>
                                  </p:childTnLst>
                                </p:cTn>
                              </p:par>
                            </p:childTnLst>
                          </p:cTn>
                        </p:par>
                        <p:par>
                          <p:cTn id="337" fill="hold">
                            <p:stCondLst>
                              <p:cond delay="16500"/>
                            </p:stCondLst>
                            <p:childTnLst>
                              <p:par>
                                <p:cTn id="338" presetID="1" presetClass="entr" presetSubtype="0" fill="hold" nodeType="afterEffect">
                                  <p:stCondLst>
                                    <p:cond delay="150"/>
                                  </p:stCondLst>
                                  <p:childTnLst>
                                    <p:set>
                                      <p:cBhvr>
                                        <p:cTn id="339" dur="1" fill="hold">
                                          <p:stCondLst>
                                            <p:cond delay="0"/>
                                          </p:stCondLst>
                                        </p:cTn>
                                        <p:tgtEl>
                                          <p:spTgt spid="117"/>
                                        </p:tgtEl>
                                        <p:attrNameLst>
                                          <p:attrName>style.visibility</p:attrName>
                                        </p:attrNameLst>
                                      </p:cBhvr>
                                      <p:to>
                                        <p:strVal val="visible"/>
                                      </p:to>
                                    </p:set>
                                  </p:childTnLst>
                                </p:cTn>
                              </p:par>
                            </p:childTnLst>
                          </p:cTn>
                        </p:par>
                        <p:par>
                          <p:cTn id="340" fill="hold">
                            <p:stCondLst>
                              <p:cond delay="16650"/>
                            </p:stCondLst>
                            <p:childTnLst>
                              <p:par>
                                <p:cTn id="341" presetID="1" presetClass="entr" presetSubtype="0" fill="hold" nodeType="afterEffect">
                                  <p:stCondLst>
                                    <p:cond delay="150"/>
                                  </p:stCondLst>
                                  <p:childTnLst>
                                    <p:set>
                                      <p:cBhvr>
                                        <p:cTn id="342" dur="1" fill="hold">
                                          <p:stCondLst>
                                            <p:cond delay="0"/>
                                          </p:stCondLst>
                                        </p:cTn>
                                        <p:tgtEl>
                                          <p:spTgt spid="118"/>
                                        </p:tgtEl>
                                        <p:attrNameLst>
                                          <p:attrName>style.visibility</p:attrName>
                                        </p:attrNameLst>
                                      </p:cBhvr>
                                      <p:to>
                                        <p:strVal val="visible"/>
                                      </p:to>
                                    </p:set>
                                  </p:childTnLst>
                                </p:cTn>
                              </p:par>
                            </p:childTnLst>
                          </p:cTn>
                        </p:par>
                        <p:par>
                          <p:cTn id="343" fill="hold">
                            <p:stCondLst>
                              <p:cond delay="16800"/>
                            </p:stCondLst>
                            <p:childTnLst>
                              <p:par>
                                <p:cTn id="344" presetID="1" presetClass="entr" presetSubtype="0" fill="hold" nodeType="afterEffect">
                                  <p:stCondLst>
                                    <p:cond delay="150"/>
                                  </p:stCondLst>
                                  <p:childTnLst>
                                    <p:set>
                                      <p:cBhvr>
                                        <p:cTn id="345" dur="1" fill="hold">
                                          <p:stCondLst>
                                            <p:cond delay="0"/>
                                          </p:stCondLst>
                                        </p:cTn>
                                        <p:tgtEl>
                                          <p:spTgt spid="119"/>
                                        </p:tgtEl>
                                        <p:attrNameLst>
                                          <p:attrName>style.visibility</p:attrName>
                                        </p:attrNameLst>
                                      </p:cBhvr>
                                      <p:to>
                                        <p:strVal val="visible"/>
                                      </p:to>
                                    </p:set>
                                  </p:childTnLst>
                                </p:cTn>
                              </p:par>
                            </p:childTnLst>
                          </p:cTn>
                        </p:par>
                        <p:par>
                          <p:cTn id="346" fill="hold">
                            <p:stCondLst>
                              <p:cond delay="16950"/>
                            </p:stCondLst>
                            <p:childTnLst>
                              <p:par>
                                <p:cTn id="347" presetID="1" presetClass="entr" presetSubtype="0" fill="hold" nodeType="afterEffect">
                                  <p:stCondLst>
                                    <p:cond delay="150"/>
                                  </p:stCondLst>
                                  <p:childTnLst>
                                    <p:set>
                                      <p:cBhvr>
                                        <p:cTn id="348" dur="1" fill="hold">
                                          <p:stCondLst>
                                            <p:cond delay="0"/>
                                          </p:stCondLst>
                                        </p:cTn>
                                        <p:tgtEl>
                                          <p:spTgt spid="120"/>
                                        </p:tgtEl>
                                        <p:attrNameLst>
                                          <p:attrName>style.visibility</p:attrName>
                                        </p:attrNameLst>
                                      </p:cBhvr>
                                      <p:to>
                                        <p:strVal val="visible"/>
                                      </p:to>
                                    </p:set>
                                  </p:childTnLst>
                                </p:cTn>
                              </p:par>
                            </p:childTnLst>
                          </p:cTn>
                        </p:par>
                        <p:par>
                          <p:cTn id="349" fill="hold">
                            <p:stCondLst>
                              <p:cond delay="17100"/>
                            </p:stCondLst>
                            <p:childTnLst>
                              <p:par>
                                <p:cTn id="350" presetID="1" presetClass="entr" presetSubtype="0" fill="hold" nodeType="afterEffect">
                                  <p:stCondLst>
                                    <p:cond delay="150"/>
                                  </p:stCondLst>
                                  <p:childTnLst>
                                    <p:set>
                                      <p:cBhvr>
                                        <p:cTn id="351" dur="1" fill="hold">
                                          <p:stCondLst>
                                            <p:cond delay="0"/>
                                          </p:stCondLst>
                                        </p:cTn>
                                        <p:tgtEl>
                                          <p:spTgt spid="121"/>
                                        </p:tgtEl>
                                        <p:attrNameLst>
                                          <p:attrName>style.visibility</p:attrName>
                                        </p:attrNameLst>
                                      </p:cBhvr>
                                      <p:to>
                                        <p:strVal val="visible"/>
                                      </p:to>
                                    </p:set>
                                  </p:childTnLst>
                                </p:cTn>
                              </p:par>
                            </p:childTnLst>
                          </p:cTn>
                        </p:par>
                        <p:par>
                          <p:cTn id="352" fill="hold">
                            <p:stCondLst>
                              <p:cond delay="17250"/>
                            </p:stCondLst>
                            <p:childTnLst>
                              <p:par>
                                <p:cTn id="353" presetID="1" presetClass="entr" presetSubtype="0" fill="hold" nodeType="afterEffect">
                                  <p:stCondLst>
                                    <p:cond delay="150"/>
                                  </p:stCondLst>
                                  <p:childTnLst>
                                    <p:set>
                                      <p:cBhvr>
                                        <p:cTn id="354" dur="1" fill="hold">
                                          <p:stCondLst>
                                            <p:cond delay="0"/>
                                          </p:stCondLst>
                                        </p:cTn>
                                        <p:tgtEl>
                                          <p:spTgt spid="122"/>
                                        </p:tgtEl>
                                        <p:attrNameLst>
                                          <p:attrName>style.visibility</p:attrName>
                                        </p:attrNameLst>
                                      </p:cBhvr>
                                      <p:to>
                                        <p:strVal val="visible"/>
                                      </p:to>
                                    </p:set>
                                  </p:childTnLst>
                                </p:cTn>
                              </p:par>
                            </p:childTnLst>
                          </p:cTn>
                        </p:par>
                        <p:par>
                          <p:cTn id="355" fill="hold">
                            <p:stCondLst>
                              <p:cond delay="17400"/>
                            </p:stCondLst>
                            <p:childTnLst>
                              <p:par>
                                <p:cTn id="356" presetID="1" presetClass="entr" presetSubtype="0" fill="hold" nodeType="afterEffect">
                                  <p:stCondLst>
                                    <p:cond delay="150"/>
                                  </p:stCondLst>
                                  <p:childTnLst>
                                    <p:set>
                                      <p:cBhvr>
                                        <p:cTn id="357" dur="1" fill="hold">
                                          <p:stCondLst>
                                            <p:cond delay="0"/>
                                          </p:stCondLst>
                                        </p:cTn>
                                        <p:tgtEl>
                                          <p:spTgt spid="123"/>
                                        </p:tgtEl>
                                        <p:attrNameLst>
                                          <p:attrName>style.visibility</p:attrName>
                                        </p:attrNameLst>
                                      </p:cBhvr>
                                      <p:to>
                                        <p:strVal val="visible"/>
                                      </p:to>
                                    </p:set>
                                  </p:childTnLst>
                                </p:cTn>
                              </p:par>
                            </p:childTnLst>
                          </p:cTn>
                        </p:par>
                        <p:par>
                          <p:cTn id="358" fill="hold">
                            <p:stCondLst>
                              <p:cond delay="17550"/>
                            </p:stCondLst>
                            <p:childTnLst>
                              <p:par>
                                <p:cTn id="359" presetID="1" presetClass="entr" presetSubtype="0" fill="hold" nodeType="afterEffect">
                                  <p:stCondLst>
                                    <p:cond delay="150"/>
                                  </p:stCondLst>
                                  <p:childTnLst>
                                    <p:set>
                                      <p:cBhvr>
                                        <p:cTn id="360" dur="1" fill="hold">
                                          <p:stCondLst>
                                            <p:cond delay="0"/>
                                          </p:stCondLst>
                                        </p:cTn>
                                        <p:tgtEl>
                                          <p:spTgt spid="124"/>
                                        </p:tgtEl>
                                        <p:attrNameLst>
                                          <p:attrName>style.visibility</p:attrName>
                                        </p:attrNameLst>
                                      </p:cBhvr>
                                      <p:to>
                                        <p:strVal val="visible"/>
                                      </p:to>
                                    </p:set>
                                  </p:childTnLst>
                                </p:cTn>
                              </p:par>
                            </p:childTnLst>
                          </p:cTn>
                        </p:par>
                        <p:par>
                          <p:cTn id="361" fill="hold">
                            <p:stCondLst>
                              <p:cond delay="17700"/>
                            </p:stCondLst>
                            <p:childTnLst>
                              <p:par>
                                <p:cTn id="362" presetID="1" presetClass="entr" presetSubtype="0" fill="hold" nodeType="afterEffect">
                                  <p:stCondLst>
                                    <p:cond delay="150"/>
                                  </p:stCondLst>
                                  <p:childTnLst>
                                    <p:set>
                                      <p:cBhvr>
                                        <p:cTn id="363" dur="1" fill="hold">
                                          <p:stCondLst>
                                            <p:cond delay="0"/>
                                          </p:stCondLst>
                                        </p:cTn>
                                        <p:tgtEl>
                                          <p:spTgt spid="125"/>
                                        </p:tgtEl>
                                        <p:attrNameLst>
                                          <p:attrName>style.visibility</p:attrName>
                                        </p:attrNameLst>
                                      </p:cBhvr>
                                      <p:to>
                                        <p:strVal val="visible"/>
                                      </p:to>
                                    </p:set>
                                  </p:childTnLst>
                                </p:cTn>
                              </p:par>
                            </p:childTnLst>
                          </p:cTn>
                        </p:par>
                        <p:par>
                          <p:cTn id="364" fill="hold">
                            <p:stCondLst>
                              <p:cond delay="17850"/>
                            </p:stCondLst>
                            <p:childTnLst>
                              <p:par>
                                <p:cTn id="365" presetID="1" presetClass="entr" presetSubtype="0" fill="hold" nodeType="afterEffect">
                                  <p:stCondLst>
                                    <p:cond delay="150"/>
                                  </p:stCondLst>
                                  <p:childTnLst>
                                    <p:set>
                                      <p:cBhvr>
                                        <p:cTn id="366" dur="1" fill="hold">
                                          <p:stCondLst>
                                            <p:cond delay="0"/>
                                          </p:stCondLst>
                                        </p:cTn>
                                        <p:tgtEl>
                                          <p:spTgt spid="126"/>
                                        </p:tgtEl>
                                        <p:attrNameLst>
                                          <p:attrName>style.visibility</p:attrName>
                                        </p:attrNameLst>
                                      </p:cBhvr>
                                      <p:to>
                                        <p:strVal val="visible"/>
                                      </p:to>
                                    </p:set>
                                  </p:childTnLst>
                                </p:cTn>
                              </p:par>
                            </p:childTnLst>
                          </p:cTn>
                        </p:par>
                        <p:par>
                          <p:cTn id="367" fill="hold">
                            <p:stCondLst>
                              <p:cond delay="18000"/>
                            </p:stCondLst>
                            <p:childTnLst>
                              <p:par>
                                <p:cTn id="368" presetID="1" presetClass="entr" presetSubtype="0" fill="hold" nodeType="afterEffect">
                                  <p:stCondLst>
                                    <p:cond delay="150"/>
                                  </p:stCondLst>
                                  <p:childTnLst>
                                    <p:set>
                                      <p:cBhvr>
                                        <p:cTn id="369" dur="1" fill="hold">
                                          <p:stCondLst>
                                            <p:cond delay="0"/>
                                          </p:stCondLst>
                                        </p:cTn>
                                        <p:tgtEl>
                                          <p:spTgt spid="127"/>
                                        </p:tgtEl>
                                        <p:attrNameLst>
                                          <p:attrName>style.visibility</p:attrName>
                                        </p:attrNameLst>
                                      </p:cBhvr>
                                      <p:to>
                                        <p:strVal val="visible"/>
                                      </p:to>
                                    </p:set>
                                  </p:childTnLst>
                                </p:cTn>
                              </p:par>
                            </p:childTnLst>
                          </p:cTn>
                        </p:par>
                        <p:par>
                          <p:cTn id="370" fill="hold">
                            <p:stCondLst>
                              <p:cond delay="18150"/>
                            </p:stCondLst>
                            <p:childTnLst>
                              <p:par>
                                <p:cTn id="371" presetID="1" presetClass="entr" presetSubtype="0" fill="hold" nodeType="afterEffect">
                                  <p:stCondLst>
                                    <p:cond delay="150"/>
                                  </p:stCondLst>
                                  <p:childTnLst>
                                    <p:set>
                                      <p:cBhvr>
                                        <p:cTn id="372" dur="1" fill="hold">
                                          <p:stCondLst>
                                            <p:cond delay="0"/>
                                          </p:stCondLst>
                                        </p:cTn>
                                        <p:tgtEl>
                                          <p:spTgt spid="128"/>
                                        </p:tgtEl>
                                        <p:attrNameLst>
                                          <p:attrName>style.visibility</p:attrName>
                                        </p:attrNameLst>
                                      </p:cBhvr>
                                      <p:to>
                                        <p:strVal val="visible"/>
                                      </p:to>
                                    </p:set>
                                  </p:childTnLst>
                                </p:cTn>
                              </p:par>
                            </p:childTnLst>
                          </p:cTn>
                        </p:par>
                        <p:par>
                          <p:cTn id="373" fill="hold">
                            <p:stCondLst>
                              <p:cond delay="18300"/>
                            </p:stCondLst>
                            <p:childTnLst>
                              <p:par>
                                <p:cTn id="374" presetID="1" presetClass="entr" presetSubtype="0" fill="hold" nodeType="afterEffect">
                                  <p:stCondLst>
                                    <p:cond delay="150"/>
                                  </p:stCondLst>
                                  <p:childTnLst>
                                    <p:set>
                                      <p:cBhvr>
                                        <p:cTn id="375" dur="1" fill="hold">
                                          <p:stCondLst>
                                            <p:cond delay="0"/>
                                          </p:stCondLst>
                                        </p:cTn>
                                        <p:tgtEl>
                                          <p:spTgt spid="129"/>
                                        </p:tgtEl>
                                        <p:attrNameLst>
                                          <p:attrName>style.visibility</p:attrName>
                                        </p:attrNameLst>
                                      </p:cBhvr>
                                      <p:to>
                                        <p:strVal val="visible"/>
                                      </p:to>
                                    </p:set>
                                  </p:childTnLst>
                                </p:cTn>
                              </p:par>
                            </p:childTnLst>
                          </p:cTn>
                        </p:par>
                        <p:par>
                          <p:cTn id="376" fill="hold">
                            <p:stCondLst>
                              <p:cond delay="18450"/>
                            </p:stCondLst>
                            <p:childTnLst>
                              <p:par>
                                <p:cTn id="377" presetID="1" presetClass="entr" presetSubtype="0" fill="hold" nodeType="afterEffect">
                                  <p:stCondLst>
                                    <p:cond delay="150"/>
                                  </p:stCondLst>
                                  <p:childTnLst>
                                    <p:set>
                                      <p:cBhvr>
                                        <p:cTn id="378" dur="1" fill="hold">
                                          <p:stCondLst>
                                            <p:cond delay="0"/>
                                          </p:stCondLst>
                                        </p:cTn>
                                        <p:tgtEl>
                                          <p:spTgt spid="130"/>
                                        </p:tgtEl>
                                        <p:attrNameLst>
                                          <p:attrName>style.visibility</p:attrName>
                                        </p:attrNameLst>
                                      </p:cBhvr>
                                      <p:to>
                                        <p:strVal val="visible"/>
                                      </p:to>
                                    </p:set>
                                  </p:childTnLst>
                                </p:cTn>
                              </p:par>
                            </p:childTnLst>
                          </p:cTn>
                        </p:par>
                        <p:par>
                          <p:cTn id="379" fill="hold">
                            <p:stCondLst>
                              <p:cond delay="18600"/>
                            </p:stCondLst>
                            <p:childTnLst>
                              <p:par>
                                <p:cTn id="380" presetID="1" presetClass="entr" presetSubtype="0" fill="hold" nodeType="afterEffect">
                                  <p:stCondLst>
                                    <p:cond delay="150"/>
                                  </p:stCondLst>
                                  <p:childTnLst>
                                    <p:set>
                                      <p:cBhvr>
                                        <p:cTn id="381" dur="1" fill="hold">
                                          <p:stCondLst>
                                            <p:cond delay="0"/>
                                          </p:stCondLst>
                                        </p:cTn>
                                        <p:tgtEl>
                                          <p:spTgt spid="131"/>
                                        </p:tgtEl>
                                        <p:attrNameLst>
                                          <p:attrName>style.visibility</p:attrName>
                                        </p:attrNameLst>
                                      </p:cBhvr>
                                      <p:to>
                                        <p:strVal val="visible"/>
                                      </p:to>
                                    </p:set>
                                  </p:childTnLst>
                                </p:cTn>
                              </p:par>
                            </p:childTnLst>
                          </p:cTn>
                        </p:par>
                        <p:par>
                          <p:cTn id="382" fill="hold">
                            <p:stCondLst>
                              <p:cond delay="18750"/>
                            </p:stCondLst>
                            <p:childTnLst>
                              <p:par>
                                <p:cTn id="383" presetID="1" presetClass="entr" presetSubtype="0" fill="hold" nodeType="afterEffect">
                                  <p:stCondLst>
                                    <p:cond delay="150"/>
                                  </p:stCondLst>
                                  <p:childTnLst>
                                    <p:set>
                                      <p:cBhvr>
                                        <p:cTn id="384" dur="1" fill="hold">
                                          <p:stCondLst>
                                            <p:cond delay="0"/>
                                          </p:stCondLst>
                                        </p:cTn>
                                        <p:tgtEl>
                                          <p:spTgt spid="132"/>
                                        </p:tgtEl>
                                        <p:attrNameLst>
                                          <p:attrName>style.visibility</p:attrName>
                                        </p:attrNameLst>
                                      </p:cBhvr>
                                      <p:to>
                                        <p:strVal val="visible"/>
                                      </p:to>
                                    </p:set>
                                  </p:childTnLst>
                                </p:cTn>
                              </p:par>
                            </p:childTnLst>
                          </p:cTn>
                        </p:par>
                        <p:par>
                          <p:cTn id="385" fill="hold">
                            <p:stCondLst>
                              <p:cond delay="18900"/>
                            </p:stCondLst>
                            <p:childTnLst>
                              <p:par>
                                <p:cTn id="386" presetID="1" presetClass="entr" presetSubtype="0" fill="hold" nodeType="afterEffect">
                                  <p:stCondLst>
                                    <p:cond delay="150"/>
                                  </p:stCondLst>
                                  <p:childTnLst>
                                    <p:set>
                                      <p:cBhvr>
                                        <p:cTn id="387" dur="1" fill="hold">
                                          <p:stCondLst>
                                            <p:cond delay="0"/>
                                          </p:stCondLst>
                                        </p:cTn>
                                        <p:tgtEl>
                                          <p:spTgt spid="133"/>
                                        </p:tgtEl>
                                        <p:attrNameLst>
                                          <p:attrName>style.visibility</p:attrName>
                                        </p:attrNameLst>
                                      </p:cBhvr>
                                      <p:to>
                                        <p:strVal val="visible"/>
                                      </p:to>
                                    </p:set>
                                  </p:childTnLst>
                                </p:cTn>
                              </p:par>
                            </p:childTnLst>
                          </p:cTn>
                        </p:par>
                        <p:par>
                          <p:cTn id="388" fill="hold">
                            <p:stCondLst>
                              <p:cond delay="19050"/>
                            </p:stCondLst>
                            <p:childTnLst>
                              <p:par>
                                <p:cTn id="389" presetID="1" presetClass="entr" presetSubtype="0" fill="hold" nodeType="afterEffect">
                                  <p:stCondLst>
                                    <p:cond delay="150"/>
                                  </p:stCondLst>
                                  <p:childTnLst>
                                    <p:set>
                                      <p:cBhvr>
                                        <p:cTn id="39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sz="4000" dirty="0" smtClean="0"/>
              <a:t>No One Size Fits All!</a:t>
            </a:r>
          </a:p>
        </p:txBody>
      </p:sp>
      <p:sp>
        <p:nvSpPr>
          <p:cNvPr id="20484" name="Rectangle 3"/>
          <p:cNvSpPr>
            <a:spLocks noGrp="1" noChangeArrowheads="1"/>
          </p:cNvSpPr>
          <p:nvPr>
            <p:ph type="body" idx="1"/>
          </p:nvPr>
        </p:nvSpPr>
        <p:spPr/>
        <p:txBody>
          <a:bodyPr/>
          <a:lstStyle/>
          <a:p>
            <a:pPr eaLnBrk="1" hangingPunct="1"/>
            <a:r>
              <a:rPr lang="en-US" sz="2600" dirty="0" smtClean="0"/>
              <a:t>Accurate</a:t>
            </a:r>
          </a:p>
          <a:p>
            <a:pPr eaLnBrk="1" hangingPunct="1"/>
            <a:r>
              <a:rPr lang="en-US" sz="2600" dirty="0" smtClean="0"/>
              <a:t>Low-cost</a:t>
            </a:r>
          </a:p>
          <a:p>
            <a:pPr eaLnBrk="1" hangingPunct="1"/>
            <a:r>
              <a:rPr lang="en-US" sz="2600" dirty="0" smtClean="0"/>
              <a:t>Easy-to-deploy</a:t>
            </a:r>
          </a:p>
          <a:p>
            <a:pPr eaLnBrk="1" hangingPunct="1"/>
            <a:r>
              <a:rPr lang="en-US" sz="2600" dirty="0" smtClean="0"/>
              <a:t>Ubiquitous </a:t>
            </a:r>
          </a:p>
          <a:p>
            <a:pPr eaLnBrk="1" hangingPunct="1"/>
            <a:endParaRPr lang="en-US" sz="2600" dirty="0" smtClean="0"/>
          </a:p>
          <a:p>
            <a:pPr eaLnBrk="1" hangingPunct="1"/>
            <a:r>
              <a:rPr lang="en-US" sz="2600" dirty="0" smtClean="0"/>
              <a:t>Application needs determine technology</a:t>
            </a:r>
          </a:p>
        </p:txBody>
      </p:sp>
    </p:spTree>
    <p:extLst>
      <p:ext uri="{BB962C8B-B14F-4D97-AF65-F5344CB8AC3E}">
        <p14:creationId xmlns:p14="http://schemas.microsoft.com/office/powerpoint/2010/main" val="30831209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Solution: belief back propagation</a:t>
            </a:r>
            <a:endParaRPr lang="en-US" sz="4000" dirty="0"/>
          </a:p>
        </p:txBody>
      </p:sp>
      <p:sp>
        <p:nvSpPr>
          <p:cNvPr id="3" name="Content Placeholder 2"/>
          <p:cNvSpPr>
            <a:spLocks noGrp="1"/>
          </p:cNvSpPr>
          <p:nvPr>
            <p:ph idx="1"/>
          </p:nvPr>
        </p:nvSpPr>
        <p:spPr/>
        <p:txBody>
          <a:bodyPr/>
          <a:lstStyle/>
          <a:p>
            <a:r>
              <a:rPr lang="en-US" dirty="0" smtClean="0"/>
              <a:t>Trace the probability distribution backwards in time</a:t>
            </a:r>
            <a:endParaRPr lang="en-US" dirty="0"/>
          </a:p>
        </p:txBody>
      </p:sp>
      <p:sp>
        <p:nvSpPr>
          <p:cNvPr id="4" name="Rectangle 3"/>
          <p:cNvSpPr/>
          <p:nvPr/>
        </p:nvSpPr>
        <p:spPr>
          <a:xfrm>
            <a:off x="1950129" y="2269341"/>
            <a:ext cx="5715000" cy="4419600"/>
          </a:xfrm>
          <a:prstGeom prst="rect">
            <a:avLst/>
          </a:prstGeom>
          <a:solidFill>
            <a:schemeClr val="bg1"/>
          </a:solidFill>
          <a:ln>
            <a:solidFill>
              <a:schemeClr val="bg1"/>
            </a:solidFill>
          </a:ln>
          <a:scene3d>
            <a:camera prst="orthographicFront"/>
            <a:lightRig rig="threePt" dir="t"/>
          </a:scene3d>
          <a:sp3d>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78729" y="2478891"/>
            <a:ext cx="5334000" cy="4000500"/>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78729" y="2469366"/>
            <a:ext cx="5334000" cy="4000500"/>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78729" y="2469366"/>
            <a:ext cx="5334000" cy="400050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78729" y="2476508"/>
            <a:ext cx="5334000" cy="4000500"/>
          </a:xfrm>
          <a:prstGeom prst="rect">
            <a:avLst/>
          </a:prstGeom>
        </p:spPr>
      </p:pic>
      <p:sp>
        <p:nvSpPr>
          <p:cNvPr id="25" name="Rectangle 24"/>
          <p:cNvSpPr/>
          <p:nvPr/>
        </p:nvSpPr>
        <p:spPr>
          <a:xfrm>
            <a:off x="4312329" y="2478891"/>
            <a:ext cx="1371600" cy="323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199685" y="2478891"/>
            <a:ext cx="5334000" cy="4000500"/>
            <a:chOff x="9677400" y="4267200"/>
            <a:chExt cx="5334000" cy="4000500"/>
          </a:xfrm>
        </p:grpSpPr>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677400" y="4267200"/>
              <a:ext cx="5334000" cy="4000500"/>
            </a:xfrm>
            <a:prstGeom prst="rect">
              <a:avLst/>
            </a:prstGeom>
          </p:spPr>
        </p:pic>
        <p:sp>
          <p:nvSpPr>
            <p:cNvPr id="28" name="Oval 27"/>
            <p:cNvSpPr/>
            <p:nvPr/>
          </p:nvSpPr>
          <p:spPr>
            <a:xfrm>
              <a:off x="12117706" y="579120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178729" y="2482975"/>
            <a:ext cx="5334000" cy="4000500"/>
            <a:chOff x="10372725" y="4410075"/>
            <a:chExt cx="5334000" cy="4000500"/>
          </a:xfrm>
        </p:grpSpPr>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72725" y="4410075"/>
              <a:ext cx="5334000" cy="4000500"/>
            </a:xfrm>
            <a:prstGeom prst="rect">
              <a:avLst/>
            </a:prstGeom>
          </p:spPr>
        </p:pic>
        <p:sp>
          <p:nvSpPr>
            <p:cNvPr id="31" name="Oval 30"/>
            <p:cNvSpPr/>
            <p:nvPr/>
          </p:nvSpPr>
          <p:spPr>
            <a:xfrm>
              <a:off x="13868400" y="5950061"/>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2197779" y="2476508"/>
            <a:ext cx="5334000" cy="4000500"/>
            <a:chOff x="9858375" y="4076700"/>
            <a:chExt cx="5334000" cy="4000500"/>
          </a:xfrm>
        </p:grpSpPr>
        <p:pic>
          <p:nvPicPr>
            <p:cNvPr id="33" name="Picture 3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58375" y="4076700"/>
              <a:ext cx="5334000" cy="4000500"/>
            </a:xfrm>
            <a:prstGeom prst="rect">
              <a:avLst/>
            </a:prstGeom>
          </p:spPr>
        </p:pic>
        <p:sp>
          <p:nvSpPr>
            <p:cNvPr id="34" name="Oval 33"/>
            <p:cNvSpPr/>
            <p:nvPr/>
          </p:nvSpPr>
          <p:spPr>
            <a:xfrm>
              <a:off x="13241656" y="5612131"/>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197779" y="2476508"/>
            <a:ext cx="5334000" cy="4000500"/>
            <a:chOff x="10839450" y="4181475"/>
            <a:chExt cx="5334000" cy="4000500"/>
          </a:xfrm>
        </p:grpSpPr>
        <p:pic>
          <p:nvPicPr>
            <p:cNvPr id="36" name="Picture 3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839450" y="4181475"/>
              <a:ext cx="5334000" cy="4000500"/>
            </a:xfrm>
            <a:prstGeom prst="rect">
              <a:avLst/>
            </a:prstGeom>
          </p:spPr>
        </p:pic>
        <p:sp>
          <p:nvSpPr>
            <p:cNvPr id="37" name="Oval 36"/>
            <p:cNvSpPr/>
            <p:nvPr/>
          </p:nvSpPr>
          <p:spPr>
            <a:xfrm>
              <a:off x="14106525" y="571500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199685" y="2478891"/>
            <a:ext cx="5334000" cy="4000500"/>
            <a:chOff x="6496050" y="4410075"/>
            <a:chExt cx="5334000" cy="4000500"/>
          </a:xfrm>
        </p:grpSpPr>
        <p:pic>
          <p:nvPicPr>
            <p:cNvPr id="39" name="Picture 3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496050" y="4410075"/>
              <a:ext cx="5334000" cy="4000500"/>
            </a:xfrm>
            <a:prstGeom prst="rect">
              <a:avLst/>
            </a:prstGeom>
          </p:spPr>
        </p:pic>
        <p:sp>
          <p:nvSpPr>
            <p:cNvPr id="40" name="Oval 39"/>
            <p:cNvSpPr/>
            <p:nvPr/>
          </p:nvSpPr>
          <p:spPr>
            <a:xfrm>
              <a:off x="9648825" y="590550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2199685" y="2476508"/>
            <a:ext cx="5334000" cy="4000500"/>
            <a:chOff x="18545175" y="4514850"/>
            <a:chExt cx="5334000" cy="4000500"/>
          </a:xfrm>
        </p:grpSpPr>
        <p:pic>
          <p:nvPicPr>
            <p:cNvPr id="42" name="Picture 4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8545175" y="4514850"/>
              <a:ext cx="5334000" cy="4000500"/>
            </a:xfrm>
            <a:prstGeom prst="rect">
              <a:avLst/>
            </a:prstGeom>
          </p:spPr>
        </p:pic>
        <p:sp>
          <p:nvSpPr>
            <p:cNvPr id="43" name="Oval 42"/>
            <p:cNvSpPr/>
            <p:nvPr/>
          </p:nvSpPr>
          <p:spPr>
            <a:xfrm>
              <a:off x="21595081" y="5985512"/>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2199685" y="2482975"/>
            <a:ext cx="5334000" cy="4000500"/>
            <a:chOff x="15430500" y="4219575"/>
            <a:chExt cx="5334000" cy="4000500"/>
          </a:xfrm>
        </p:grpSpPr>
        <p:pic>
          <p:nvPicPr>
            <p:cNvPr id="45" name="Picture 4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430500" y="4219575"/>
              <a:ext cx="5334000" cy="4000500"/>
            </a:xfrm>
            <a:prstGeom prst="rect">
              <a:avLst/>
            </a:prstGeom>
          </p:spPr>
        </p:pic>
        <p:sp>
          <p:nvSpPr>
            <p:cNvPr id="46" name="Oval 45"/>
            <p:cNvSpPr/>
            <p:nvPr/>
          </p:nvSpPr>
          <p:spPr>
            <a:xfrm>
              <a:off x="18364200" y="565785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197779" y="2482462"/>
            <a:ext cx="5334000" cy="4000500"/>
            <a:chOff x="15506700" y="4857750"/>
            <a:chExt cx="5334000" cy="4000500"/>
          </a:xfrm>
        </p:grpSpPr>
        <p:pic>
          <p:nvPicPr>
            <p:cNvPr id="48" name="Picture 47"/>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506700" y="4857750"/>
              <a:ext cx="5334000" cy="4000500"/>
            </a:xfrm>
            <a:prstGeom prst="rect">
              <a:avLst/>
            </a:prstGeom>
          </p:spPr>
        </p:pic>
        <p:sp>
          <p:nvSpPr>
            <p:cNvPr id="49" name="Oval 48"/>
            <p:cNvSpPr/>
            <p:nvPr/>
          </p:nvSpPr>
          <p:spPr>
            <a:xfrm>
              <a:off x="18326100" y="632460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2199685" y="2478891"/>
            <a:ext cx="5334000" cy="4000500"/>
            <a:chOff x="13287375" y="4048125"/>
            <a:chExt cx="5334000" cy="4000500"/>
          </a:xfrm>
        </p:grpSpPr>
        <p:pic>
          <p:nvPicPr>
            <p:cNvPr id="51" name="Picture 5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3287375" y="4048125"/>
              <a:ext cx="5334000" cy="4000500"/>
            </a:xfrm>
            <a:prstGeom prst="rect">
              <a:avLst/>
            </a:prstGeom>
          </p:spPr>
        </p:pic>
        <p:sp>
          <p:nvSpPr>
            <p:cNvPr id="52" name="Oval 51"/>
            <p:cNvSpPr/>
            <p:nvPr/>
          </p:nvSpPr>
          <p:spPr>
            <a:xfrm>
              <a:off x="15973425" y="556260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2197779" y="2482975"/>
            <a:ext cx="5334000" cy="4000500"/>
            <a:chOff x="10134600" y="4171950"/>
            <a:chExt cx="5334000" cy="4000500"/>
          </a:xfrm>
        </p:grpSpPr>
        <p:pic>
          <p:nvPicPr>
            <p:cNvPr id="54" name="Picture 5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134600" y="4171950"/>
              <a:ext cx="5334000" cy="4000500"/>
            </a:xfrm>
            <a:prstGeom prst="rect">
              <a:avLst/>
            </a:prstGeom>
          </p:spPr>
        </p:pic>
        <p:sp>
          <p:nvSpPr>
            <p:cNvPr id="55" name="Oval 54"/>
            <p:cNvSpPr/>
            <p:nvPr/>
          </p:nvSpPr>
          <p:spPr>
            <a:xfrm>
              <a:off x="12708256" y="5697856"/>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2196098" y="2482975"/>
            <a:ext cx="5334000" cy="4000500"/>
            <a:chOff x="9448800" y="-819150"/>
            <a:chExt cx="5334000" cy="4000500"/>
          </a:xfrm>
        </p:grpSpPr>
        <p:pic>
          <p:nvPicPr>
            <p:cNvPr id="57" name="Picture 5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448800" y="-819150"/>
              <a:ext cx="5334000" cy="4000500"/>
            </a:xfrm>
            <a:prstGeom prst="rect">
              <a:avLst/>
            </a:prstGeom>
          </p:spPr>
        </p:pic>
        <p:sp>
          <p:nvSpPr>
            <p:cNvPr id="58" name="Oval 57"/>
            <p:cNvSpPr/>
            <p:nvPr/>
          </p:nvSpPr>
          <p:spPr>
            <a:xfrm>
              <a:off x="11763375" y="70485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2197779" y="2469366"/>
            <a:ext cx="5334000" cy="4000500"/>
            <a:chOff x="9667875" y="1515052"/>
            <a:chExt cx="5334000" cy="4000500"/>
          </a:xfrm>
        </p:grpSpPr>
        <p:pic>
          <p:nvPicPr>
            <p:cNvPr id="60" name="Picture 5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667875" y="1515052"/>
              <a:ext cx="5334000" cy="4000500"/>
            </a:xfrm>
            <a:prstGeom prst="rect">
              <a:avLst/>
            </a:prstGeom>
          </p:spPr>
        </p:pic>
        <p:sp>
          <p:nvSpPr>
            <p:cNvPr id="61" name="Oval 60"/>
            <p:cNvSpPr/>
            <p:nvPr/>
          </p:nvSpPr>
          <p:spPr>
            <a:xfrm>
              <a:off x="11841481" y="3011806"/>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1401425" y="2849880"/>
              <a:ext cx="228600" cy="2076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2196098" y="2469366"/>
            <a:ext cx="5334000" cy="4000500"/>
            <a:chOff x="-13801725" y="-2000250"/>
            <a:chExt cx="5334000" cy="4000500"/>
          </a:xfrm>
        </p:grpSpPr>
        <p:pic>
          <p:nvPicPr>
            <p:cNvPr id="64" name="Picture 6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3801725" y="-2000250"/>
              <a:ext cx="5334000" cy="4000500"/>
            </a:xfrm>
            <a:prstGeom prst="rect">
              <a:avLst/>
            </a:prstGeom>
          </p:spPr>
        </p:pic>
        <p:sp>
          <p:nvSpPr>
            <p:cNvPr id="65" name="Oval 64"/>
            <p:cNvSpPr/>
            <p:nvPr/>
          </p:nvSpPr>
          <p:spPr>
            <a:xfrm>
              <a:off x="-12201525" y="-695325"/>
              <a:ext cx="152400" cy="152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1742419" y="-53340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2199685" y="2469366"/>
            <a:ext cx="5334000" cy="4000500"/>
            <a:chOff x="-13677900" y="-495300"/>
            <a:chExt cx="5334000" cy="4000500"/>
          </a:xfrm>
        </p:grpSpPr>
        <p:pic>
          <p:nvPicPr>
            <p:cNvPr id="68" name="Picture 67"/>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3677900" y="-495300"/>
              <a:ext cx="5334000" cy="4000500"/>
            </a:xfrm>
            <a:prstGeom prst="rect">
              <a:avLst/>
            </a:prstGeom>
          </p:spPr>
        </p:pic>
        <p:sp>
          <p:nvSpPr>
            <p:cNvPr id="69" name="Oval 68"/>
            <p:cNvSpPr/>
            <p:nvPr/>
          </p:nvSpPr>
          <p:spPr>
            <a:xfrm>
              <a:off x="-12115800" y="771525"/>
              <a:ext cx="152400" cy="152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1647169" y="942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2197779" y="2471545"/>
            <a:ext cx="5334000" cy="4000500"/>
            <a:chOff x="-9372600" y="-552450"/>
            <a:chExt cx="5334000" cy="4000500"/>
          </a:xfrm>
        </p:grpSpPr>
        <p:pic>
          <p:nvPicPr>
            <p:cNvPr id="72" name="Picture 7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372600" y="-552450"/>
              <a:ext cx="5334000" cy="4000500"/>
            </a:xfrm>
            <a:prstGeom prst="rect">
              <a:avLst/>
            </a:prstGeom>
          </p:spPr>
        </p:pic>
        <p:sp>
          <p:nvSpPr>
            <p:cNvPr id="73" name="Oval 72"/>
            <p:cNvSpPr/>
            <p:nvPr/>
          </p:nvSpPr>
          <p:spPr>
            <a:xfrm>
              <a:off x="-7867650" y="619125"/>
              <a:ext cx="152400" cy="152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391400" y="80962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2197779" y="2465555"/>
            <a:ext cx="5334000" cy="4000500"/>
            <a:chOff x="-2971800" y="1685925"/>
            <a:chExt cx="5334000" cy="4000500"/>
          </a:xfrm>
        </p:grpSpPr>
        <p:pic>
          <p:nvPicPr>
            <p:cNvPr id="76" name="Picture 75"/>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971800" y="1685925"/>
              <a:ext cx="5334000" cy="4000500"/>
            </a:xfrm>
            <a:prstGeom prst="rect">
              <a:avLst/>
            </a:prstGeom>
          </p:spPr>
        </p:pic>
        <p:sp>
          <p:nvSpPr>
            <p:cNvPr id="77" name="Oval 76"/>
            <p:cNvSpPr/>
            <p:nvPr/>
          </p:nvSpPr>
          <p:spPr>
            <a:xfrm>
              <a:off x="-1447800" y="2758439"/>
              <a:ext cx="152400" cy="152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79169" y="2954656"/>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2197779" y="2465555"/>
            <a:ext cx="5334000" cy="4000500"/>
            <a:chOff x="-4773706" y="1685925"/>
            <a:chExt cx="5334000" cy="4000500"/>
          </a:xfrm>
        </p:grpSpPr>
        <p:pic>
          <p:nvPicPr>
            <p:cNvPr id="80" name="Picture 79"/>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73706" y="1685925"/>
              <a:ext cx="5334000" cy="4000500"/>
            </a:xfrm>
            <a:prstGeom prst="rect">
              <a:avLst/>
            </a:prstGeom>
          </p:spPr>
        </p:pic>
        <p:sp>
          <p:nvSpPr>
            <p:cNvPr id="81" name="Oval 80"/>
            <p:cNvSpPr/>
            <p:nvPr/>
          </p:nvSpPr>
          <p:spPr>
            <a:xfrm>
              <a:off x="-3238500" y="2600324"/>
              <a:ext cx="152400" cy="152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771775" y="281178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2197779" y="2469366"/>
            <a:ext cx="5334000" cy="4000500"/>
            <a:chOff x="-9906000" y="1676400"/>
            <a:chExt cx="5334000" cy="4000500"/>
          </a:xfrm>
        </p:grpSpPr>
        <p:pic>
          <p:nvPicPr>
            <p:cNvPr id="84" name="Picture 8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906000" y="1676400"/>
              <a:ext cx="5334000" cy="4000500"/>
            </a:xfrm>
            <a:prstGeom prst="rect">
              <a:avLst/>
            </a:prstGeom>
          </p:spPr>
        </p:pic>
        <p:sp>
          <p:nvSpPr>
            <p:cNvPr id="85" name="Oval 84"/>
            <p:cNvSpPr/>
            <p:nvPr/>
          </p:nvSpPr>
          <p:spPr>
            <a:xfrm>
              <a:off x="-8343900" y="2419349"/>
              <a:ext cx="152400" cy="152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7894319" y="2659380"/>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p:cNvGrpSpPr/>
          <p:nvPr/>
        </p:nvGrpSpPr>
        <p:grpSpPr>
          <a:xfrm>
            <a:off x="2197779" y="2465555"/>
            <a:ext cx="5334000" cy="4000500"/>
            <a:chOff x="-8229600" y="1733550"/>
            <a:chExt cx="5334000" cy="4000500"/>
          </a:xfrm>
        </p:grpSpPr>
        <p:pic>
          <p:nvPicPr>
            <p:cNvPr id="88" name="Picture 87"/>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229600" y="1733550"/>
              <a:ext cx="5334000" cy="4000500"/>
            </a:xfrm>
            <a:prstGeom prst="rect">
              <a:avLst/>
            </a:prstGeom>
          </p:spPr>
        </p:pic>
        <p:sp>
          <p:nvSpPr>
            <p:cNvPr id="89" name="Oval 88"/>
            <p:cNvSpPr/>
            <p:nvPr/>
          </p:nvSpPr>
          <p:spPr>
            <a:xfrm>
              <a:off x="-6657975" y="2305050"/>
              <a:ext cx="152400" cy="152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238875" y="257365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2197779" y="2471545"/>
            <a:ext cx="5334000" cy="4000500"/>
            <a:chOff x="-484414" y="2857500"/>
            <a:chExt cx="5334000" cy="4000500"/>
          </a:xfrm>
        </p:grpSpPr>
        <p:pic>
          <p:nvPicPr>
            <p:cNvPr id="92" name="Picture 91"/>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484414" y="2857500"/>
              <a:ext cx="5334000" cy="4000500"/>
            </a:xfrm>
            <a:prstGeom prst="rect">
              <a:avLst/>
            </a:prstGeom>
          </p:spPr>
        </p:pic>
        <p:sp>
          <p:nvSpPr>
            <p:cNvPr id="93" name="Oval 92"/>
            <p:cNvSpPr/>
            <p:nvPr/>
          </p:nvSpPr>
          <p:spPr>
            <a:xfrm>
              <a:off x="1515836" y="352969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74964" y="3271160"/>
              <a:ext cx="152400" cy="152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2940729" y="6165066"/>
            <a:ext cx="3962400" cy="382668"/>
            <a:chOff x="4417928" y="6322932"/>
            <a:chExt cx="3962400" cy="382668"/>
          </a:xfrm>
        </p:grpSpPr>
        <p:cxnSp>
          <p:nvCxnSpPr>
            <p:cNvPr id="96" name="Straight Arrow Connector 95"/>
            <p:cNvCxnSpPr/>
            <p:nvPr/>
          </p:nvCxnSpPr>
          <p:spPr>
            <a:xfrm>
              <a:off x="4417928" y="6705600"/>
              <a:ext cx="3962400"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086475" y="6322932"/>
              <a:ext cx="606256" cy="369332"/>
            </a:xfrm>
            <a:prstGeom prst="rect">
              <a:avLst/>
            </a:prstGeom>
            <a:noFill/>
          </p:spPr>
          <p:txBody>
            <a:bodyPr wrap="none" rtlCol="0">
              <a:spAutoFit/>
            </a:bodyPr>
            <a:lstStyle/>
            <a:p>
              <a:r>
                <a:rPr lang="en-US" b="1" dirty="0" smtClean="0"/>
                <a:t>65m</a:t>
              </a:r>
              <a:endParaRPr lang="en-US" b="1" dirty="0"/>
            </a:p>
          </p:txBody>
        </p:sp>
      </p:grpSp>
      <p:grpSp>
        <p:nvGrpSpPr>
          <p:cNvPr id="98" name="Group 97"/>
          <p:cNvGrpSpPr/>
          <p:nvPr/>
        </p:nvGrpSpPr>
        <p:grpSpPr>
          <a:xfrm>
            <a:off x="1978704" y="2859891"/>
            <a:ext cx="606256" cy="3200400"/>
            <a:chOff x="11734800" y="5451871"/>
            <a:chExt cx="606256" cy="3200400"/>
          </a:xfrm>
        </p:grpSpPr>
        <p:cxnSp>
          <p:nvCxnSpPr>
            <p:cNvPr id="99" name="Straight Arrow Connector 98"/>
            <p:cNvCxnSpPr/>
            <p:nvPr/>
          </p:nvCxnSpPr>
          <p:spPr>
            <a:xfrm flipV="1">
              <a:off x="12268200" y="5451871"/>
              <a:ext cx="0" cy="320040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1734800" y="6701789"/>
              <a:ext cx="606256" cy="369332"/>
            </a:xfrm>
            <a:prstGeom prst="rect">
              <a:avLst/>
            </a:prstGeom>
            <a:noFill/>
          </p:spPr>
          <p:txBody>
            <a:bodyPr wrap="none" rtlCol="0">
              <a:spAutoFit/>
            </a:bodyPr>
            <a:lstStyle/>
            <a:p>
              <a:r>
                <a:rPr lang="en-US" b="1" dirty="0" smtClean="0"/>
                <a:t>35m</a:t>
              </a:r>
              <a:endParaRPr lang="en-US" b="1" dirty="0"/>
            </a:p>
          </p:txBody>
        </p:sp>
      </p:grpSp>
      <p:sp>
        <p:nvSpPr>
          <p:cNvPr id="101" name="Rectangle 100"/>
          <p:cNvSpPr/>
          <p:nvPr/>
        </p:nvSpPr>
        <p:spPr>
          <a:xfrm>
            <a:off x="4417104" y="2465555"/>
            <a:ext cx="1163956" cy="2609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p:cNvCxnSpPr/>
          <p:nvPr/>
        </p:nvCxnSpPr>
        <p:spPr>
          <a:xfrm>
            <a:off x="3807504" y="3031341"/>
            <a:ext cx="0" cy="9144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823833" y="3955266"/>
            <a:ext cx="2193471"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024107" y="3975677"/>
            <a:ext cx="0" cy="1265464"/>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043157" y="5213927"/>
            <a:ext cx="136072" cy="84364"/>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150654" y="5317341"/>
            <a:ext cx="0" cy="31908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166982" y="5634388"/>
            <a:ext cx="68036" cy="4218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64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2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700"/>
                            </p:stCondLst>
                            <p:childTnLst>
                              <p:par>
                                <p:cTn id="11" presetID="1" presetClass="entr" presetSubtype="0" fill="hold" nodeType="afterEffect">
                                  <p:stCondLst>
                                    <p:cond delay="2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900"/>
                            </p:stCondLst>
                            <p:childTnLst>
                              <p:par>
                                <p:cTn id="14" presetID="1" presetClass="entr" presetSubtype="0" fill="hold" nodeType="afterEffect">
                                  <p:stCondLst>
                                    <p:cond delay="2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nodeType="afterEffect">
                                  <p:stCondLst>
                                    <p:cond delay="2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1300"/>
                            </p:stCondLst>
                            <p:childTnLst>
                              <p:par>
                                <p:cTn id="20" presetID="1" presetClass="entr" presetSubtype="0" fill="hold" nodeType="afterEffect">
                                  <p:stCondLst>
                                    <p:cond delay="2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1700"/>
                            </p:stCondLst>
                            <p:childTnLst>
                              <p:par>
                                <p:cTn id="26" presetID="1" presetClass="entr" presetSubtype="0" fill="hold" nodeType="afterEffect">
                                  <p:stCondLst>
                                    <p:cond delay="2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1900"/>
                            </p:stCondLst>
                            <p:childTnLst>
                              <p:par>
                                <p:cTn id="29" presetID="1" presetClass="entr" presetSubtype="0" fill="hold" nodeType="afterEffect">
                                  <p:stCondLst>
                                    <p:cond delay="20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2100"/>
                            </p:stCondLst>
                            <p:childTnLst>
                              <p:par>
                                <p:cTn id="32" presetID="1" presetClass="entr" presetSubtype="0" fill="hold" nodeType="afterEffect">
                                  <p:stCondLst>
                                    <p:cond delay="2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2300"/>
                            </p:stCondLst>
                            <p:childTnLst>
                              <p:par>
                                <p:cTn id="35" presetID="1" presetClass="entr" presetSubtype="0" fill="hold" nodeType="afterEffect">
                                  <p:stCondLst>
                                    <p:cond delay="20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nodeType="afterEffect">
                                  <p:stCondLst>
                                    <p:cond delay="2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2700"/>
                            </p:stCondLst>
                            <p:childTnLst>
                              <p:par>
                                <p:cTn id="41" presetID="1" presetClass="entr" presetSubtype="0" fill="hold" nodeType="afterEffect">
                                  <p:stCondLst>
                                    <p:cond delay="200"/>
                                  </p:stCondLst>
                                  <p:childTnLst>
                                    <p:set>
                                      <p:cBhvr>
                                        <p:cTn id="42" dur="1" fill="hold">
                                          <p:stCondLst>
                                            <p:cond delay="0"/>
                                          </p:stCondLst>
                                        </p:cTn>
                                        <p:tgtEl>
                                          <p:spTgt spid="18"/>
                                        </p:tgtEl>
                                        <p:attrNameLst>
                                          <p:attrName>style.visibility</p:attrName>
                                        </p:attrNameLst>
                                      </p:cBhvr>
                                      <p:to>
                                        <p:strVal val="visible"/>
                                      </p:to>
                                    </p:set>
                                  </p:childTnLst>
                                </p:cTn>
                              </p:par>
                            </p:childTnLst>
                          </p:cTn>
                        </p:par>
                        <p:par>
                          <p:cTn id="43" fill="hold">
                            <p:stCondLst>
                              <p:cond delay="2900"/>
                            </p:stCondLst>
                            <p:childTnLst>
                              <p:par>
                                <p:cTn id="44" presetID="1" presetClass="entr" presetSubtype="0" fill="hold" nodeType="afterEffect">
                                  <p:stCondLst>
                                    <p:cond delay="200"/>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p:stCondLst>
                              <p:cond delay="3100"/>
                            </p:stCondLst>
                            <p:childTnLst>
                              <p:par>
                                <p:cTn id="47" presetID="1" presetClass="entr" presetSubtype="0" fill="hold" nodeType="afterEffect">
                                  <p:stCondLst>
                                    <p:cond delay="200"/>
                                  </p:stCondLst>
                                  <p:childTnLst>
                                    <p:set>
                                      <p:cBhvr>
                                        <p:cTn id="48" dur="1" fill="hold">
                                          <p:stCondLst>
                                            <p:cond delay="0"/>
                                          </p:stCondLst>
                                        </p:cTn>
                                        <p:tgtEl>
                                          <p:spTgt spid="20"/>
                                        </p:tgtEl>
                                        <p:attrNameLst>
                                          <p:attrName>style.visibility</p:attrName>
                                        </p:attrNameLst>
                                      </p:cBhvr>
                                      <p:to>
                                        <p:strVal val="visible"/>
                                      </p:to>
                                    </p:set>
                                  </p:childTnLst>
                                </p:cTn>
                              </p:par>
                            </p:childTnLst>
                          </p:cTn>
                        </p:par>
                        <p:par>
                          <p:cTn id="49" fill="hold">
                            <p:stCondLst>
                              <p:cond delay="3300"/>
                            </p:stCondLst>
                            <p:childTnLst>
                              <p:par>
                                <p:cTn id="50" presetID="1" presetClass="entr" presetSubtype="0" fill="hold" nodeType="afterEffect">
                                  <p:stCondLst>
                                    <p:cond delay="200"/>
                                  </p:stCondLst>
                                  <p:childTnLst>
                                    <p:set>
                                      <p:cBhvr>
                                        <p:cTn id="51" dur="1" fill="hold">
                                          <p:stCondLst>
                                            <p:cond delay="0"/>
                                          </p:stCondLst>
                                        </p:cTn>
                                        <p:tgtEl>
                                          <p:spTgt spid="21"/>
                                        </p:tgtEl>
                                        <p:attrNameLst>
                                          <p:attrName>style.visibility</p:attrName>
                                        </p:attrNameLst>
                                      </p:cBhvr>
                                      <p:to>
                                        <p:strVal val="visible"/>
                                      </p:to>
                                    </p:set>
                                  </p:childTnLst>
                                </p:cTn>
                              </p:par>
                            </p:childTnLst>
                          </p:cTn>
                        </p:par>
                        <p:par>
                          <p:cTn id="52" fill="hold">
                            <p:stCondLst>
                              <p:cond delay="3500"/>
                            </p:stCondLst>
                            <p:childTnLst>
                              <p:par>
                                <p:cTn id="53" presetID="1" presetClass="entr" presetSubtype="0" fill="hold" nodeType="afterEffect">
                                  <p:stCondLst>
                                    <p:cond delay="200"/>
                                  </p:stCondLst>
                                  <p:childTnLst>
                                    <p:set>
                                      <p:cBhvr>
                                        <p:cTn id="54" dur="1" fill="hold">
                                          <p:stCondLst>
                                            <p:cond delay="0"/>
                                          </p:stCondLst>
                                        </p:cTn>
                                        <p:tgtEl>
                                          <p:spTgt spid="22"/>
                                        </p:tgtEl>
                                        <p:attrNameLst>
                                          <p:attrName>style.visibility</p:attrName>
                                        </p:attrNameLst>
                                      </p:cBhvr>
                                      <p:to>
                                        <p:strVal val="visible"/>
                                      </p:to>
                                    </p:set>
                                  </p:childTnLst>
                                </p:cTn>
                              </p:par>
                            </p:childTnLst>
                          </p:cTn>
                        </p:par>
                        <p:par>
                          <p:cTn id="55" fill="hold">
                            <p:stCondLst>
                              <p:cond delay="3700"/>
                            </p:stCondLst>
                            <p:childTnLst>
                              <p:par>
                                <p:cTn id="56" presetID="1" presetClass="entr" presetSubtype="0" fill="hold" nodeType="afterEffect">
                                  <p:stCondLst>
                                    <p:cond delay="20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3900"/>
                            </p:stCondLst>
                            <p:childTnLst>
                              <p:par>
                                <p:cTn id="59" presetID="1" presetClass="entr" presetSubtype="0" fill="hold" nodeType="afterEffect">
                                  <p:stCondLst>
                                    <p:cond delay="200"/>
                                  </p:stCondLst>
                                  <p:childTnLst>
                                    <p:set>
                                      <p:cBhvr>
                                        <p:cTn id="60" dur="1" fill="hold">
                                          <p:stCondLst>
                                            <p:cond delay="0"/>
                                          </p:stCondLst>
                                        </p:cTn>
                                        <p:tgtEl>
                                          <p:spTgt spid="24"/>
                                        </p:tgtEl>
                                        <p:attrNameLst>
                                          <p:attrName>style.visibility</p:attrName>
                                        </p:attrNameLst>
                                      </p:cBhvr>
                                      <p:to>
                                        <p:strVal val="visible"/>
                                      </p:to>
                                    </p:set>
                                  </p:childTnLst>
                                </p:cTn>
                              </p:par>
                            </p:childTnLst>
                          </p:cTn>
                        </p:par>
                        <p:par>
                          <p:cTn id="61" fill="hold">
                            <p:stCondLst>
                              <p:cond delay="4100"/>
                            </p:stCondLst>
                            <p:childTnLst>
                              <p:par>
                                <p:cTn id="62" presetID="1" presetClass="entr" presetSubtype="0" fill="hold" nodeType="afterEffect">
                                  <p:stCondLst>
                                    <p:cond delay="200"/>
                                  </p:stCondLst>
                                  <p:childTnLst>
                                    <p:set>
                                      <p:cBhvr>
                                        <p:cTn id="63" dur="1" fill="hold">
                                          <p:stCondLst>
                                            <p:cond delay="0"/>
                                          </p:stCondLst>
                                        </p:cTn>
                                        <p:tgtEl>
                                          <p:spTgt spid="29"/>
                                        </p:tgtEl>
                                        <p:attrNameLst>
                                          <p:attrName>style.visibility</p:attrName>
                                        </p:attrNameLst>
                                      </p:cBhvr>
                                      <p:to>
                                        <p:strVal val="visible"/>
                                      </p:to>
                                    </p:set>
                                  </p:childTnLst>
                                </p:cTn>
                              </p:par>
                            </p:childTnLst>
                          </p:cTn>
                        </p:par>
                        <p:par>
                          <p:cTn id="64" fill="hold">
                            <p:stCondLst>
                              <p:cond delay="4300"/>
                            </p:stCondLst>
                            <p:childTnLst>
                              <p:par>
                                <p:cTn id="65" presetID="1" presetClass="entr" presetSubtype="0" fill="hold" nodeType="afterEffect">
                                  <p:stCondLst>
                                    <p:cond delay="20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4500"/>
                            </p:stCondLst>
                            <p:childTnLst>
                              <p:par>
                                <p:cTn id="68" presetID="1" presetClass="entr" presetSubtype="0" fill="hold" nodeType="afterEffect">
                                  <p:stCondLst>
                                    <p:cond delay="200"/>
                                  </p:stCondLst>
                                  <p:childTnLst>
                                    <p:set>
                                      <p:cBhvr>
                                        <p:cTn id="69" dur="1" fill="hold">
                                          <p:stCondLst>
                                            <p:cond delay="0"/>
                                          </p:stCondLst>
                                        </p:cTn>
                                        <p:tgtEl>
                                          <p:spTgt spid="35"/>
                                        </p:tgtEl>
                                        <p:attrNameLst>
                                          <p:attrName>style.visibility</p:attrName>
                                        </p:attrNameLst>
                                      </p:cBhvr>
                                      <p:to>
                                        <p:strVal val="visible"/>
                                      </p:to>
                                    </p:set>
                                  </p:childTnLst>
                                </p:cTn>
                              </p:par>
                            </p:childTnLst>
                          </p:cTn>
                        </p:par>
                        <p:par>
                          <p:cTn id="70" fill="hold">
                            <p:stCondLst>
                              <p:cond delay="4700"/>
                            </p:stCondLst>
                            <p:childTnLst>
                              <p:par>
                                <p:cTn id="71" presetID="1" presetClass="entr" presetSubtype="0" fill="hold" nodeType="afterEffect">
                                  <p:stCondLst>
                                    <p:cond delay="200"/>
                                  </p:stCondLst>
                                  <p:childTnLst>
                                    <p:set>
                                      <p:cBhvr>
                                        <p:cTn id="72" dur="1" fill="hold">
                                          <p:stCondLst>
                                            <p:cond delay="0"/>
                                          </p:stCondLst>
                                        </p:cTn>
                                        <p:tgtEl>
                                          <p:spTgt spid="38"/>
                                        </p:tgtEl>
                                        <p:attrNameLst>
                                          <p:attrName>style.visibility</p:attrName>
                                        </p:attrNameLst>
                                      </p:cBhvr>
                                      <p:to>
                                        <p:strVal val="visible"/>
                                      </p:to>
                                    </p:set>
                                  </p:childTnLst>
                                </p:cTn>
                              </p:par>
                            </p:childTnLst>
                          </p:cTn>
                        </p:par>
                        <p:par>
                          <p:cTn id="73" fill="hold">
                            <p:stCondLst>
                              <p:cond delay="4900"/>
                            </p:stCondLst>
                            <p:childTnLst>
                              <p:par>
                                <p:cTn id="74" presetID="1" presetClass="entr" presetSubtype="0" fill="hold" nodeType="afterEffect">
                                  <p:stCondLst>
                                    <p:cond delay="200"/>
                                  </p:stCondLst>
                                  <p:childTnLst>
                                    <p:set>
                                      <p:cBhvr>
                                        <p:cTn id="75" dur="1" fill="hold">
                                          <p:stCondLst>
                                            <p:cond delay="0"/>
                                          </p:stCondLst>
                                        </p:cTn>
                                        <p:tgtEl>
                                          <p:spTgt spid="41"/>
                                        </p:tgtEl>
                                        <p:attrNameLst>
                                          <p:attrName>style.visibility</p:attrName>
                                        </p:attrNameLst>
                                      </p:cBhvr>
                                      <p:to>
                                        <p:strVal val="visible"/>
                                      </p:to>
                                    </p:set>
                                  </p:childTnLst>
                                </p:cTn>
                              </p:par>
                            </p:childTnLst>
                          </p:cTn>
                        </p:par>
                        <p:par>
                          <p:cTn id="76" fill="hold">
                            <p:stCondLst>
                              <p:cond delay="5100"/>
                            </p:stCondLst>
                            <p:childTnLst>
                              <p:par>
                                <p:cTn id="77" presetID="1" presetClass="entr" presetSubtype="0" fill="hold" nodeType="afterEffect">
                                  <p:stCondLst>
                                    <p:cond delay="200"/>
                                  </p:stCondLst>
                                  <p:childTnLst>
                                    <p:set>
                                      <p:cBhvr>
                                        <p:cTn id="78" dur="1" fill="hold">
                                          <p:stCondLst>
                                            <p:cond delay="0"/>
                                          </p:stCondLst>
                                        </p:cTn>
                                        <p:tgtEl>
                                          <p:spTgt spid="44"/>
                                        </p:tgtEl>
                                        <p:attrNameLst>
                                          <p:attrName>style.visibility</p:attrName>
                                        </p:attrNameLst>
                                      </p:cBhvr>
                                      <p:to>
                                        <p:strVal val="visible"/>
                                      </p:to>
                                    </p:set>
                                  </p:childTnLst>
                                </p:cTn>
                              </p:par>
                            </p:childTnLst>
                          </p:cTn>
                        </p:par>
                        <p:par>
                          <p:cTn id="79" fill="hold">
                            <p:stCondLst>
                              <p:cond delay="5300"/>
                            </p:stCondLst>
                            <p:childTnLst>
                              <p:par>
                                <p:cTn id="80" presetID="1" presetClass="entr" presetSubtype="0" fill="hold" nodeType="afterEffect">
                                  <p:stCondLst>
                                    <p:cond delay="200"/>
                                  </p:stCondLst>
                                  <p:childTnLst>
                                    <p:set>
                                      <p:cBhvr>
                                        <p:cTn id="81" dur="1" fill="hold">
                                          <p:stCondLst>
                                            <p:cond delay="0"/>
                                          </p:stCondLst>
                                        </p:cTn>
                                        <p:tgtEl>
                                          <p:spTgt spid="47"/>
                                        </p:tgtEl>
                                        <p:attrNameLst>
                                          <p:attrName>style.visibility</p:attrName>
                                        </p:attrNameLst>
                                      </p:cBhvr>
                                      <p:to>
                                        <p:strVal val="visible"/>
                                      </p:to>
                                    </p:set>
                                  </p:childTnLst>
                                </p:cTn>
                              </p:par>
                            </p:childTnLst>
                          </p:cTn>
                        </p:par>
                        <p:par>
                          <p:cTn id="82" fill="hold">
                            <p:stCondLst>
                              <p:cond delay="5500"/>
                            </p:stCondLst>
                            <p:childTnLst>
                              <p:par>
                                <p:cTn id="83" presetID="1" presetClass="entr" presetSubtype="0" fill="hold" nodeType="afterEffect">
                                  <p:stCondLst>
                                    <p:cond delay="200"/>
                                  </p:stCondLst>
                                  <p:childTnLst>
                                    <p:set>
                                      <p:cBhvr>
                                        <p:cTn id="84" dur="1" fill="hold">
                                          <p:stCondLst>
                                            <p:cond delay="0"/>
                                          </p:stCondLst>
                                        </p:cTn>
                                        <p:tgtEl>
                                          <p:spTgt spid="50"/>
                                        </p:tgtEl>
                                        <p:attrNameLst>
                                          <p:attrName>style.visibility</p:attrName>
                                        </p:attrNameLst>
                                      </p:cBhvr>
                                      <p:to>
                                        <p:strVal val="visible"/>
                                      </p:to>
                                    </p:set>
                                  </p:childTnLst>
                                </p:cTn>
                              </p:par>
                            </p:childTnLst>
                          </p:cTn>
                        </p:par>
                        <p:par>
                          <p:cTn id="85" fill="hold">
                            <p:stCondLst>
                              <p:cond delay="5700"/>
                            </p:stCondLst>
                            <p:childTnLst>
                              <p:par>
                                <p:cTn id="86" presetID="1" presetClass="entr" presetSubtype="0" fill="hold" nodeType="afterEffect">
                                  <p:stCondLst>
                                    <p:cond delay="200"/>
                                  </p:stCondLst>
                                  <p:childTnLst>
                                    <p:set>
                                      <p:cBhvr>
                                        <p:cTn id="87" dur="1" fill="hold">
                                          <p:stCondLst>
                                            <p:cond delay="0"/>
                                          </p:stCondLst>
                                        </p:cTn>
                                        <p:tgtEl>
                                          <p:spTgt spid="53"/>
                                        </p:tgtEl>
                                        <p:attrNameLst>
                                          <p:attrName>style.visibility</p:attrName>
                                        </p:attrNameLst>
                                      </p:cBhvr>
                                      <p:to>
                                        <p:strVal val="visible"/>
                                      </p:to>
                                    </p:set>
                                  </p:childTnLst>
                                </p:cTn>
                              </p:par>
                            </p:childTnLst>
                          </p:cTn>
                        </p:par>
                        <p:par>
                          <p:cTn id="88" fill="hold">
                            <p:stCondLst>
                              <p:cond delay="5900"/>
                            </p:stCondLst>
                            <p:childTnLst>
                              <p:par>
                                <p:cTn id="89" presetID="1" presetClass="entr" presetSubtype="0" fill="hold" nodeType="afterEffect">
                                  <p:stCondLst>
                                    <p:cond delay="200"/>
                                  </p:stCondLst>
                                  <p:childTnLst>
                                    <p:set>
                                      <p:cBhvr>
                                        <p:cTn id="90" dur="1" fill="hold">
                                          <p:stCondLst>
                                            <p:cond delay="0"/>
                                          </p:stCondLst>
                                        </p:cTn>
                                        <p:tgtEl>
                                          <p:spTgt spid="26"/>
                                        </p:tgtEl>
                                        <p:attrNameLst>
                                          <p:attrName>style.visibility</p:attrName>
                                        </p:attrNameLst>
                                      </p:cBhvr>
                                      <p:to>
                                        <p:strVal val="visible"/>
                                      </p:to>
                                    </p:set>
                                  </p:childTnLst>
                                </p:cTn>
                              </p:par>
                            </p:childTnLst>
                          </p:cTn>
                        </p:par>
                        <p:par>
                          <p:cTn id="91" fill="hold">
                            <p:stCondLst>
                              <p:cond delay="6100"/>
                            </p:stCondLst>
                            <p:childTnLst>
                              <p:par>
                                <p:cTn id="92" presetID="1" presetClass="entr" presetSubtype="0" fill="hold" nodeType="afterEffect">
                                  <p:stCondLst>
                                    <p:cond delay="200"/>
                                  </p:stCondLst>
                                  <p:childTnLst>
                                    <p:set>
                                      <p:cBhvr>
                                        <p:cTn id="93" dur="1" fill="hold">
                                          <p:stCondLst>
                                            <p:cond delay="0"/>
                                          </p:stCondLst>
                                        </p:cTn>
                                        <p:tgtEl>
                                          <p:spTgt spid="56"/>
                                        </p:tgtEl>
                                        <p:attrNameLst>
                                          <p:attrName>style.visibility</p:attrName>
                                        </p:attrNameLst>
                                      </p:cBhvr>
                                      <p:to>
                                        <p:strVal val="visible"/>
                                      </p:to>
                                    </p:set>
                                  </p:childTnLst>
                                </p:cTn>
                              </p:par>
                            </p:childTnLst>
                          </p:cTn>
                        </p:par>
                        <p:par>
                          <p:cTn id="94" fill="hold">
                            <p:stCondLst>
                              <p:cond delay="6300"/>
                            </p:stCondLst>
                            <p:childTnLst>
                              <p:par>
                                <p:cTn id="95" presetID="1" presetClass="entr" presetSubtype="0" fill="hold" nodeType="afterEffect">
                                  <p:stCondLst>
                                    <p:cond delay="200"/>
                                  </p:stCondLst>
                                  <p:childTnLst>
                                    <p:set>
                                      <p:cBhvr>
                                        <p:cTn id="96" dur="1" fill="hold">
                                          <p:stCondLst>
                                            <p:cond delay="0"/>
                                          </p:stCondLst>
                                        </p:cTn>
                                        <p:tgtEl>
                                          <p:spTgt spid="59"/>
                                        </p:tgtEl>
                                        <p:attrNameLst>
                                          <p:attrName>style.visibility</p:attrName>
                                        </p:attrNameLst>
                                      </p:cBhvr>
                                      <p:to>
                                        <p:strVal val="visible"/>
                                      </p:to>
                                    </p:set>
                                  </p:childTnLst>
                                </p:cTn>
                              </p:par>
                            </p:childTnLst>
                          </p:cTn>
                        </p:par>
                        <p:par>
                          <p:cTn id="97" fill="hold">
                            <p:stCondLst>
                              <p:cond delay="6500"/>
                            </p:stCondLst>
                            <p:childTnLst>
                              <p:par>
                                <p:cTn id="98" presetID="1" presetClass="entr" presetSubtype="0" fill="hold" nodeType="afterEffect">
                                  <p:stCondLst>
                                    <p:cond delay="200"/>
                                  </p:stCondLst>
                                  <p:childTnLst>
                                    <p:set>
                                      <p:cBhvr>
                                        <p:cTn id="99" dur="1" fill="hold">
                                          <p:stCondLst>
                                            <p:cond delay="0"/>
                                          </p:stCondLst>
                                        </p:cTn>
                                        <p:tgtEl>
                                          <p:spTgt spid="63"/>
                                        </p:tgtEl>
                                        <p:attrNameLst>
                                          <p:attrName>style.visibility</p:attrName>
                                        </p:attrNameLst>
                                      </p:cBhvr>
                                      <p:to>
                                        <p:strVal val="visible"/>
                                      </p:to>
                                    </p:set>
                                  </p:childTnLst>
                                </p:cTn>
                              </p:par>
                            </p:childTnLst>
                          </p:cTn>
                        </p:par>
                        <p:par>
                          <p:cTn id="100" fill="hold">
                            <p:stCondLst>
                              <p:cond delay="6700"/>
                            </p:stCondLst>
                            <p:childTnLst>
                              <p:par>
                                <p:cTn id="101" presetID="1" presetClass="entr" presetSubtype="0" fill="hold" nodeType="afterEffect">
                                  <p:stCondLst>
                                    <p:cond delay="200"/>
                                  </p:stCondLst>
                                  <p:childTnLst>
                                    <p:set>
                                      <p:cBhvr>
                                        <p:cTn id="102" dur="1" fill="hold">
                                          <p:stCondLst>
                                            <p:cond delay="0"/>
                                          </p:stCondLst>
                                        </p:cTn>
                                        <p:tgtEl>
                                          <p:spTgt spid="67"/>
                                        </p:tgtEl>
                                        <p:attrNameLst>
                                          <p:attrName>style.visibility</p:attrName>
                                        </p:attrNameLst>
                                      </p:cBhvr>
                                      <p:to>
                                        <p:strVal val="visible"/>
                                      </p:to>
                                    </p:set>
                                  </p:childTnLst>
                                </p:cTn>
                              </p:par>
                            </p:childTnLst>
                          </p:cTn>
                        </p:par>
                        <p:par>
                          <p:cTn id="103" fill="hold">
                            <p:stCondLst>
                              <p:cond delay="6900"/>
                            </p:stCondLst>
                            <p:childTnLst>
                              <p:par>
                                <p:cTn id="104" presetID="1" presetClass="entr" presetSubtype="0" fill="hold" nodeType="afterEffect">
                                  <p:stCondLst>
                                    <p:cond delay="200"/>
                                  </p:stCondLst>
                                  <p:childTnLst>
                                    <p:set>
                                      <p:cBhvr>
                                        <p:cTn id="105" dur="1" fill="hold">
                                          <p:stCondLst>
                                            <p:cond delay="0"/>
                                          </p:stCondLst>
                                        </p:cTn>
                                        <p:tgtEl>
                                          <p:spTgt spid="71"/>
                                        </p:tgtEl>
                                        <p:attrNameLst>
                                          <p:attrName>style.visibility</p:attrName>
                                        </p:attrNameLst>
                                      </p:cBhvr>
                                      <p:to>
                                        <p:strVal val="visible"/>
                                      </p:to>
                                    </p:set>
                                  </p:childTnLst>
                                </p:cTn>
                              </p:par>
                            </p:childTnLst>
                          </p:cTn>
                        </p:par>
                        <p:par>
                          <p:cTn id="106" fill="hold">
                            <p:stCondLst>
                              <p:cond delay="7100"/>
                            </p:stCondLst>
                            <p:childTnLst>
                              <p:par>
                                <p:cTn id="107" presetID="1" presetClass="entr" presetSubtype="0" fill="hold" nodeType="afterEffect">
                                  <p:stCondLst>
                                    <p:cond delay="200"/>
                                  </p:stCondLst>
                                  <p:childTnLst>
                                    <p:set>
                                      <p:cBhvr>
                                        <p:cTn id="108" dur="1" fill="hold">
                                          <p:stCondLst>
                                            <p:cond delay="0"/>
                                          </p:stCondLst>
                                        </p:cTn>
                                        <p:tgtEl>
                                          <p:spTgt spid="75"/>
                                        </p:tgtEl>
                                        <p:attrNameLst>
                                          <p:attrName>style.visibility</p:attrName>
                                        </p:attrNameLst>
                                      </p:cBhvr>
                                      <p:to>
                                        <p:strVal val="visible"/>
                                      </p:to>
                                    </p:set>
                                  </p:childTnLst>
                                </p:cTn>
                              </p:par>
                            </p:childTnLst>
                          </p:cTn>
                        </p:par>
                        <p:par>
                          <p:cTn id="109" fill="hold">
                            <p:stCondLst>
                              <p:cond delay="7300"/>
                            </p:stCondLst>
                            <p:childTnLst>
                              <p:par>
                                <p:cTn id="110" presetID="1" presetClass="entr" presetSubtype="0" fill="hold" nodeType="afterEffect">
                                  <p:stCondLst>
                                    <p:cond delay="200"/>
                                  </p:stCondLst>
                                  <p:childTnLst>
                                    <p:set>
                                      <p:cBhvr>
                                        <p:cTn id="111" dur="1" fill="hold">
                                          <p:stCondLst>
                                            <p:cond delay="0"/>
                                          </p:stCondLst>
                                        </p:cTn>
                                        <p:tgtEl>
                                          <p:spTgt spid="79"/>
                                        </p:tgtEl>
                                        <p:attrNameLst>
                                          <p:attrName>style.visibility</p:attrName>
                                        </p:attrNameLst>
                                      </p:cBhvr>
                                      <p:to>
                                        <p:strVal val="visible"/>
                                      </p:to>
                                    </p:set>
                                  </p:childTnLst>
                                </p:cTn>
                              </p:par>
                            </p:childTnLst>
                          </p:cTn>
                        </p:par>
                        <p:par>
                          <p:cTn id="112" fill="hold">
                            <p:stCondLst>
                              <p:cond delay="7500"/>
                            </p:stCondLst>
                            <p:childTnLst>
                              <p:par>
                                <p:cTn id="113" presetID="1" presetClass="entr" presetSubtype="0" fill="hold" nodeType="afterEffect">
                                  <p:stCondLst>
                                    <p:cond delay="200"/>
                                  </p:stCondLst>
                                  <p:childTnLst>
                                    <p:set>
                                      <p:cBhvr>
                                        <p:cTn id="114" dur="1" fill="hold">
                                          <p:stCondLst>
                                            <p:cond delay="0"/>
                                          </p:stCondLst>
                                        </p:cTn>
                                        <p:tgtEl>
                                          <p:spTgt spid="83"/>
                                        </p:tgtEl>
                                        <p:attrNameLst>
                                          <p:attrName>style.visibility</p:attrName>
                                        </p:attrNameLst>
                                      </p:cBhvr>
                                      <p:to>
                                        <p:strVal val="visible"/>
                                      </p:to>
                                    </p:set>
                                  </p:childTnLst>
                                </p:cTn>
                              </p:par>
                            </p:childTnLst>
                          </p:cTn>
                        </p:par>
                        <p:par>
                          <p:cTn id="115" fill="hold">
                            <p:stCondLst>
                              <p:cond delay="7700"/>
                            </p:stCondLst>
                            <p:childTnLst>
                              <p:par>
                                <p:cTn id="116" presetID="1" presetClass="entr" presetSubtype="0" fill="hold" nodeType="afterEffect">
                                  <p:stCondLst>
                                    <p:cond delay="200"/>
                                  </p:stCondLst>
                                  <p:childTnLst>
                                    <p:set>
                                      <p:cBhvr>
                                        <p:cTn id="117" dur="1" fill="hold">
                                          <p:stCondLst>
                                            <p:cond delay="0"/>
                                          </p:stCondLst>
                                        </p:cTn>
                                        <p:tgtEl>
                                          <p:spTgt spid="87"/>
                                        </p:tgtEl>
                                        <p:attrNameLst>
                                          <p:attrName>style.visibility</p:attrName>
                                        </p:attrNameLst>
                                      </p:cBhvr>
                                      <p:to>
                                        <p:strVal val="visible"/>
                                      </p:to>
                                    </p:set>
                                  </p:childTnLst>
                                </p:cTn>
                              </p:par>
                            </p:childTnLst>
                          </p:cTn>
                        </p:par>
                        <p:par>
                          <p:cTn id="118" fill="hold">
                            <p:stCondLst>
                              <p:cond delay="7900"/>
                            </p:stCondLst>
                            <p:childTnLst>
                              <p:par>
                                <p:cTn id="119" presetID="1" presetClass="entr" presetSubtype="0" fill="hold" nodeType="afterEffect">
                                  <p:stCondLst>
                                    <p:cond delay="200"/>
                                  </p:stCondLst>
                                  <p:childTnLst>
                                    <p:set>
                                      <p:cBhvr>
                                        <p:cTn id="12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147929" y="2590678"/>
            <a:ext cx="3907567" cy="4172404"/>
            <a:chOff x="4191000" y="1371600"/>
            <a:chExt cx="4781343" cy="5105400"/>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371600"/>
              <a:ext cx="4781343" cy="5105400"/>
            </a:xfrm>
            <a:prstGeom prst="rect">
              <a:avLst/>
            </a:prstGeom>
            <a:noFill/>
            <a:ln>
              <a:noFill/>
            </a:ln>
            <a:effectLst/>
            <a:scene3d>
              <a:camera prst="orthographicFront"/>
              <a:lightRig rig="threePt" dir="t"/>
            </a:scene3d>
            <a:sp3d>
              <a:bevelB/>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5248275" y="2286000"/>
              <a:ext cx="0" cy="219670"/>
            </a:xfrm>
            <a:prstGeom prst="straightConnector1">
              <a:avLst/>
            </a:prstGeom>
            <a:ln w="38100">
              <a:solidFill>
                <a:srgbClr val="C00000"/>
              </a:solidFill>
              <a:tailEnd type="arrow"/>
            </a:ln>
            <a:sp3d/>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886450" y="2305050"/>
              <a:ext cx="0" cy="219670"/>
            </a:xfrm>
            <a:prstGeom prst="straightConnector1">
              <a:avLst/>
            </a:prstGeom>
            <a:ln w="38100">
              <a:solidFill>
                <a:srgbClr val="C00000"/>
              </a:solidFill>
              <a:tailEnd type="arrow"/>
            </a:ln>
            <a:sp3d/>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553325" y="2305050"/>
              <a:ext cx="0" cy="219670"/>
            </a:xfrm>
            <a:prstGeom prst="straightConnector1">
              <a:avLst/>
            </a:prstGeom>
            <a:ln w="38100">
              <a:solidFill>
                <a:srgbClr val="C00000"/>
              </a:solidFill>
              <a:tailEnd type="arrow"/>
            </a:ln>
            <a:sp3d/>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886700" y="2305050"/>
              <a:ext cx="0" cy="219670"/>
            </a:xfrm>
            <a:prstGeom prst="straightConnector1">
              <a:avLst/>
            </a:prstGeom>
            <a:ln w="38100">
              <a:solidFill>
                <a:srgbClr val="C00000"/>
              </a:solidFill>
              <a:tailEnd type="arrow"/>
            </a:ln>
            <a:sp3d/>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220075" y="2305050"/>
              <a:ext cx="0" cy="219670"/>
            </a:xfrm>
            <a:prstGeom prst="straightConnector1">
              <a:avLst/>
            </a:prstGeom>
            <a:ln w="38100">
              <a:solidFill>
                <a:srgbClr val="C00000"/>
              </a:solidFill>
              <a:tailEnd type="arrow"/>
            </a:ln>
            <a:sp3d/>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20000" y="4314230"/>
              <a:ext cx="0" cy="219670"/>
            </a:xfrm>
            <a:prstGeom prst="straightConnector1">
              <a:avLst/>
            </a:prstGeom>
            <a:ln w="38100">
              <a:solidFill>
                <a:srgbClr val="C00000"/>
              </a:solidFill>
              <a:tailEnd type="arrow"/>
            </a:ln>
            <a:sp3d/>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258050" y="4362450"/>
              <a:ext cx="0" cy="219670"/>
            </a:xfrm>
            <a:prstGeom prst="straightConnector1">
              <a:avLst/>
            </a:prstGeom>
            <a:ln w="38100">
              <a:solidFill>
                <a:srgbClr val="C00000"/>
              </a:solidFill>
              <a:tailEnd type="arrow"/>
            </a:ln>
            <a:sp3d/>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010525" y="4362450"/>
              <a:ext cx="0" cy="219670"/>
            </a:xfrm>
            <a:prstGeom prst="straightConnector1">
              <a:avLst/>
            </a:prstGeom>
            <a:ln w="38100">
              <a:solidFill>
                <a:srgbClr val="C00000"/>
              </a:solidFill>
              <a:tailEnd type="arrow"/>
            </a:ln>
            <a:sp3d/>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267325" y="4343400"/>
              <a:ext cx="0" cy="219670"/>
            </a:xfrm>
            <a:prstGeom prst="straightConnector1">
              <a:avLst/>
            </a:prstGeom>
            <a:ln w="38100">
              <a:solidFill>
                <a:srgbClr val="C00000"/>
              </a:solidFill>
              <a:tailEnd type="arrow"/>
            </a:ln>
            <a:sp3d/>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86400" y="2209800"/>
              <a:ext cx="228600" cy="3581400"/>
            </a:xfrm>
            <a:prstGeom prst="rect">
              <a:avLst/>
            </a:prstGeom>
            <a:noFill/>
            <a:ln>
              <a:solidFill>
                <a:srgbClr val="002060"/>
              </a:soli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sz="4000" dirty="0" smtClean="0"/>
              <a:t>Challenge: heading offset estimation</a:t>
            </a:r>
            <a:endParaRPr lang="en-US" sz="4000" dirty="0"/>
          </a:p>
        </p:txBody>
      </p:sp>
      <p:sp>
        <p:nvSpPr>
          <p:cNvPr id="3" name="Content Placeholder 2"/>
          <p:cNvSpPr>
            <a:spLocks noGrp="1"/>
          </p:cNvSpPr>
          <p:nvPr>
            <p:ph idx="1"/>
          </p:nvPr>
        </p:nvSpPr>
        <p:spPr>
          <a:xfrm>
            <a:off x="457200" y="1600200"/>
            <a:ext cx="4947747" cy="4525963"/>
          </a:xfrm>
        </p:spPr>
        <p:txBody>
          <a:bodyPr>
            <a:noAutofit/>
          </a:bodyPr>
          <a:lstStyle/>
          <a:p>
            <a:r>
              <a:rPr lang="en-US" sz="2400" dirty="0" smtClean="0"/>
              <a:t>Walking </a:t>
            </a:r>
            <a:r>
              <a:rPr lang="en-US" sz="2400" dirty="0"/>
              <a:t>direction ≠ Compass </a:t>
            </a:r>
            <a:r>
              <a:rPr lang="en-US" sz="2400" dirty="0" smtClean="0"/>
              <a:t>Direction</a:t>
            </a:r>
          </a:p>
          <a:p>
            <a:r>
              <a:rPr lang="en-US" sz="2400" dirty="0" smtClean="0"/>
              <a:t>Real </a:t>
            </a:r>
            <a:r>
              <a:rPr lang="en-US" sz="2400" dirty="0"/>
              <a:t>Heading =  </a:t>
            </a:r>
            <a:r>
              <a:rPr lang="en-US" sz="2400" dirty="0" smtClean="0"/>
              <a:t/>
            </a:r>
            <a:br>
              <a:rPr lang="en-US" sz="2400" dirty="0" smtClean="0"/>
            </a:br>
            <a:r>
              <a:rPr lang="en-US" sz="2400" dirty="0" smtClean="0"/>
              <a:t>	Compass </a:t>
            </a:r>
            <a:r>
              <a:rPr lang="en-US" sz="2400" dirty="0"/>
              <a:t>Measurement </a:t>
            </a:r>
            <a:r>
              <a:rPr lang="en-US" sz="2400" dirty="0" smtClean="0"/>
              <a:t>(</a:t>
            </a:r>
            <a:r>
              <a:rPr lang="en-US" sz="2400" dirty="0" smtClean="0">
                <a:sym typeface="Symbol" panose="05050102010706020507" pitchFamily="18" charset="2"/>
              </a:rPr>
              <a:t></a:t>
            </a:r>
            <a:r>
              <a:rPr lang="en-US" sz="2400" dirty="0" smtClean="0"/>
              <a:t>)</a:t>
            </a:r>
            <a:br>
              <a:rPr lang="en-US" sz="2400" dirty="0" smtClean="0"/>
            </a:br>
            <a:r>
              <a:rPr lang="en-US" sz="2400" dirty="0" smtClean="0"/>
              <a:t>	+  </a:t>
            </a:r>
            <a:r>
              <a:rPr lang="en-US" sz="2400" dirty="0"/>
              <a:t>Placement Offset </a:t>
            </a:r>
            <a:r>
              <a:rPr lang="en-US" sz="2400" dirty="0" smtClean="0"/>
              <a:t>(</a:t>
            </a:r>
            <a:r>
              <a:rPr lang="en-US" sz="2400" dirty="0" smtClean="0">
                <a:sym typeface="Symbol" panose="05050102010706020507" pitchFamily="18" charset="2"/>
              </a:rPr>
              <a:t></a:t>
            </a:r>
            <a:r>
              <a:rPr lang="en-US" sz="2400" dirty="0" smtClean="0"/>
              <a:t>)  </a:t>
            </a:r>
            <a:r>
              <a:rPr lang="en-US" sz="2400" dirty="0"/>
              <a:t>(</a:t>
            </a:r>
            <a:r>
              <a:rPr lang="en-US" sz="1800" dirty="0"/>
              <a:t>Constant</a:t>
            </a:r>
            <a:r>
              <a:rPr lang="en-US" sz="2400" dirty="0" smtClean="0"/>
              <a:t>)</a:t>
            </a:r>
            <a:br>
              <a:rPr lang="en-US" sz="2400" dirty="0" smtClean="0"/>
            </a:br>
            <a:r>
              <a:rPr lang="en-US" sz="2400" dirty="0" smtClean="0"/>
              <a:t>	+  </a:t>
            </a:r>
            <a:r>
              <a:rPr lang="en-US" sz="2400" dirty="0"/>
              <a:t>Magnetic Offset </a:t>
            </a:r>
            <a:r>
              <a:rPr lang="en-US" sz="2400" dirty="0" smtClean="0"/>
              <a:t>(</a:t>
            </a:r>
            <a:r>
              <a:rPr lang="en-US" sz="2400" dirty="0">
                <a:sym typeface="Symbol" panose="05050102010706020507" pitchFamily="18" charset="2"/>
              </a:rPr>
              <a:t></a:t>
            </a:r>
            <a:r>
              <a:rPr lang="en-US" sz="2400" dirty="0" smtClean="0"/>
              <a:t>)  </a:t>
            </a:r>
            <a:r>
              <a:rPr lang="en-US" sz="2400" dirty="0"/>
              <a:t>(</a:t>
            </a:r>
            <a:r>
              <a:rPr lang="en-US" sz="1800" dirty="0" err="1" smtClean="0"/>
              <a:t>Var</a:t>
            </a:r>
            <a:r>
              <a:rPr lang="en-US" sz="1800" dirty="0" smtClean="0"/>
              <a:t>, Gaussian</a:t>
            </a:r>
            <a:r>
              <a:rPr lang="en-US" sz="2400" dirty="0" smtClean="0"/>
              <a:t>)</a:t>
            </a:r>
          </a:p>
          <a:p>
            <a:r>
              <a:rPr lang="en-US" sz="2400" dirty="0" smtClean="0"/>
              <a:t>Estimating placement offset</a:t>
            </a:r>
          </a:p>
          <a:p>
            <a:pPr lvl="1"/>
            <a:r>
              <a:rPr lang="en-US" sz="2000" dirty="0" smtClean="0"/>
              <a:t>Key Observation: </a:t>
            </a:r>
            <a:r>
              <a:rPr lang="en-US" sz="2000" dirty="0"/>
              <a:t>Second harmonic </a:t>
            </a:r>
            <a:r>
              <a:rPr lang="en-US" sz="2000" dirty="0" smtClean="0"/>
              <a:t>is </a:t>
            </a:r>
            <a:r>
              <a:rPr lang="en-US" sz="2000" dirty="0"/>
              <a:t>absent in acceleration perpendicular to walking </a:t>
            </a:r>
            <a:r>
              <a:rPr lang="en-US" sz="2000" dirty="0" smtClean="0"/>
              <a:t>direction</a:t>
            </a:r>
            <a:endParaRPr lang="en-US" sz="20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705" y="1301151"/>
            <a:ext cx="2128916" cy="1570145"/>
          </a:xfrm>
          <a:prstGeom prst="rect">
            <a:avLst/>
          </a:prstGeom>
          <a:noFill/>
          <a:ln>
            <a:noFill/>
          </a:ln>
          <a:effectLst/>
          <a:scene3d>
            <a:camera prst="orthographicFront"/>
            <a:lightRig rig="threePt" dir="t"/>
          </a:scene3d>
          <a:sp3d>
            <a:bevelB/>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0664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6223" y="3200400"/>
            <a:ext cx="2516323" cy="2886000"/>
          </a:xfrm>
          <a:prstGeom prst="rect">
            <a:avLst/>
          </a:prstGeom>
          <a:scene3d>
            <a:camera prst="orthographicFront"/>
            <a:lightRig rig="threePt" dir="t"/>
          </a:scene3d>
          <a:sp3d>
            <a:bevelT/>
            <a:bevelB/>
          </a:sp3d>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92" y="2895600"/>
            <a:ext cx="2658808" cy="2763189"/>
          </a:xfrm>
          <a:prstGeom prst="rect">
            <a:avLst/>
          </a:prstGeom>
          <a:scene3d>
            <a:camera prst="orthographicFront"/>
            <a:lightRig rig="threePt" dir="t"/>
          </a:scene3d>
          <a:sp3d>
            <a:bevelT/>
            <a:bevelB/>
          </a:sp3d>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1417638"/>
            <a:ext cx="3583023" cy="2875266"/>
          </a:xfrm>
          <a:prstGeom prst="rect">
            <a:avLst/>
          </a:prstGeom>
          <a:scene3d>
            <a:camera prst="orthographicFront"/>
            <a:lightRig rig="threePt" dir="t"/>
          </a:scene3d>
          <a:sp3d>
            <a:bevelT/>
            <a:bevelB/>
          </a:sp3d>
        </p:spPr>
      </p:pic>
      <p:sp>
        <p:nvSpPr>
          <p:cNvPr id="3" name="Title 2"/>
          <p:cNvSpPr>
            <a:spLocks noGrp="1"/>
          </p:cNvSpPr>
          <p:nvPr>
            <p:ph type="title"/>
          </p:nvPr>
        </p:nvSpPr>
        <p:spPr/>
        <p:txBody>
          <a:bodyPr/>
          <a:lstStyle/>
          <a:p>
            <a:r>
              <a:rPr lang="en-US" dirty="0" smtClean="0"/>
              <a:t>System Performance</a:t>
            </a:r>
            <a:endParaRPr lang="en-US" dirty="0"/>
          </a:p>
        </p:txBody>
      </p:sp>
    </p:spTree>
    <p:extLst>
      <p:ext uri="{BB962C8B-B14F-4D97-AF65-F5344CB8AC3E}">
        <p14:creationId xmlns:p14="http://schemas.microsoft.com/office/powerpoint/2010/main" val="23945306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329650"/>
            <a:ext cx="9144000" cy="52835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lnSpc>
                <a:spcPct val="150000"/>
              </a:lnSpc>
            </a:pPr>
            <a:r>
              <a:rPr lang="en-US" altLang="zh-HK" sz="2000" dirty="0">
                <a:solidFill>
                  <a:schemeClr val="dk1"/>
                </a:solidFill>
                <a:latin typeface="Tw Cen MT" pitchFamily="34" charset="0"/>
              </a:rPr>
              <a:t>[MobiCom’12] </a:t>
            </a:r>
            <a:r>
              <a:rPr lang="en-US" altLang="zh-CN" sz="2000" dirty="0">
                <a:solidFill>
                  <a:schemeClr val="dk1"/>
                </a:solidFill>
                <a:latin typeface="Tw Cen MT" pitchFamily="34" charset="0"/>
              </a:rPr>
              <a:t>Push the Limit of </a:t>
            </a:r>
            <a:r>
              <a:rPr lang="en-US" altLang="zh-CN" sz="2000" dirty="0" err="1">
                <a:solidFill>
                  <a:schemeClr val="dk1"/>
                </a:solidFill>
                <a:latin typeface="Tw Cen MT" pitchFamily="34" charset="0"/>
              </a:rPr>
              <a:t>WiFi</a:t>
            </a:r>
            <a:r>
              <a:rPr lang="en-US" altLang="zh-CN" sz="2000" dirty="0">
                <a:solidFill>
                  <a:schemeClr val="dk1"/>
                </a:solidFill>
                <a:latin typeface="Tw Cen MT" pitchFamily="34" charset="0"/>
              </a:rPr>
              <a:t> based Localization for Smartphones</a:t>
            </a:r>
            <a:endParaRPr lang="en-US" altLang="zh-HK" sz="2000" dirty="0">
              <a:solidFill>
                <a:schemeClr val="dk1"/>
              </a:solidFill>
              <a:latin typeface="Tw Cen MT" pitchFamily="34" charset="0"/>
            </a:endParaRPr>
          </a:p>
        </p:txBody>
      </p:sp>
      <p:sp>
        <p:nvSpPr>
          <p:cNvPr id="209" name="TextBox 208"/>
          <p:cNvSpPr txBox="1"/>
          <p:nvPr/>
        </p:nvSpPr>
        <p:spPr>
          <a:xfrm>
            <a:off x="2438400" y="5772090"/>
            <a:ext cx="5895151" cy="400110"/>
          </a:xfrm>
          <a:prstGeom prst="rect">
            <a:avLst/>
          </a:prstGeom>
          <a:solidFill>
            <a:schemeClr val="bg1"/>
          </a:solidFill>
          <a:ln>
            <a:solidFill>
              <a:srgbClr val="3333FF"/>
            </a:solidFill>
          </a:ln>
          <a:effectLst>
            <a:glow rad="63500">
              <a:schemeClr val="accent4">
                <a:satMod val="175000"/>
                <a:alpha val="40000"/>
              </a:schemeClr>
            </a:glow>
          </a:effectLst>
        </p:spPr>
        <p:style>
          <a:lnRef idx="3">
            <a:schemeClr val="lt1"/>
          </a:lnRef>
          <a:fillRef idx="1">
            <a:schemeClr val="accent6"/>
          </a:fillRef>
          <a:effectRef idx="1">
            <a:schemeClr val="accent6"/>
          </a:effectRef>
          <a:fontRef idx="minor">
            <a:schemeClr val="lt1"/>
          </a:fontRef>
        </p:style>
        <p:txBody>
          <a:bodyPr wrap="square">
            <a:spAutoFit/>
          </a:bodyPr>
          <a:lstStyle/>
          <a:p>
            <a:pPr eaLnBrk="1" hangingPunct="1">
              <a:defRPr/>
            </a:pPr>
            <a:r>
              <a:rPr lang="en-US" sz="2000" b="1" dirty="0">
                <a:solidFill>
                  <a:schemeClr val="tx1"/>
                </a:solidFill>
                <a:latin typeface="Tw Cen MT" pitchFamily="34" charset="0"/>
              </a:rPr>
              <a:t>Provide</a:t>
            </a:r>
            <a:r>
              <a:rPr lang="en-US" sz="2000" b="1" dirty="0">
                <a:solidFill>
                  <a:srgbClr val="FFFFFF"/>
                </a:solidFill>
                <a:latin typeface="Tw Cen MT" pitchFamily="34" charset="0"/>
              </a:rPr>
              <a:t> </a:t>
            </a:r>
            <a:r>
              <a:rPr lang="en-US" sz="2000" b="1" dirty="0">
                <a:solidFill>
                  <a:srgbClr val="FF0000"/>
                </a:solidFill>
                <a:effectLst>
                  <a:outerShdw blurRad="38100" dist="38100" dir="2700000" algn="tl">
                    <a:srgbClr val="000000">
                      <a:alpha val="43137"/>
                    </a:srgbClr>
                  </a:outerShdw>
                </a:effectLst>
                <a:latin typeface="Tw Cen MT" pitchFamily="34" charset="0"/>
              </a:rPr>
              <a:t>physical </a:t>
            </a:r>
            <a:r>
              <a:rPr lang="en-US" sz="2000" b="1" dirty="0" smtClean="0">
                <a:solidFill>
                  <a:srgbClr val="FF0000"/>
                </a:solidFill>
                <a:effectLst>
                  <a:outerShdw blurRad="38100" dist="38100" dir="2700000" algn="tl">
                    <a:srgbClr val="000000">
                      <a:alpha val="43137"/>
                    </a:srgbClr>
                  </a:outerShdw>
                </a:effectLst>
                <a:latin typeface="Tw Cen MT" pitchFamily="34" charset="0"/>
              </a:rPr>
              <a:t>constraints </a:t>
            </a:r>
            <a:r>
              <a:rPr lang="en-US" sz="2000" b="1" dirty="0" smtClean="0">
                <a:solidFill>
                  <a:schemeClr val="tx1"/>
                </a:solidFill>
                <a:latin typeface="Tw Cen MT" pitchFamily="34" charset="0"/>
              </a:rPr>
              <a:t>from </a:t>
            </a:r>
            <a:r>
              <a:rPr lang="en-US" sz="2000" b="1" dirty="0">
                <a:solidFill>
                  <a:schemeClr val="tx1"/>
                </a:solidFill>
                <a:latin typeface="Tw Cen MT" pitchFamily="34" charset="0"/>
              </a:rPr>
              <a:t>nearby peer phones</a:t>
            </a:r>
          </a:p>
        </p:txBody>
      </p:sp>
      <p:pic>
        <p:nvPicPr>
          <p:cNvPr id="210" name="Picture 17" descr="air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30" y="3329778"/>
            <a:ext cx="2671651" cy="200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1" name="Group 50"/>
          <p:cNvGrpSpPr>
            <a:grpSpLocks/>
          </p:cNvGrpSpPr>
          <p:nvPr/>
        </p:nvGrpSpPr>
        <p:grpSpPr bwMode="auto">
          <a:xfrm>
            <a:off x="809518" y="3788027"/>
            <a:ext cx="2341563" cy="1420813"/>
            <a:chOff x="923" y="1258"/>
            <a:chExt cx="1475" cy="895"/>
          </a:xfrm>
        </p:grpSpPr>
        <p:sp>
          <p:nvSpPr>
            <p:cNvPr id="212" name="Oval 22"/>
            <p:cNvSpPr>
              <a:spLocks noChangeArrowheads="1"/>
            </p:cNvSpPr>
            <p:nvPr/>
          </p:nvSpPr>
          <p:spPr bwMode="auto">
            <a:xfrm>
              <a:off x="2180" y="1754"/>
              <a:ext cx="97" cy="193"/>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eaLnBrk="1" hangingPunct="1"/>
              <a:endParaRPr lang="en-US">
                <a:solidFill>
                  <a:schemeClr val="tx2"/>
                </a:solidFill>
                <a:latin typeface="Tw Cen MT" pitchFamily="34" charset="0"/>
              </a:endParaRPr>
            </a:p>
          </p:txBody>
        </p:sp>
        <p:sp>
          <p:nvSpPr>
            <p:cNvPr id="213" name="Oval 23"/>
            <p:cNvSpPr>
              <a:spLocks noChangeArrowheads="1"/>
            </p:cNvSpPr>
            <p:nvPr/>
          </p:nvSpPr>
          <p:spPr bwMode="auto">
            <a:xfrm>
              <a:off x="1527" y="1766"/>
              <a:ext cx="97" cy="193"/>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eaLnBrk="1" hangingPunct="1"/>
              <a:endParaRPr lang="en-US">
                <a:solidFill>
                  <a:schemeClr val="tx2"/>
                </a:solidFill>
                <a:latin typeface="Tw Cen MT" pitchFamily="34" charset="0"/>
              </a:endParaRPr>
            </a:p>
          </p:txBody>
        </p:sp>
        <p:sp>
          <p:nvSpPr>
            <p:cNvPr id="214" name="Oval 24"/>
            <p:cNvSpPr>
              <a:spLocks noChangeArrowheads="1"/>
            </p:cNvSpPr>
            <p:nvPr/>
          </p:nvSpPr>
          <p:spPr bwMode="auto">
            <a:xfrm>
              <a:off x="1289" y="1887"/>
              <a:ext cx="121" cy="266"/>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eaLnBrk="1" hangingPunct="1"/>
              <a:endParaRPr lang="en-US">
                <a:solidFill>
                  <a:schemeClr val="tx2"/>
                </a:solidFill>
                <a:latin typeface="Tw Cen MT" pitchFamily="34" charset="0"/>
              </a:endParaRPr>
            </a:p>
          </p:txBody>
        </p:sp>
        <p:sp>
          <p:nvSpPr>
            <p:cNvPr id="215" name="Line 29"/>
            <p:cNvSpPr>
              <a:spLocks noChangeShapeType="1"/>
            </p:cNvSpPr>
            <p:nvPr/>
          </p:nvSpPr>
          <p:spPr bwMode="auto">
            <a:xfrm flipH="1">
              <a:off x="2277" y="1451"/>
              <a:ext cx="121" cy="363"/>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a:lstStyle/>
            <a:p>
              <a:endParaRPr lang="zh-HK" altLang="en-US">
                <a:latin typeface="Tw Cen MT" pitchFamily="34" charset="0"/>
              </a:endParaRPr>
            </a:p>
          </p:txBody>
        </p:sp>
        <p:sp>
          <p:nvSpPr>
            <p:cNvPr id="216" name="Line 30"/>
            <p:cNvSpPr>
              <a:spLocks noChangeShapeType="1"/>
            </p:cNvSpPr>
            <p:nvPr/>
          </p:nvSpPr>
          <p:spPr bwMode="auto">
            <a:xfrm>
              <a:off x="1285" y="1258"/>
              <a:ext cx="266" cy="508"/>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a:lstStyle/>
            <a:p>
              <a:endParaRPr lang="zh-HK" altLang="en-US">
                <a:latin typeface="Tw Cen MT" pitchFamily="34" charset="0"/>
              </a:endParaRPr>
            </a:p>
          </p:txBody>
        </p:sp>
        <p:sp>
          <p:nvSpPr>
            <p:cNvPr id="217" name="Line 31"/>
            <p:cNvSpPr>
              <a:spLocks noChangeShapeType="1"/>
            </p:cNvSpPr>
            <p:nvPr/>
          </p:nvSpPr>
          <p:spPr bwMode="auto">
            <a:xfrm>
              <a:off x="923" y="1863"/>
              <a:ext cx="362" cy="121"/>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a:lstStyle/>
            <a:p>
              <a:endParaRPr lang="zh-HK" altLang="en-US">
                <a:latin typeface="Tw Cen MT" pitchFamily="34" charset="0"/>
              </a:endParaRPr>
            </a:p>
          </p:txBody>
        </p:sp>
        <p:sp>
          <p:nvSpPr>
            <p:cNvPr id="218" name="Oval 18"/>
            <p:cNvSpPr>
              <a:spLocks noChangeArrowheads="1"/>
            </p:cNvSpPr>
            <p:nvPr/>
          </p:nvSpPr>
          <p:spPr bwMode="auto">
            <a:xfrm>
              <a:off x="1866" y="1814"/>
              <a:ext cx="97" cy="194"/>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eaLnBrk="1" hangingPunct="1"/>
              <a:endParaRPr lang="en-US">
                <a:latin typeface="Tw Cen MT" pitchFamily="34" charset="0"/>
              </a:endParaRPr>
            </a:p>
          </p:txBody>
        </p:sp>
        <p:sp>
          <p:nvSpPr>
            <p:cNvPr id="219" name="Line 32"/>
            <p:cNvSpPr>
              <a:spLocks noChangeShapeType="1"/>
            </p:cNvSpPr>
            <p:nvPr/>
          </p:nvSpPr>
          <p:spPr bwMode="auto">
            <a:xfrm flipV="1">
              <a:off x="1769" y="1911"/>
              <a:ext cx="97" cy="145"/>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HK" altLang="en-US">
                <a:latin typeface="Tw Cen MT" pitchFamily="34" charset="0"/>
              </a:endParaRPr>
            </a:p>
          </p:txBody>
        </p:sp>
      </p:grpSp>
      <p:grpSp>
        <p:nvGrpSpPr>
          <p:cNvPr id="222" name="Group 23"/>
          <p:cNvGrpSpPr>
            <a:grpSpLocks/>
          </p:cNvGrpSpPr>
          <p:nvPr/>
        </p:nvGrpSpPr>
        <p:grpSpPr bwMode="auto">
          <a:xfrm>
            <a:off x="3657600" y="3054351"/>
            <a:ext cx="4615244" cy="2117498"/>
            <a:chOff x="3804975" y="3314016"/>
            <a:chExt cx="4615344" cy="2117885"/>
          </a:xfrm>
        </p:grpSpPr>
        <p:pic>
          <p:nvPicPr>
            <p:cNvPr id="223" name="Picture 8" descr="Nex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780" y="3314016"/>
              <a:ext cx="111399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Picture 9" descr="Nex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8856" y="4328411"/>
              <a:ext cx="881463" cy="72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 name="Picture 10" descr="Nex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975" y="4517501"/>
              <a:ext cx="111399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6" name="Straight Arrow Connector 225"/>
            <p:cNvCxnSpPr/>
            <p:nvPr/>
          </p:nvCxnSpPr>
          <p:spPr>
            <a:xfrm>
              <a:off x="5443500" y="3860216"/>
              <a:ext cx="900133" cy="936796"/>
            </a:xfrm>
            <a:prstGeom prst="straightConnector1">
              <a:avLst/>
            </a:prstGeom>
            <a:ln w="38100">
              <a:solidFill>
                <a:schemeClr val="accent5">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a:off x="4875574" y="4938397"/>
              <a:ext cx="1445833" cy="406404"/>
            </a:xfrm>
            <a:prstGeom prst="straightConnector1">
              <a:avLst/>
            </a:prstGeom>
            <a:ln w="38100">
              <a:solidFill>
                <a:schemeClr val="accent5">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flipV="1">
              <a:off x="6986584" y="4591914"/>
              <a:ext cx="755667" cy="395634"/>
            </a:xfrm>
            <a:prstGeom prst="straightConnector1">
              <a:avLst/>
            </a:prstGeom>
            <a:ln w="38100">
              <a:solidFill>
                <a:schemeClr val="accent5">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29" name="Picture 22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75663" y="4702323"/>
            <a:ext cx="4857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36" descr="http://icons.iconarchive.com/icons/deleket/scrap/256/Lock-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3052" y="5046663"/>
            <a:ext cx="30162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 name="Picture 26" descr="human1"/>
          <p:cNvPicPr>
            <a:picLocks noChangeAspect="1" noChangeArrowheads="1"/>
          </p:cNvPicPr>
          <p:nvPr/>
        </p:nvPicPr>
        <p:blipFill>
          <a:blip r:embed="rId8" cstate="print">
            <a:extLst/>
          </a:blip>
          <a:srcRect/>
          <a:stretch>
            <a:fillRect/>
          </a:stretch>
        </p:blipFill>
        <p:spPr bwMode="auto">
          <a:xfrm>
            <a:off x="2737688" y="3261515"/>
            <a:ext cx="767512" cy="80704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32" name="Picture 27" descr="human2"/>
          <p:cNvPicPr>
            <a:picLocks noChangeAspect="1" noChangeArrowheads="1"/>
          </p:cNvPicPr>
          <p:nvPr/>
        </p:nvPicPr>
        <p:blipFill>
          <a:blip r:embed="rId9" cstate="print">
            <a:extLst/>
          </a:blip>
          <a:srcRect/>
          <a:stretch>
            <a:fillRect/>
          </a:stretch>
        </p:blipFill>
        <p:spPr bwMode="auto">
          <a:xfrm>
            <a:off x="702504" y="2971800"/>
            <a:ext cx="773868" cy="80704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33" name="Picture 19" descr="localWrong"/>
          <p:cNvPicPr>
            <a:picLocks noChangeAspect="1" noChangeArrowheads="1"/>
          </p:cNvPicPr>
          <p:nvPr/>
        </p:nvPicPr>
        <p:blipFill>
          <a:blip r:embed="rId10" cstate="print">
            <a:extLst/>
          </a:blip>
          <a:srcRect/>
          <a:stretch>
            <a:fillRect/>
          </a:stretch>
        </p:blipFill>
        <p:spPr bwMode="auto">
          <a:xfrm>
            <a:off x="1768368" y="5046663"/>
            <a:ext cx="614935" cy="76820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34" name="Picture 28" descr="human3"/>
          <p:cNvPicPr>
            <a:picLocks noChangeAspect="1" noChangeArrowheads="1"/>
          </p:cNvPicPr>
          <p:nvPr/>
        </p:nvPicPr>
        <p:blipFill>
          <a:blip r:embed="rId11" cstate="print">
            <a:extLst/>
          </a:blip>
          <a:srcRect/>
          <a:stretch>
            <a:fillRect/>
          </a:stretch>
        </p:blipFill>
        <p:spPr bwMode="auto">
          <a:xfrm>
            <a:off x="109808" y="4094585"/>
            <a:ext cx="684875" cy="845174"/>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36" name="Text Box 41"/>
          <p:cNvSpPr txBox="1">
            <a:spLocks noChangeArrowheads="1"/>
          </p:cNvSpPr>
          <p:nvPr/>
        </p:nvSpPr>
        <p:spPr bwMode="auto">
          <a:xfrm>
            <a:off x="6761438" y="5264364"/>
            <a:ext cx="990600" cy="366713"/>
          </a:xfrm>
          <a:prstGeom prst="rect">
            <a:avLst/>
          </a:prstGeom>
          <a:solidFill>
            <a:srgbClr val="FFCCFF"/>
          </a:solidFill>
          <a:ln>
            <a:noFill/>
          </a:ln>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pPr>
            <a:r>
              <a:rPr lang="en-US" altLang="zh-CN" dirty="0">
                <a:solidFill>
                  <a:srgbClr val="CC0000"/>
                </a:solidFill>
                <a:latin typeface="Tw Cen MT" pitchFamily="34" charset="0"/>
              </a:rPr>
              <a:t>Target</a:t>
            </a:r>
          </a:p>
        </p:txBody>
      </p:sp>
      <p:sp>
        <p:nvSpPr>
          <p:cNvPr id="237" name="Text Box 42"/>
          <p:cNvSpPr txBox="1">
            <a:spLocks noChangeArrowheads="1"/>
          </p:cNvSpPr>
          <p:nvPr/>
        </p:nvSpPr>
        <p:spPr bwMode="auto">
          <a:xfrm>
            <a:off x="5346889" y="2971800"/>
            <a:ext cx="990600" cy="366713"/>
          </a:xfrm>
          <a:prstGeom prst="rect">
            <a:avLst/>
          </a:prstGeom>
          <a:solidFill>
            <a:srgbClr val="D0D6FF"/>
          </a:solidFill>
          <a:ln>
            <a:noFill/>
          </a:ln>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pPr>
            <a:r>
              <a:rPr lang="en-US" altLang="zh-CN">
                <a:latin typeface="Tw Cen MT" pitchFamily="34" charset="0"/>
              </a:rPr>
              <a:t>Peer 1</a:t>
            </a:r>
          </a:p>
        </p:txBody>
      </p:sp>
      <p:sp>
        <p:nvSpPr>
          <p:cNvPr id="238" name="Text Box 43"/>
          <p:cNvSpPr txBox="1">
            <a:spLocks noChangeArrowheads="1"/>
          </p:cNvSpPr>
          <p:nvPr/>
        </p:nvSpPr>
        <p:spPr bwMode="auto">
          <a:xfrm>
            <a:off x="7099489" y="3429000"/>
            <a:ext cx="990600" cy="366713"/>
          </a:xfrm>
          <a:prstGeom prst="rect">
            <a:avLst/>
          </a:prstGeom>
          <a:solidFill>
            <a:srgbClr val="D0D6FF"/>
          </a:solidFill>
          <a:ln>
            <a:noFill/>
          </a:ln>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pPr>
            <a:r>
              <a:rPr lang="en-US" altLang="zh-CN">
                <a:latin typeface="Tw Cen MT" pitchFamily="34" charset="0"/>
              </a:rPr>
              <a:t>Peer 2</a:t>
            </a:r>
          </a:p>
        </p:txBody>
      </p:sp>
      <p:sp>
        <p:nvSpPr>
          <p:cNvPr id="239" name="Text Box 44"/>
          <p:cNvSpPr txBox="1">
            <a:spLocks noChangeArrowheads="1"/>
          </p:cNvSpPr>
          <p:nvPr/>
        </p:nvSpPr>
        <p:spPr bwMode="auto">
          <a:xfrm>
            <a:off x="3960772" y="5107781"/>
            <a:ext cx="990600" cy="366713"/>
          </a:xfrm>
          <a:prstGeom prst="rect">
            <a:avLst/>
          </a:prstGeom>
          <a:solidFill>
            <a:srgbClr val="D0D6FF"/>
          </a:solidFill>
          <a:ln>
            <a:noFill/>
          </a:ln>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pPr>
            <a:r>
              <a:rPr lang="en-US" altLang="zh-CN" dirty="0">
                <a:latin typeface="Tw Cen MT" pitchFamily="34" charset="0"/>
              </a:rPr>
              <a:t>Peer 3</a:t>
            </a:r>
          </a:p>
        </p:txBody>
      </p:sp>
      <p:sp>
        <p:nvSpPr>
          <p:cNvPr id="241" name="Text Box 15"/>
          <p:cNvSpPr txBox="1">
            <a:spLocks noChangeArrowheads="1"/>
          </p:cNvSpPr>
          <p:nvPr/>
        </p:nvSpPr>
        <p:spPr bwMode="auto">
          <a:xfrm>
            <a:off x="457200" y="1573649"/>
            <a:ext cx="76200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457200" indent="-457200" eaLnBrk="1" latinLnBrk="0" hangingPunct="1">
              <a:spcBef>
                <a:spcPct val="50000"/>
              </a:spcBef>
              <a:buClr>
                <a:schemeClr val="tx2"/>
              </a:buClr>
              <a:buFont typeface="Arial"/>
              <a:buChar char="•"/>
            </a:pPr>
            <a:r>
              <a:rPr lang="en-US" altLang="zh-CN" sz="2800" dirty="0" smtClean="0">
                <a:solidFill>
                  <a:srgbClr val="2F2B20"/>
                </a:solidFill>
                <a:latin typeface="+mn-lt"/>
              </a:rPr>
              <a:t>Hybrid Approach </a:t>
            </a:r>
            <a:r>
              <a:rPr lang="en-US" altLang="zh-CN" sz="2800" i="1" dirty="0" smtClean="0">
                <a:solidFill>
                  <a:srgbClr val="2F2B20"/>
                </a:solidFill>
                <a:latin typeface="+mn-lt"/>
              </a:rPr>
              <a:t>(</a:t>
            </a:r>
            <a:r>
              <a:rPr lang="en-US" altLang="zh-CN" sz="2800" i="1" dirty="0" err="1" smtClean="0">
                <a:solidFill>
                  <a:srgbClr val="2F2B20"/>
                </a:solidFill>
                <a:latin typeface="+mn-lt"/>
              </a:rPr>
              <a:t>WiFi</a:t>
            </a:r>
            <a:r>
              <a:rPr lang="en-US" altLang="zh-CN" sz="2800" i="1" dirty="0" smtClean="0">
                <a:solidFill>
                  <a:srgbClr val="2F2B20"/>
                </a:solidFill>
                <a:latin typeface="+mn-lt"/>
              </a:rPr>
              <a:t> + Acoustic)</a:t>
            </a:r>
          </a:p>
          <a:p>
            <a:pPr marL="857250" lvl="1" indent="-457200">
              <a:spcBef>
                <a:spcPct val="50000"/>
              </a:spcBef>
              <a:buClr>
                <a:schemeClr val="tx2"/>
              </a:buClr>
              <a:buFont typeface="Arial"/>
              <a:buChar char="•"/>
            </a:pPr>
            <a:r>
              <a:rPr lang="en-US" altLang="zh-CN" sz="2800" dirty="0">
                <a:solidFill>
                  <a:srgbClr val="2F2B20"/>
                </a:solidFill>
                <a:latin typeface="+mn-lt"/>
              </a:rPr>
              <a:t>Physical Constraints</a:t>
            </a:r>
            <a:endParaRPr lang="en-US" altLang="zh-CN" sz="2800" i="1" dirty="0">
              <a:solidFill>
                <a:srgbClr val="2F2B20"/>
              </a:solidFill>
              <a:latin typeface="+mn-lt"/>
            </a:endParaRPr>
          </a:p>
        </p:txBody>
      </p:sp>
      <p:sp>
        <p:nvSpPr>
          <p:cNvPr id="37" name="标题 1"/>
          <p:cNvSpPr>
            <a:spLocks noGrp="1"/>
          </p:cNvSpPr>
          <p:nvPr>
            <p:ph type="title"/>
          </p:nvPr>
        </p:nvSpPr>
        <p:spPr/>
        <p:txBody>
          <a:bodyPr vert="horz" lIns="91440" tIns="45720" rIns="91440" bIns="45720" rtlCol="0" anchor="ctr">
            <a:noAutofit/>
          </a:bodyPr>
          <a:lstStyle/>
          <a:p>
            <a:r>
              <a:rPr lang="en-US" altLang="zh-CN" sz="4000" dirty="0" smtClean="0">
                <a:solidFill>
                  <a:schemeClr val="tx2"/>
                </a:solidFill>
              </a:rPr>
              <a:t>RSS-</a:t>
            </a:r>
            <a:r>
              <a:rPr lang="en-US" altLang="zh-CN" sz="4000" dirty="0"/>
              <a:t>based Smartphone In</a:t>
            </a:r>
            <a:r>
              <a:rPr lang="en-US" altLang="zh-CN" sz="4000" dirty="0" smtClean="0">
                <a:solidFill>
                  <a:schemeClr val="tx2"/>
                </a:solidFill>
              </a:rPr>
              <a:t>door Localization</a:t>
            </a:r>
            <a:endParaRPr lang="en-US" sz="4000" dirty="0">
              <a:solidFill>
                <a:schemeClr val="tx2"/>
              </a:solidFill>
            </a:endParaRPr>
          </a:p>
        </p:txBody>
      </p:sp>
    </p:spTree>
    <p:extLst>
      <p:ext uri="{BB962C8B-B14F-4D97-AF65-F5344CB8AC3E}">
        <p14:creationId xmlns:p14="http://schemas.microsoft.com/office/powerpoint/2010/main" val="401036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0" descr="air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312" y="1860550"/>
            <a:ext cx="3733800"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43362" y="1782763"/>
            <a:ext cx="4191000"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Object 30"/>
          <p:cNvGraphicFramePr>
            <a:graphicFrameLocks noChangeAspect="1"/>
          </p:cNvGraphicFramePr>
          <p:nvPr>
            <p:extLst>
              <p:ext uri="{D42A27DB-BD31-4B8C-83A1-F6EECF244321}">
                <p14:modId xmlns:p14="http://schemas.microsoft.com/office/powerpoint/2010/main" val="1569606303"/>
              </p:ext>
            </p:extLst>
          </p:nvPr>
        </p:nvGraphicFramePr>
        <p:xfrm>
          <a:off x="4090987" y="1858963"/>
          <a:ext cx="4352925" cy="3125787"/>
        </p:xfrm>
        <a:graphic>
          <a:graphicData uri="http://schemas.openxmlformats.org/presentationml/2006/ole">
            <mc:AlternateContent xmlns:mc="http://schemas.openxmlformats.org/markup-compatibility/2006">
              <mc:Choice xmlns:v="urn:schemas-microsoft-com:vml" Requires="v">
                <p:oleObj spid="_x0000_s77832" name="Chart" r:id="rId6" imgW="4829167" imgH="2733750" progId="MSGraph.Chart.8">
                  <p:embed followColorScheme="full"/>
                </p:oleObj>
              </mc:Choice>
              <mc:Fallback>
                <p:oleObj name="Chart" r:id="rId6" imgW="4829167" imgH="2733750" progId="MSGraph.Chart.8">
                  <p:embed followColorScheme="full"/>
                  <p:pic>
                    <p:nvPicPr>
                      <p:cNvPr id="0" name=""/>
                      <p:cNvPicPr>
                        <a:picLocks noChangeAspect="1" noChangeArrowheads="1"/>
                      </p:cNvPicPr>
                      <p:nvPr/>
                    </p:nvPicPr>
                    <p:blipFill>
                      <a:blip r:embed="rId7"/>
                      <a:srcRect/>
                      <a:stretch>
                        <a:fillRect/>
                      </a:stretch>
                    </p:blipFill>
                    <p:spPr bwMode="auto">
                      <a:xfrm>
                        <a:off x="4090987" y="1858963"/>
                        <a:ext cx="4352925" cy="312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5" name="Oval 29"/>
          <p:cNvSpPr>
            <a:spLocks noChangeArrowheads="1"/>
          </p:cNvSpPr>
          <p:nvPr/>
        </p:nvSpPr>
        <p:spPr bwMode="auto">
          <a:xfrm>
            <a:off x="4999037" y="3079750"/>
            <a:ext cx="609600" cy="381000"/>
          </a:xfrm>
          <a:prstGeom prst="ellipse">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06526" name="Oval 30"/>
          <p:cNvSpPr>
            <a:spLocks noChangeArrowheads="1"/>
          </p:cNvSpPr>
          <p:nvPr/>
        </p:nvSpPr>
        <p:spPr bwMode="auto">
          <a:xfrm>
            <a:off x="6294437" y="1692275"/>
            <a:ext cx="990600" cy="381000"/>
          </a:xfrm>
          <a:prstGeom prst="ellipse">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06527" name="Line 31"/>
          <p:cNvSpPr>
            <a:spLocks noChangeShapeType="1"/>
          </p:cNvSpPr>
          <p:nvPr/>
        </p:nvSpPr>
        <p:spPr bwMode="auto">
          <a:xfrm>
            <a:off x="7208837" y="2012950"/>
            <a:ext cx="304800" cy="228600"/>
          </a:xfrm>
          <a:prstGeom prst="line">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6528" name="Text Box 32"/>
          <p:cNvSpPr txBox="1">
            <a:spLocks noChangeArrowheads="1"/>
          </p:cNvSpPr>
          <p:nvPr/>
        </p:nvSpPr>
        <p:spPr bwMode="auto">
          <a:xfrm>
            <a:off x="7056437" y="224155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solidFill>
                  <a:srgbClr val="CC0000"/>
                </a:solidFill>
              </a:rPr>
              <a:t>6 - 8 meters</a:t>
            </a:r>
          </a:p>
        </p:txBody>
      </p:sp>
      <p:sp>
        <p:nvSpPr>
          <p:cNvPr id="106529" name="Line 33"/>
          <p:cNvSpPr>
            <a:spLocks noChangeShapeType="1"/>
          </p:cNvSpPr>
          <p:nvPr/>
        </p:nvSpPr>
        <p:spPr bwMode="auto">
          <a:xfrm flipH="1" flipV="1">
            <a:off x="4999037" y="2393950"/>
            <a:ext cx="152400" cy="685800"/>
          </a:xfrm>
          <a:prstGeom prst="line">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6530" name="Text Box 34"/>
          <p:cNvSpPr txBox="1">
            <a:spLocks noChangeArrowheads="1"/>
          </p:cNvSpPr>
          <p:nvPr/>
        </p:nvSpPr>
        <p:spPr bwMode="auto">
          <a:xfrm>
            <a:off x="4624387" y="2028825"/>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b="1">
                <a:solidFill>
                  <a:srgbClr val="CC0000"/>
                </a:solidFill>
              </a:rPr>
              <a:t>~ 2 meters</a:t>
            </a:r>
          </a:p>
        </p:txBody>
      </p:sp>
      <p:sp>
        <p:nvSpPr>
          <p:cNvPr id="1035" name="Title 1"/>
          <p:cNvSpPr>
            <a:spLocks noGrp="1"/>
          </p:cNvSpPr>
          <p:nvPr>
            <p:ph type="title" idx="4294967295"/>
          </p:nvPr>
        </p:nvSpPr>
        <p:spPr bwMode="auto">
          <a:xfrm>
            <a:off x="228600" y="304800"/>
            <a:ext cx="8229600" cy="800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buClr>
                <a:srgbClr val="008000"/>
              </a:buClr>
            </a:pPr>
            <a:r>
              <a:rPr lang="en-US" sz="4000" dirty="0"/>
              <a:t>Root Cause of Large Localization Errors</a:t>
            </a:r>
          </a:p>
        </p:txBody>
      </p:sp>
      <p:pic>
        <p:nvPicPr>
          <p:cNvPr id="1037"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 y="1854200"/>
            <a:ext cx="3729037"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5"/>
          <p:cNvSpPr>
            <a:spLocks noChangeArrowheads="1"/>
          </p:cNvSpPr>
          <p:nvPr/>
        </p:nvSpPr>
        <p:spPr bwMode="auto">
          <a:xfrm>
            <a:off x="138112" y="5226050"/>
            <a:ext cx="8382000" cy="733425"/>
          </a:xfrm>
          <a:prstGeom prst="rect">
            <a:avLst/>
          </a:prstGeom>
          <a:gradFill rotWithShape="1">
            <a:gsLst>
              <a:gs pos="0">
                <a:srgbClr val="E2F1F3"/>
              </a:gs>
              <a:gs pos="50000">
                <a:srgbClr val="D9EEF0"/>
              </a:gs>
              <a:gs pos="100000">
                <a:srgbClr val="BED5D7"/>
              </a:gs>
            </a:gsLst>
            <a:lin ang="5400000"/>
          </a:gradFill>
          <a:ln w="9525">
            <a:noFill/>
            <a:miter lim="800000"/>
            <a:headEnd/>
            <a:tailEnd/>
          </a:ln>
          <a:effectLst>
            <a:outerShdw dist="19050" dir="5400000" algn="ctr" rotWithShape="0">
              <a:srgbClr val="808080">
                <a:alpha val="62999"/>
              </a:srgbClr>
            </a:outerShdw>
          </a:effectLst>
        </p:spPr>
        <p:txBody>
          <a:bodyPr>
            <a:spAutoFit/>
          </a:bodyPr>
          <a:lstStyle/>
          <a:p>
            <a:pPr marL="342900" indent="-342900" eaLnBrk="1" hangingPunct="1">
              <a:spcBef>
                <a:spcPct val="20000"/>
              </a:spcBef>
              <a:buClr>
                <a:srgbClr val="006600"/>
              </a:buClr>
              <a:buFont typeface="Wingdings" pitchFamily="2" charset="2"/>
              <a:buChar char="v"/>
              <a:defRPr/>
            </a:pPr>
            <a:r>
              <a:rPr lang="en-US" altLang="zh-CN" sz="1600" b="1">
                <a:solidFill>
                  <a:schemeClr val="accent2"/>
                </a:solidFill>
                <a:latin typeface="Arial" charset="0"/>
              </a:rPr>
              <a:t> </a:t>
            </a:r>
            <a:r>
              <a:rPr lang="en-US" altLang="zh-CN" sz="1600">
                <a:solidFill>
                  <a:srgbClr val="1E4649"/>
                </a:solidFill>
                <a:latin typeface="Arial" charset="0"/>
              </a:rPr>
              <a:t>Permanent environmental settings,</a:t>
            </a:r>
            <a:r>
              <a:rPr lang="en-US" altLang="zh-CN" sz="1600" b="1">
                <a:solidFill>
                  <a:srgbClr val="FF3300"/>
                </a:solidFill>
                <a:latin typeface="Arial" charset="0"/>
              </a:rPr>
              <a:t> </a:t>
            </a:r>
            <a:r>
              <a:rPr lang="en-US" altLang="zh-CN" sz="1600">
                <a:solidFill>
                  <a:srgbClr val="1E4649"/>
                </a:solidFill>
                <a:latin typeface="Arial" charset="0"/>
              </a:rPr>
              <a:t>such as furniture placement and walls.</a:t>
            </a:r>
          </a:p>
          <a:p>
            <a:pPr marL="742950" lvl="1" indent="-285750" eaLnBrk="1" hangingPunct="1">
              <a:buClr>
                <a:srgbClr val="006600"/>
              </a:buClr>
              <a:buFont typeface="Wingdings" pitchFamily="2" charset="2"/>
              <a:buNone/>
              <a:defRPr/>
            </a:pPr>
            <a:endParaRPr lang="en-US" altLang="zh-CN" sz="1000" b="1">
              <a:solidFill>
                <a:srgbClr val="FF3300"/>
              </a:solidFill>
              <a:latin typeface="Arial" charset="0"/>
            </a:endParaRPr>
          </a:p>
          <a:p>
            <a:pPr marL="342900" indent="-342900" eaLnBrk="1" hangingPunct="1">
              <a:buClr>
                <a:srgbClr val="006600"/>
              </a:buClr>
              <a:buFont typeface="Wingdings" pitchFamily="2" charset="2"/>
              <a:buChar char="v"/>
              <a:defRPr/>
            </a:pPr>
            <a:r>
              <a:rPr lang="en-US" altLang="zh-CN" sz="1600" b="1">
                <a:solidFill>
                  <a:srgbClr val="FF3300"/>
                </a:solidFill>
                <a:latin typeface="Arial" charset="0"/>
              </a:rPr>
              <a:t> </a:t>
            </a:r>
            <a:r>
              <a:rPr lang="en-US" altLang="zh-CN" sz="1600">
                <a:solidFill>
                  <a:srgbClr val="1E4649"/>
                </a:solidFill>
                <a:latin typeface="Arial" charset="0"/>
              </a:rPr>
              <a:t>Transient factors,</a:t>
            </a:r>
            <a:r>
              <a:rPr lang="en-US" altLang="zh-CN" sz="1600" b="1">
                <a:solidFill>
                  <a:srgbClr val="FF3300"/>
                </a:solidFill>
                <a:latin typeface="Arial" charset="0"/>
              </a:rPr>
              <a:t> </a:t>
            </a:r>
            <a:r>
              <a:rPr lang="en-US" altLang="zh-CN" sz="1600">
                <a:solidFill>
                  <a:srgbClr val="1E4649"/>
                </a:solidFill>
                <a:latin typeface="Arial" charset="0"/>
              </a:rPr>
              <a:t>such as dynamic obstacles and interference.</a:t>
            </a:r>
          </a:p>
        </p:txBody>
      </p:sp>
      <p:pic>
        <p:nvPicPr>
          <p:cNvPr id="8" name="Picture 7" descr="airport-floorpla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1771650"/>
            <a:ext cx="379095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3"/>
          <p:cNvGrpSpPr>
            <a:grpSpLocks/>
          </p:cNvGrpSpPr>
          <p:nvPr/>
        </p:nvGrpSpPr>
        <p:grpSpPr bwMode="auto">
          <a:xfrm>
            <a:off x="1962150" y="1355725"/>
            <a:ext cx="2408237" cy="1531938"/>
            <a:chOff x="5337327" y="1389210"/>
            <a:chExt cx="3349473" cy="1260586"/>
          </a:xfrm>
        </p:grpSpPr>
        <p:grpSp>
          <p:nvGrpSpPr>
            <p:cNvPr id="1061" name="Group 14"/>
            <p:cNvGrpSpPr>
              <a:grpSpLocks/>
            </p:cNvGrpSpPr>
            <p:nvPr/>
          </p:nvGrpSpPr>
          <p:grpSpPr bwMode="auto">
            <a:xfrm>
              <a:off x="5337327" y="2362458"/>
              <a:ext cx="485775" cy="287338"/>
              <a:chOff x="2224" y="3507"/>
              <a:chExt cx="306" cy="181"/>
            </a:xfrm>
          </p:grpSpPr>
          <p:sp>
            <p:nvSpPr>
              <p:cNvPr id="2" name="Oval 15"/>
              <p:cNvSpPr>
                <a:spLocks noChangeArrowheads="1"/>
              </p:cNvSpPr>
              <p:nvPr/>
            </p:nvSpPr>
            <p:spPr bwMode="auto">
              <a:xfrm>
                <a:off x="2224" y="3507"/>
                <a:ext cx="306" cy="181"/>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endParaRPr lang="en-US">
                  <a:solidFill>
                    <a:srgbClr val="000000"/>
                  </a:solidFill>
                </a:endParaRPr>
              </a:p>
            </p:txBody>
          </p:sp>
          <p:sp>
            <p:nvSpPr>
              <p:cNvPr id="3" name="Oval 16"/>
              <p:cNvSpPr>
                <a:spLocks noChangeArrowheads="1"/>
              </p:cNvSpPr>
              <p:nvPr/>
            </p:nvSpPr>
            <p:spPr bwMode="auto">
              <a:xfrm>
                <a:off x="2351" y="3573"/>
                <a:ext cx="47" cy="49"/>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endParaRPr lang="en-US">
                  <a:solidFill>
                    <a:srgbClr val="000000"/>
                  </a:solidFill>
                </a:endParaRPr>
              </a:p>
            </p:txBody>
          </p:sp>
        </p:grpSp>
        <p:sp>
          <p:nvSpPr>
            <p:cNvPr id="4" name="AutoShape 21"/>
            <p:cNvSpPr>
              <a:spLocks noChangeArrowheads="1"/>
            </p:cNvSpPr>
            <p:nvPr/>
          </p:nvSpPr>
          <p:spPr bwMode="auto">
            <a:xfrm>
              <a:off x="6478841" y="1389210"/>
              <a:ext cx="2207959" cy="519910"/>
            </a:xfrm>
            <a:prstGeom prst="wedgeEllipseCallout">
              <a:avLst>
                <a:gd name="adj1" fmla="val -87311"/>
                <a:gd name="adj2" fmla="val 169701"/>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342900" indent="-342900" eaLnBrk="1" hangingPunct="1">
                <a:defRPr/>
              </a:pPr>
              <a:r>
                <a:rPr lang="en-US" altLang="zh-CN" sz="1400" b="1">
                  <a:solidFill>
                    <a:srgbClr val="006600"/>
                  </a:solidFill>
                  <a:latin typeface="Comic Sans MS" pitchFamily="66" charset="0"/>
                </a:rPr>
                <a:t>   Am I here?</a:t>
              </a:r>
            </a:p>
          </p:txBody>
        </p:sp>
      </p:gr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05000" y="3003550"/>
            <a:ext cx="2841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9"/>
          <p:cNvGrpSpPr>
            <a:grpSpLocks/>
          </p:cNvGrpSpPr>
          <p:nvPr/>
        </p:nvGrpSpPr>
        <p:grpSpPr bwMode="auto">
          <a:xfrm>
            <a:off x="76200" y="2165350"/>
            <a:ext cx="1949450" cy="1531938"/>
            <a:chOff x="-2544" y="2352"/>
            <a:chExt cx="1228" cy="965"/>
          </a:xfrm>
        </p:grpSpPr>
        <p:grpSp>
          <p:nvGrpSpPr>
            <p:cNvPr id="1057" name="Group 14"/>
            <p:cNvGrpSpPr>
              <a:grpSpLocks/>
            </p:cNvGrpSpPr>
            <p:nvPr/>
          </p:nvGrpSpPr>
          <p:grpSpPr bwMode="auto">
            <a:xfrm>
              <a:off x="-1536" y="3120"/>
              <a:ext cx="220" cy="197"/>
              <a:chOff x="2224" y="3507"/>
              <a:chExt cx="306" cy="181"/>
            </a:xfrm>
          </p:grpSpPr>
          <p:sp>
            <p:nvSpPr>
              <p:cNvPr id="1059" name="Oval 15"/>
              <p:cNvSpPr>
                <a:spLocks noChangeArrowheads="1"/>
              </p:cNvSpPr>
              <p:nvPr/>
            </p:nvSpPr>
            <p:spPr bwMode="auto">
              <a:xfrm>
                <a:off x="2224" y="3507"/>
                <a:ext cx="306" cy="181"/>
              </a:xfrm>
              <a:prstGeom prst="ellipse">
                <a:avLst/>
              </a:prstGeom>
              <a:solidFill>
                <a:srgbClr val="008080"/>
              </a:solidFill>
              <a:ln w="12700">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solidFill>
                    <a:srgbClr val="000000"/>
                  </a:solidFill>
                </a:endParaRPr>
              </a:p>
            </p:txBody>
          </p:sp>
          <p:sp>
            <p:nvSpPr>
              <p:cNvPr id="1060" name="Oval 16"/>
              <p:cNvSpPr>
                <a:spLocks noChangeArrowheads="1"/>
              </p:cNvSpPr>
              <p:nvPr/>
            </p:nvSpPr>
            <p:spPr bwMode="auto">
              <a:xfrm>
                <a:off x="2350" y="3573"/>
                <a:ext cx="48" cy="49"/>
              </a:xfrm>
              <a:prstGeom prst="ellipse">
                <a:avLst/>
              </a:prstGeom>
              <a:solidFill>
                <a:srgbClr val="008080"/>
              </a:solidFill>
              <a:ln w="12700">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solidFill>
                    <a:srgbClr val="000000"/>
                  </a:solidFill>
                </a:endParaRPr>
              </a:p>
            </p:txBody>
          </p:sp>
        </p:grpSp>
        <p:sp>
          <p:nvSpPr>
            <p:cNvPr id="1058" name="AutoShape 21"/>
            <p:cNvSpPr>
              <a:spLocks noChangeArrowheads="1"/>
            </p:cNvSpPr>
            <p:nvPr/>
          </p:nvSpPr>
          <p:spPr bwMode="auto">
            <a:xfrm>
              <a:off x="-2544" y="2352"/>
              <a:ext cx="1220" cy="480"/>
            </a:xfrm>
            <a:prstGeom prst="wedgeEllipseCallout">
              <a:avLst>
                <a:gd name="adj1" fmla="val 41722"/>
                <a:gd name="adj2" fmla="val 136458"/>
              </a:avLst>
            </a:prstGeom>
            <a:solidFill>
              <a:srgbClr val="008080"/>
            </a:solidFill>
            <a:ln w="12700">
              <a:solidFill>
                <a:schemeClr val="bg1"/>
              </a:solidFill>
              <a:miter lim="800000"/>
              <a:headEnd/>
              <a:tailEnd/>
            </a:ln>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chemeClr val="bg1"/>
                  </a:solidFill>
                  <a:latin typeface="Comic Sans MS" panose="030F0702030302020204" pitchFamily="66" charset="0"/>
                </a:rPr>
                <a:t>I am around here.</a:t>
              </a:r>
            </a:p>
          </p:txBody>
        </p:sp>
      </p:grpSp>
      <p:sp>
        <p:nvSpPr>
          <p:cNvPr id="5" name="Text Box 46"/>
          <p:cNvSpPr txBox="1">
            <a:spLocks noChangeArrowheads="1"/>
          </p:cNvSpPr>
          <p:nvPr/>
        </p:nvSpPr>
        <p:spPr bwMode="auto">
          <a:xfrm>
            <a:off x="147675" y="5204475"/>
            <a:ext cx="3657600" cy="760895"/>
          </a:xfrm>
          <a:prstGeom prst="rect">
            <a:avLst/>
          </a:prstGeom>
          <a:ln/>
          <a:effectLst>
            <a:outerShdw blurRad="57150" dist="19050" dir="5400000" algn="ctr" rotWithShape="0">
              <a:srgbClr val="000000">
                <a:alpha val="63000"/>
              </a:srgbClr>
            </a:outerShdw>
            <a:softEdge rad="12700"/>
          </a:effectLst>
        </p:spPr>
        <p:style>
          <a:lnRef idx="0">
            <a:schemeClr val="accent5"/>
          </a:lnRef>
          <a:fillRef idx="3">
            <a:schemeClr val="accent5"/>
          </a:fillRef>
          <a:effectRef idx="3">
            <a:schemeClr val="accent5"/>
          </a:effectRef>
          <a:fontRef idx="minor">
            <a:schemeClr val="lt1"/>
          </a:fontRef>
        </p:style>
        <p:txBody>
          <a:bodyPr>
            <a:spAutoFit/>
          </a:bodyPr>
          <a:lstStyle/>
          <a:p>
            <a:pPr eaLnBrk="1" hangingPunct="1">
              <a:spcBef>
                <a:spcPct val="50000"/>
              </a:spcBef>
              <a:buClr>
                <a:srgbClr val="006600"/>
              </a:buClr>
              <a:buFont typeface="Wingdings" pitchFamily="2" charset="2"/>
              <a:buNone/>
              <a:defRPr/>
            </a:pPr>
            <a:r>
              <a:rPr lang="en-US" altLang="zh-CN" sz="1600" b="1">
                <a:solidFill>
                  <a:srgbClr val="FF3300"/>
                </a:solidFill>
              </a:rPr>
              <a:t>32:</a:t>
            </a:r>
            <a:r>
              <a:rPr lang="en-US" altLang="zh-CN" sz="1600" b="1">
                <a:solidFill>
                  <a:srgbClr val="1E4649"/>
                </a:solidFill>
              </a:rPr>
              <a:t>  [ -22dB,  -36dB,  -29dB,  -43dB ]</a:t>
            </a:r>
          </a:p>
          <a:p>
            <a:pPr eaLnBrk="1" hangingPunct="1">
              <a:spcBef>
                <a:spcPct val="50000"/>
              </a:spcBef>
              <a:buClr>
                <a:srgbClr val="006600"/>
              </a:buClr>
              <a:buFont typeface="Wingdings" pitchFamily="2" charset="2"/>
              <a:buNone/>
              <a:defRPr/>
            </a:pPr>
            <a:r>
              <a:rPr lang="en-US" altLang="zh-CN" sz="1600" b="1">
                <a:solidFill>
                  <a:srgbClr val="FF3300"/>
                </a:solidFill>
              </a:rPr>
              <a:t>48:</a:t>
            </a:r>
            <a:r>
              <a:rPr lang="en-US" altLang="zh-CN" sz="1600" b="1">
                <a:solidFill>
                  <a:srgbClr val="1E4649"/>
                </a:solidFill>
              </a:rPr>
              <a:t>  [ -24dB,  -35dB,  -27dB,  -40dB]</a:t>
            </a:r>
          </a:p>
        </p:txBody>
      </p:sp>
      <p:sp>
        <p:nvSpPr>
          <p:cNvPr id="9" name="Rectangle 15"/>
          <p:cNvSpPr>
            <a:spLocks noChangeArrowheads="1"/>
          </p:cNvSpPr>
          <p:nvPr/>
        </p:nvSpPr>
        <p:spPr bwMode="auto">
          <a:xfrm>
            <a:off x="1204912" y="6064250"/>
            <a:ext cx="6477000" cy="336550"/>
          </a:xfrm>
          <a:prstGeom prst="rect">
            <a:avLst/>
          </a:prstGeom>
          <a:gradFill rotWithShape="1">
            <a:gsLst>
              <a:gs pos="0">
                <a:srgbClr val="E2F1F3"/>
              </a:gs>
              <a:gs pos="50000">
                <a:srgbClr val="D9EEF0"/>
              </a:gs>
              <a:gs pos="100000">
                <a:srgbClr val="BED5D7"/>
              </a:gs>
            </a:gsLst>
            <a:lin ang="5400000"/>
          </a:gradFill>
          <a:ln w="9525">
            <a:noFill/>
            <a:miter lim="800000"/>
            <a:headEnd/>
            <a:tailEnd/>
          </a:ln>
          <a:effectLst>
            <a:outerShdw dist="19050" dir="5400000" algn="ctr" rotWithShape="0">
              <a:srgbClr val="808080">
                <a:alpha val="62999"/>
              </a:srgbClr>
            </a:outerShdw>
          </a:effectLst>
        </p:spPr>
        <p:txBody>
          <a:bodyPr>
            <a:spAutoFit/>
          </a:bodyPr>
          <a:lstStyle/>
          <a:p>
            <a:pPr marL="342900" indent="-342900" eaLnBrk="1" hangingPunct="1">
              <a:spcBef>
                <a:spcPct val="20000"/>
              </a:spcBef>
              <a:buClr>
                <a:srgbClr val="006600"/>
              </a:buClr>
              <a:buFont typeface="Wingdings" pitchFamily="2" charset="2"/>
              <a:buNone/>
              <a:defRPr/>
            </a:pPr>
            <a:r>
              <a:rPr lang="en-US" altLang="zh-CN" sz="1600" b="1">
                <a:solidFill>
                  <a:srgbClr val="FF3300"/>
                </a:solidFill>
                <a:latin typeface="Arial" charset="0"/>
              </a:rPr>
              <a:t> Orientation, holding position, time of day, number of samples</a:t>
            </a:r>
          </a:p>
        </p:txBody>
      </p:sp>
      <p:sp>
        <p:nvSpPr>
          <p:cNvPr id="23" name="Rectangle 29"/>
          <p:cNvSpPr>
            <a:spLocks noChangeArrowheads="1"/>
          </p:cNvSpPr>
          <p:nvPr/>
        </p:nvSpPr>
        <p:spPr bwMode="auto">
          <a:xfrm>
            <a:off x="4252912" y="5313363"/>
            <a:ext cx="4191000" cy="581025"/>
          </a:xfrm>
          <a:prstGeom prst="rect">
            <a:avLst/>
          </a:prstGeom>
          <a:gradFill rotWithShape="1">
            <a:gsLst>
              <a:gs pos="0">
                <a:srgbClr val="E2F1F3"/>
              </a:gs>
              <a:gs pos="50000">
                <a:srgbClr val="D9EEF0"/>
              </a:gs>
              <a:gs pos="100000">
                <a:srgbClr val="BED5D7"/>
              </a:gs>
            </a:gsLst>
            <a:lin ang="5400000"/>
          </a:gradFill>
          <a:ln w="9525">
            <a:noFill/>
            <a:miter lim="800000"/>
            <a:headEnd/>
            <a:tailEnd/>
          </a:ln>
          <a:effectLst>
            <a:outerShdw dist="19050" dir="5400000" algn="ctr" rotWithShape="0">
              <a:srgbClr val="808080">
                <a:alpha val="62999"/>
              </a:srgbClr>
            </a:outerShdw>
          </a:effectLst>
        </p:spPr>
        <p:txBody>
          <a:bodyPr>
            <a:spAutoFit/>
          </a:bodyPr>
          <a:lstStyle/>
          <a:p>
            <a:pPr marL="179388" lvl="1" algn="ctr" eaLnBrk="1" hangingPunct="1">
              <a:defRPr/>
            </a:pPr>
            <a:r>
              <a:rPr lang="en-US" altLang="zh-CN" sz="1600" b="1">
                <a:solidFill>
                  <a:srgbClr val="FF3300"/>
                </a:solidFill>
                <a:latin typeface="Arial" charset="0"/>
              </a:rPr>
              <a:t>Physically distant locations share similar WiFi Received Signal Strength !</a:t>
            </a:r>
          </a:p>
        </p:txBody>
      </p:sp>
      <p:grpSp>
        <p:nvGrpSpPr>
          <p:cNvPr id="14" name="Group 48"/>
          <p:cNvGrpSpPr>
            <a:grpSpLocks/>
          </p:cNvGrpSpPr>
          <p:nvPr/>
        </p:nvGrpSpPr>
        <p:grpSpPr bwMode="auto">
          <a:xfrm>
            <a:off x="3948112" y="1981200"/>
            <a:ext cx="519113" cy="2470150"/>
            <a:chOff x="2736" y="1036"/>
            <a:chExt cx="327" cy="1556"/>
          </a:xfrm>
        </p:grpSpPr>
        <p:sp>
          <p:nvSpPr>
            <p:cNvPr id="1055" name="Text Box 32"/>
            <p:cNvSpPr txBox="1">
              <a:spLocks noChangeArrowheads="1"/>
            </p:cNvSpPr>
            <p:nvPr/>
          </p:nvSpPr>
          <p:spPr bwMode="auto">
            <a:xfrm rot="10800000">
              <a:off x="2736" y="1036"/>
              <a:ext cx="250"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Received Signal Strenth (dBm)</a:t>
              </a:r>
            </a:p>
          </p:txBody>
        </p:sp>
        <p:pic>
          <p:nvPicPr>
            <p:cNvPr id="1056"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6" y="1066"/>
              <a:ext cx="67"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41"/>
          <p:cNvGrpSpPr>
            <a:grpSpLocks/>
          </p:cNvGrpSpPr>
          <p:nvPr/>
        </p:nvGrpSpPr>
        <p:grpSpPr bwMode="auto">
          <a:xfrm>
            <a:off x="1128712" y="3003550"/>
            <a:ext cx="5943600" cy="1066800"/>
            <a:chOff x="576" y="2352"/>
            <a:chExt cx="3744" cy="672"/>
          </a:xfrm>
        </p:grpSpPr>
        <p:pic>
          <p:nvPicPr>
            <p:cNvPr id="1053" name="Text Box 4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 y="2352"/>
              <a:ext cx="374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Text Box 40"/>
            <p:cNvSpPr txBox="1">
              <a:spLocks noChangeArrowheads="1"/>
            </p:cNvSpPr>
            <p:nvPr/>
          </p:nvSpPr>
          <p:spPr bwMode="auto">
            <a:xfrm>
              <a:off x="672" y="2448"/>
              <a:ext cx="355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006600"/>
                </a:buClr>
                <a:buFont typeface="Wingdings" panose="05000000000000000000" pitchFamily="2" charset="2"/>
                <a:buNone/>
              </a:pPr>
              <a:r>
                <a:rPr lang="en-US" altLang="zh-CN" sz="1600" b="1">
                  <a:solidFill>
                    <a:srgbClr val="FF3300"/>
                  </a:solidFill>
                </a:rPr>
                <a:t>WiFi as-is is not a suitable candidate for high accurate localization due to large errors </a:t>
              </a:r>
            </a:p>
          </p:txBody>
        </p:sp>
      </p:grpSp>
      <p:grpSp>
        <p:nvGrpSpPr>
          <p:cNvPr id="16" name="Group 41"/>
          <p:cNvGrpSpPr>
            <a:grpSpLocks/>
          </p:cNvGrpSpPr>
          <p:nvPr/>
        </p:nvGrpSpPr>
        <p:grpSpPr bwMode="auto">
          <a:xfrm>
            <a:off x="1128712" y="4222750"/>
            <a:ext cx="5943600" cy="1066800"/>
            <a:chOff x="576" y="2352"/>
            <a:chExt cx="3744" cy="672"/>
          </a:xfrm>
        </p:grpSpPr>
        <p:pic>
          <p:nvPicPr>
            <p:cNvPr id="1051" name="Text Box 4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 y="2352"/>
              <a:ext cx="374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Text Box 40"/>
            <p:cNvSpPr txBox="1">
              <a:spLocks noChangeArrowheads="1"/>
            </p:cNvSpPr>
            <p:nvPr/>
          </p:nvSpPr>
          <p:spPr bwMode="auto">
            <a:xfrm>
              <a:off x="672" y="2448"/>
              <a:ext cx="355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006600"/>
                </a:buClr>
                <a:buFont typeface="Wingdings" panose="05000000000000000000" pitchFamily="2" charset="2"/>
                <a:buNone/>
              </a:pPr>
              <a:r>
                <a:rPr lang="en-US" altLang="zh-CN" sz="1600" b="1">
                  <a:solidFill>
                    <a:srgbClr val="FF3300"/>
                  </a:solidFill>
                </a:rPr>
                <a:t>Is it possible to address this fundamental limit without the need of additional hardware or infrastructure?</a:t>
              </a:r>
              <a:r>
                <a:rPr lang="en-US" altLang="zh-CN"/>
                <a:t> </a:t>
              </a:r>
            </a:p>
          </p:txBody>
        </p:sp>
      </p:grpSp>
    </p:spTree>
    <p:extLst>
      <p:ext uri="{BB962C8B-B14F-4D97-AF65-F5344CB8AC3E}">
        <p14:creationId xmlns:p14="http://schemas.microsoft.com/office/powerpoint/2010/main" val="2724437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5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5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5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65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5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strVal val="#ppt_h"/>
                                          </p:val>
                                        </p:tav>
                                        <p:tav tm="100000">
                                          <p:val>
                                            <p:strVal val="#ppt_h"/>
                                          </p:val>
                                        </p:tav>
                                      </p:tavLst>
                                    </p:anim>
                                  </p:childTnLst>
                                </p:cTn>
                              </p:par>
                            </p:childTnLst>
                          </p:cTn>
                        </p:par>
                        <p:par>
                          <p:cTn id="25" fill="hold" nodeType="afterGroup">
                            <p:stCondLst>
                              <p:cond delay="500"/>
                            </p:stCondLst>
                            <p:childTnLst>
                              <p:par>
                                <p:cTn id="26" presetID="42"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ppt_w</p:attrName>
                                        </p:attrNameLst>
                                      </p:cBhvr>
                                      <p:tavLst>
                                        <p:tav tm="0">
                                          <p:val>
                                            <p:strVal val="#ppt_w*0.70"/>
                                          </p:val>
                                        </p:tav>
                                        <p:tav tm="100000">
                                          <p:val>
                                            <p:strVal val="#ppt_w"/>
                                          </p:val>
                                        </p:tav>
                                      </p:tavLst>
                                    </p:anim>
                                    <p:anim calcmode="lin" valueType="num">
                                      <p:cBhvr>
                                        <p:cTn id="36" dur="1000" fill="hold"/>
                                        <p:tgtEl>
                                          <p:spTgt spid="8"/>
                                        </p:tgtEl>
                                        <p:attrNameLst>
                                          <p:attrName>ppt_h</p:attrName>
                                        </p:attrNameLst>
                                      </p:cBhvr>
                                      <p:tavLst>
                                        <p:tav tm="0">
                                          <p:val>
                                            <p:strVal val="#ppt_h"/>
                                          </p:val>
                                        </p:tav>
                                        <p:tav tm="100000">
                                          <p:val>
                                            <p:strVal val="#ppt_h"/>
                                          </p:val>
                                        </p:tav>
                                      </p:tavLst>
                                    </p:anim>
                                    <p:animEffect transition="in" filter="fade">
                                      <p:cBhvr>
                                        <p:cTn id="37" dur="1000"/>
                                        <p:tgtEl>
                                          <p:spTgt spid="8"/>
                                        </p:tgtEl>
                                      </p:cBhvr>
                                    </p:animEffect>
                                  </p:childTnLst>
                                </p:cTn>
                              </p:par>
                              <p:par>
                                <p:cTn id="38" presetID="55"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1000" fill="hold"/>
                                        <p:tgtEl>
                                          <p:spTgt spid="24"/>
                                        </p:tgtEl>
                                        <p:attrNameLst>
                                          <p:attrName>ppt_w</p:attrName>
                                        </p:attrNameLst>
                                      </p:cBhvr>
                                      <p:tavLst>
                                        <p:tav tm="0">
                                          <p:val>
                                            <p:strVal val="#ppt_w*0.70"/>
                                          </p:val>
                                        </p:tav>
                                        <p:tav tm="100000">
                                          <p:val>
                                            <p:strVal val="#ppt_w"/>
                                          </p:val>
                                        </p:tav>
                                      </p:tavLst>
                                    </p:anim>
                                    <p:anim calcmode="lin" valueType="num">
                                      <p:cBhvr>
                                        <p:cTn id="41" dur="1000" fill="hold"/>
                                        <p:tgtEl>
                                          <p:spTgt spid="24"/>
                                        </p:tgtEl>
                                        <p:attrNameLst>
                                          <p:attrName>ppt_h</p:attrName>
                                        </p:attrNameLst>
                                      </p:cBhvr>
                                      <p:tavLst>
                                        <p:tav tm="0">
                                          <p:val>
                                            <p:strVal val="#ppt_h"/>
                                          </p:val>
                                        </p:tav>
                                        <p:tav tm="100000">
                                          <p:val>
                                            <p:strVal val="#ppt_h"/>
                                          </p:val>
                                        </p:tav>
                                      </p:tavLst>
                                    </p:anim>
                                    <p:animEffect transition="in" filter="fade">
                                      <p:cBhvr>
                                        <p:cTn id="42" dur="1000"/>
                                        <p:tgtEl>
                                          <p:spTgt spid="24"/>
                                        </p:tgtEl>
                                      </p:cBhvr>
                                    </p:animEffect>
                                  </p:childTnLst>
                                </p:cTn>
                              </p:par>
                              <p:par>
                                <p:cTn id="43" presetID="1" presetClass="exit" presetSubtype="0" fill="hold" nodeType="with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0652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652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0652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0653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0652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06525"/>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24"/>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par>
                          <p:cTn id="70" fill="hold" nodeType="afterGroup">
                            <p:stCondLst>
                              <p:cond delay="500"/>
                            </p:stCondLst>
                            <p:childTnLst>
                              <p:par>
                                <p:cTn id="71" presetID="10" presetClass="entr" presetSubtype="0" fill="hold" grpId="0" nodeType="afterEffect">
                                  <p:stCondLst>
                                    <p:cond delay="50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 presetClass="entr" presetSubtype="0" fill="hold" nodeType="withEffect">
                                  <p:stCondLst>
                                    <p:cond delay="500"/>
                                  </p:stCondLst>
                                  <p:childTnLst>
                                    <p:set>
                                      <p:cBhvr>
                                        <p:cTn id="75" dur="1" fill="hold">
                                          <p:stCondLst>
                                            <p:cond delay="0"/>
                                          </p:stCondLst>
                                        </p:cTn>
                                        <p:tgtEl>
                                          <p:spTgt spid="14"/>
                                        </p:tgtEl>
                                        <p:attrNameLst>
                                          <p:attrName>style.visibility</p:attrName>
                                        </p:attrNameLst>
                                      </p:cBhvr>
                                      <p:to>
                                        <p:strVal val="visible"/>
                                      </p:to>
                                    </p:set>
                                  </p:childTnLst>
                                </p:cTn>
                              </p:par>
                              <p:par>
                                <p:cTn id="76" presetID="10" presetClass="entr" presetSubtype="0" fill="hold" grpId="0" nodeType="withEffect">
                                  <p:stCondLst>
                                    <p:cond delay="50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 presetClass="entr" presetSubtype="0" fill="hold" nodeType="withEffect">
                                  <p:stCondLst>
                                    <p:cond delay="500"/>
                                  </p:stCondLst>
                                  <p:childTnLst>
                                    <p:set>
                                      <p:cBhvr>
                                        <p:cTn id="80" dur="1" fill="hold">
                                          <p:stCondLst>
                                            <p:cond delay="0"/>
                                          </p:stCondLst>
                                        </p:cTn>
                                        <p:tgtEl>
                                          <p:spTgt spid="12"/>
                                        </p:tgtEl>
                                        <p:attrNameLst>
                                          <p:attrName>style.visibility</p:attrName>
                                        </p:attrNameLst>
                                      </p:cBhvr>
                                      <p:to>
                                        <p:strVal val="visible"/>
                                      </p:to>
                                    </p:set>
                                  </p:childTnLst>
                                </p:cTn>
                              </p:par>
                            </p:childTnLst>
                          </p:cTn>
                        </p:par>
                        <p:par>
                          <p:cTn id="81" fill="hold" nodeType="afterGroup">
                            <p:stCondLst>
                              <p:cond delay="1500"/>
                            </p:stCondLst>
                            <p:childTnLst>
                              <p:par>
                                <p:cTn id="82" presetID="10" presetClass="entr" presetSubtype="0" fill="hold" grpId="0"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par>
                                <p:cTn id="85" presetID="10" presetClass="entr" presetSubtype="0" fill="hold" nodeType="withEffect">
                                  <p:stCondLst>
                                    <p:cond delay="50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500"/>
                                        <p:tgtEl>
                                          <p:spTgt spid="1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1000"/>
                                        <p:tgtEl>
                                          <p:spTgt spid="7"/>
                                        </p:tgtEl>
                                      </p:cBhvr>
                                    </p:animEffect>
                                    <p:anim calcmode="lin" valueType="num">
                                      <p:cBhvr>
                                        <p:cTn id="93" dur="1000" fill="hold"/>
                                        <p:tgtEl>
                                          <p:spTgt spid="7"/>
                                        </p:tgtEl>
                                        <p:attrNameLst>
                                          <p:attrName>ppt_x</p:attrName>
                                        </p:attrNameLst>
                                      </p:cBhvr>
                                      <p:tavLst>
                                        <p:tav tm="0">
                                          <p:val>
                                            <p:strVal val="#ppt_x"/>
                                          </p:val>
                                        </p:tav>
                                        <p:tav tm="100000">
                                          <p:val>
                                            <p:strVal val="#ppt_x"/>
                                          </p:val>
                                        </p:tav>
                                      </p:tavLst>
                                    </p:anim>
                                    <p:anim calcmode="lin" valueType="num">
                                      <p:cBhvr>
                                        <p:cTn id="9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42"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anim calcmode="lin" valueType="num">
                                      <p:cBhvr>
                                        <p:cTn id="100" dur="1000" fill="hold"/>
                                        <p:tgtEl>
                                          <p:spTgt spid="15"/>
                                        </p:tgtEl>
                                        <p:attrNameLst>
                                          <p:attrName>ppt_x</p:attrName>
                                        </p:attrNameLst>
                                      </p:cBhvr>
                                      <p:tavLst>
                                        <p:tav tm="0">
                                          <p:val>
                                            <p:strVal val="#ppt_x"/>
                                          </p:val>
                                        </p:tav>
                                        <p:tav tm="100000">
                                          <p:val>
                                            <p:strVal val="#ppt_x"/>
                                          </p:val>
                                        </p:tav>
                                      </p:tavLst>
                                    </p:anim>
                                    <p:anim calcmode="lin" valueType="num">
                                      <p:cBhvr>
                                        <p:cTn id="10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42" presetClass="entr" presetSubtype="0" fill="hold" nodeType="click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1000"/>
                                        <p:tgtEl>
                                          <p:spTgt spid="16"/>
                                        </p:tgtEl>
                                      </p:cBhvr>
                                    </p:animEffect>
                                    <p:anim calcmode="lin" valueType="num">
                                      <p:cBhvr>
                                        <p:cTn id="107" dur="1000" fill="hold"/>
                                        <p:tgtEl>
                                          <p:spTgt spid="16"/>
                                        </p:tgtEl>
                                        <p:attrNameLst>
                                          <p:attrName>ppt_x</p:attrName>
                                        </p:attrNameLst>
                                      </p:cBhvr>
                                      <p:tavLst>
                                        <p:tav tm="0">
                                          <p:val>
                                            <p:strVal val="#ppt_x"/>
                                          </p:val>
                                        </p:tav>
                                        <p:tav tm="100000">
                                          <p:val>
                                            <p:strVal val="#ppt_x"/>
                                          </p:val>
                                        </p:tav>
                                      </p:tavLst>
                                    </p:anim>
                                    <p:anim calcmode="lin" valueType="num">
                                      <p:cBhvr>
                                        <p:cTn id="10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 grpId="0" bld="series"/>
      <p:bldP spid="106525" grpId="0" animBg="1"/>
      <p:bldP spid="106525" grpId="1" animBg="1"/>
      <p:bldP spid="106526" grpId="0" animBg="1"/>
      <p:bldP spid="106526" grpId="1" animBg="1"/>
      <p:bldP spid="106527" grpId="0" animBg="1"/>
      <p:bldP spid="106527" grpId="1" animBg="1"/>
      <p:bldP spid="106528" grpId="0"/>
      <p:bldP spid="106528" grpId="1"/>
      <p:bldP spid="106529" grpId="0" animBg="1"/>
      <p:bldP spid="106529" grpId="1" animBg="1"/>
      <p:bldP spid="106530" grpId="0"/>
      <p:bldP spid="106530" grpId="1"/>
      <p:bldP spid="7" grpId="0" animBg="1"/>
      <p:bldP spid="9" grpId="0" animBg="1"/>
      <p:bldP spid="23" grpId="0" animBg="1"/>
      <p:bldP spid="23" grpId="1" animBg="1"/>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218" name="Picture 17" descr="air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222" y="1663700"/>
            <a:ext cx="28797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0"/>
          <p:cNvGrpSpPr>
            <a:grpSpLocks/>
          </p:cNvGrpSpPr>
          <p:nvPr/>
        </p:nvGrpSpPr>
        <p:grpSpPr bwMode="auto">
          <a:xfrm>
            <a:off x="928310" y="2278062"/>
            <a:ext cx="2533650" cy="1420813"/>
            <a:chOff x="923" y="1258"/>
            <a:chExt cx="1596" cy="895"/>
          </a:xfrm>
        </p:grpSpPr>
        <p:sp>
          <p:nvSpPr>
            <p:cNvPr id="9248" name="Oval 22"/>
            <p:cNvSpPr>
              <a:spLocks noChangeArrowheads="1"/>
            </p:cNvSpPr>
            <p:nvPr/>
          </p:nvSpPr>
          <p:spPr bwMode="auto">
            <a:xfrm>
              <a:off x="2180" y="1754"/>
              <a:ext cx="97" cy="193"/>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solidFill>
                  <a:schemeClr val="tx2"/>
                </a:solidFill>
              </a:endParaRPr>
            </a:p>
          </p:txBody>
        </p:sp>
        <p:sp>
          <p:nvSpPr>
            <p:cNvPr id="9249" name="Oval 23"/>
            <p:cNvSpPr>
              <a:spLocks noChangeArrowheads="1"/>
            </p:cNvSpPr>
            <p:nvPr/>
          </p:nvSpPr>
          <p:spPr bwMode="auto">
            <a:xfrm>
              <a:off x="1527" y="1766"/>
              <a:ext cx="97" cy="193"/>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solidFill>
                  <a:schemeClr val="tx2"/>
                </a:solidFill>
              </a:endParaRPr>
            </a:p>
          </p:txBody>
        </p:sp>
        <p:sp>
          <p:nvSpPr>
            <p:cNvPr id="9250" name="Oval 24"/>
            <p:cNvSpPr>
              <a:spLocks noChangeArrowheads="1"/>
            </p:cNvSpPr>
            <p:nvPr/>
          </p:nvSpPr>
          <p:spPr bwMode="auto">
            <a:xfrm>
              <a:off x="1289" y="1887"/>
              <a:ext cx="121" cy="266"/>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solidFill>
                  <a:schemeClr val="tx2"/>
                </a:solidFill>
              </a:endParaRPr>
            </a:p>
          </p:txBody>
        </p:sp>
        <p:sp>
          <p:nvSpPr>
            <p:cNvPr id="9251" name="Line 29"/>
            <p:cNvSpPr>
              <a:spLocks noChangeShapeType="1"/>
            </p:cNvSpPr>
            <p:nvPr/>
          </p:nvSpPr>
          <p:spPr bwMode="auto">
            <a:xfrm flipH="1">
              <a:off x="2277" y="1524"/>
              <a:ext cx="242" cy="290"/>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252" name="Line 30"/>
            <p:cNvSpPr>
              <a:spLocks noChangeShapeType="1"/>
            </p:cNvSpPr>
            <p:nvPr/>
          </p:nvSpPr>
          <p:spPr bwMode="auto">
            <a:xfrm>
              <a:off x="1285" y="1258"/>
              <a:ext cx="266" cy="508"/>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253" name="Line 31"/>
            <p:cNvSpPr>
              <a:spLocks noChangeShapeType="1"/>
            </p:cNvSpPr>
            <p:nvPr/>
          </p:nvSpPr>
          <p:spPr bwMode="auto">
            <a:xfrm>
              <a:off x="923" y="1863"/>
              <a:ext cx="362" cy="121"/>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254" name="Oval 18"/>
            <p:cNvSpPr>
              <a:spLocks noChangeArrowheads="1"/>
            </p:cNvSpPr>
            <p:nvPr/>
          </p:nvSpPr>
          <p:spPr bwMode="auto">
            <a:xfrm>
              <a:off x="1866" y="1814"/>
              <a:ext cx="97" cy="194"/>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p>
          </p:txBody>
        </p:sp>
        <p:sp>
          <p:nvSpPr>
            <p:cNvPr id="9255" name="Line 32"/>
            <p:cNvSpPr>
              <a:spLocks noChangeShapeType="1"/>
            </p:cNvSpPr>
            <p:nvPr/>
          </p:nvSpPr>
          <p:spPr bwMode="auto">
            <a:xfrm flipV="1">
              <a:off x="1769" y="1911"/>
              <a:ext cx="97" cy="145"/>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9220" name="Rectangle 3"/>
          <p:cNvSpPr>
            <a:spLocks noChangeArrowheads="1"/>
          </p:cNvSpPr>
          <p:nvPr/>
        </p:nvSpPr>
        <p:spPr bwMode="auto">
          <a:xfrm>
            <a:off x="76200" y="48161"/>
            <a:ext cx="84582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008000"/>
              </a:buClr>
            </a:pPr>
            <a:r>
              <a:rPr lang="en-US" altLang="zh-CN" sz="4000" spc="-100" dirty="0">
                <a:solidFill>
                  <a:schemeClr val="tx2"/>
                </a:solidFill>
                <a:latin typeface="+mj-lt"/>
                <a:ea typeface="+mj-ea"/>
                <a:cs typeface="+mj-cs"/>
              </a:rPr>
              <a:t>Inspiration from Abundant Peer Phones in Public Place</a:t>
            </a:r>
          </a:p>
        </p:txBody>
      </p:sp>
      <p:sp>
        <p:nvSpPr>
          <p:cNvPr id="3" name="TextBox 2"/>
          <p:cNvSpPr txBox="1"/>
          <p:nvPr/>
        </p:nvSpPr>
        <p:spPr>
          <a:xfrm>
            <a:off x="4266599" y="1802170"/>
            <a:ext cx="4093408" cy="707887"/>
          </a:xfrm>
          <a:prstGeom prst="rect">
            <a:avLst/>
          </a:prstGeom>
          <a:solidFill>
            <a:schemeClr val="accent1">
              <a:lumMod val="50000"/>
            </a:schemeClr>
          </a:solidFill>
          <a:effectLst>
            <a:glow rad="63500">
              <a:schemeClr val="accent4">
                <a:satMod val="175000"/>
                <a:alpha val="40000"/>
              </a:schemeClr>
            </a:glow>
          </a:effectLst>
        </p:spPr>
        <p:style>
          <a:lnRef idx="3">
            <a:schemeClr val="lt1"/>
          </a:lnRef>
          <a:fillRef idx="1">
            <a:schemeClr val="accent6"/>
          </a:fillRef>
          <a:effectRef idx="1">
            <a:schemeClr val="accent6"/>
          </a:effectRef>
          <a:fontRef idx="minor">
            <a:schemeClr val="lt1"/>
          </a:fontRef>
        </p:style>
        <p:txBody>
          <a:bodyPr>
            <a:spAutoFit/>
          </a:bodyPr>
          <a:lstStyle/>
          <a:p>
            <a:pPr eaLnBrk="1" hangingPunct="1">
              <a:defRPr/>
            </a:pPr>
            <a:r>
              <a:rPr lang="en-US" altLang="zh-CN" sz="2000" b="1">
                <a:solidFill>
                  <a:schemeClr val="bg1"/>
                </a:solidFill>
                <a:cs typeface="Arial" charset="0"/>
              </a:rPr>
              <a:t>Increasing density of smartphones in public spaces</a:t>
            </a:r>
            <a:endParaRPr lang="en-US" sz="2000" b="1">
              <a:solidFill>
                <a:schemeClr val="bg1"/>
              </a:solidFill>
            </a:endParaRPr>
          </a:p>
        </p:txBody>
      </p:sp>
      <p:sp>
        <p:nvSpPr>
          <p:cNvPr id="5" name="TextBox 4"/>
          <p:cNvSpPr txBox="1"/>
          <p:nvPr/>
        </p:nvSpPr>
        <p:spPr>
          <a:xfrm>
            <a:off x="526002" y="4923504"/>
            <a:ext cx="3733800" cy="707886"/>
          </a:xfrm>
          <a:prstGeom prst="rect">
            <a:avLst/>
          </a:prstGeom>
          <a:solidFill>
            <a:schemeClr val="accent1">
              <a:lumMod val="50000"/>
            </a:schemeClr>
          </a:solidFill>
          <a:ln/>
          <a:effectLst>
            <a:glow rad="63500">
              <a:schemeClr val="accent4">
                <a:satMod val="175000"/>
                <a:alpha val="40000"/>
              </a:schemeClr>
            </a:glow>
          </a:effectLst>
        </p:spPr>
        <p:style>
          <a:lnRef idx="3">
            <a:schemeClr val="lt1"/>
          </a:lnRef>
          <a:fillRef idx="1">
            <a:schemeClr val="accent6"/>
          </a:fillRef>
          <a:effectRef idx="1">
            <a:schemeClr val="accent6"/>
          </a:effectRef>
          <a:fontRef idx="minor">
            <a:schemeClr val="lt1"/>
          </a:fontRef>
        </p:style>
        <p:txBody>
          <a:bodyPr>
            <a:spAutoFit/>
          </a:bodyPr>
          <a:lstStyle/>
          <a:p>
            <a:pPr eaLnBrk="1" hangingPunct="1">
              <a:defRPr/>
            </a:pPr>
            <a:r>
              <a:rPr lang="en-US" sz="2000" b="1">
                <a:solidFill>
                  <a:srgbClr val="FFFFFF"/>
                </a:solidFill>
              </a:rPr>
              <a:t>Provide physical constraints from nearby peer phones</a:t>
            </a:r>
          </a:p>
        </p:txBody>
      </p:sp>
      <p:grpSp>
        <p:nvGrpSpPr>
          <p:cNvPr id="4" name="Group 23"/>
          <p:cNvGrpSpPr>
            <a:grpSpLocks/>
          </p:cNvGrpSpPr>
          <p:nvPr/>
        </p:nvGrpSpPr>
        <p:grpSpPr bwMode="auto">
          <a:xfrm>
            <a:off x="4073147" y="3487737"/>
            <a:ext cx="4368800" cy="3294063"/>
            <a:chOff x="4541780" y="3314016"/>
            <a:chExt cx="4368896" cy="3294666"/>
          </a:xfrm>
        </p:grpSpPr>
        <p:pic>
          <p:nvPicPr>
            <p:cNvPr id="9242" name="Picture 8" descr="Nex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780" y="3314016"/>
              <a:ext cx="111399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3" name="Picture 9" descr="Nex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686" y="4137545"/>
              <a:ext cx="111399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4" name="Picture 10" descr="Nex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100" y="5694282"/>
              <a:ext cx="111399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5443500" y="3860216"/>
              <a:ext cx="900133" cy="936796"/>
            </a:xfrm>
            <a:prstGeom prst="straightConnector1">
              <a:avLst/>
            </a:prstGeom>
            <a:ln w="38100">
              <a:solidFill>
                <a:schemeClr val="accent5">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521290" y="5344801"/>
              <a:ext cx="800118" cy="806598"/>
            </a:xfrm>
            <a:prstGeom prst="straightConnector1">
              <a:avLst/>
            </a:prstGeom>
            <a:ln w="38100">
              <a:solidFill>
                <a:schemeClr val="accent5">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986584" y="4636646"/>
              <a:ext cx="996972" cy="350901"/>
            </a:xfrm>
            <a:prstGeom prst="straightConnector1">
              <a:avLst/>
            </a:prstGeom>
            <a:ln w="38100">
              <a:solidFill>
                <a:schemeClr val="accent5">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0685" y="4810125"/>
            <a:ext cx="4857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36" descr="http://icons.iconarchive.com/icons/deleket/scrap/256/Lock-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810" y="5480050"/>
            <a:ext cx="30162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6" name="Picture 26" descr="human1"/>
          <p:cNvPicPr>
            <a:picLocks noChangeAspect="1" noChangeArrowheads="1"/>
          </p:cNvPicPr>
          <p:nvPr/>
        </p:nvPicPr>
        <p:blipFill>
          <a:blip r:embed="rId7" cstate="print">
            <a:extLst/>
          </a:blip>
          <a:srcRect/>
          <a:stretch>
            <a:fillRect/>
          </a:stretch>
        </p:blipFill>
        <p:spPr bwMode="auto">
          <a:xfrm>
            <a:off x="3173761" y="1888096"/>
            <a:ext cx="767512" cy="80704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707" name="Picture 27" descr="human2"/>
          <p:cNvPicPr>
            <a:picLocks noChangeAspect="1" noChangeArrowheads="1"/>
          </p:cNvPicPr>
          <p:nvPr/>
        </p:nvPicPr>
        <p:blipFill>
          <a:blip r:embed="rId8" cstate="print">
            <a:extLst/>
          </a:blip>
          <a:srcRect/>
          <a:stretch>
            <a:fillRect/>
          </a:stretch>
        </p:blipFill>
        <p:spPr bwMode="auto">
          <a:xfrm>
            <a:off x="821296" y="1461835"/>
            <a:ext cx="773868" cy="80704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699" name="Picture 19" descr="localWrong"/>
          <p:cNvPicPr>
            <a:picLocks noChangeAspect="1" noChangeArrowheads="1"/>
          </p:cNvPicPr>
          <p:nvPr/>
        </p:nvPicPr>
        <p:blipFill>
          <a:blip r:embed="rId9" cstate="print">
            <a:extLst/>
          </a:blip>
          <a:srcRect/>
          <a:stretch>
            <a:fillRect/>
          </a:stretch>
        </p:blipFill>
        <p:spPr bwMode="auto">
          <a:xfrm>
            <a:off x="1988188" y="3579884"/>
            <a:ext cx="614935" cy="76820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708" name="Picture 28" descr="human3"/>
          <p:cNvPicPr>
            <a:picLocks noChangeAspect="1" noChangeArrowheads="1"/>
          </p:cNvPicPr>
          <p:nvPr/>
        </p:nvPicPr>
        <p:blipFill>
          <a:blip r:embed="rId10" cstate="print">
            <a:extLst/>
          </a:blip>
          <a:srcRect/>
          <a:stretch>
            <a:fillRect/>
          </a:stretch>
        </p:blipFill>
        <p:spPr bwMode="auto">
          <a:xfrm>
            <a:off x="228600" y="2584620"/>
            <a:ext cx="684875" cy="845174"/>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4998" name="Text Box 6"/>
          <p:cNvSpPr txBox="1">
            <a:spLocks noChangeArrowheads="1"/>
          </p:cNvSpPr>
          <p:nvPr/>
        </p:nvSpPr>
        <p:spPr bwMode="auto">
          <a:xfrm>
            <a:off x="1378427" y="4354512"/>
            <a:ext cx="5502152" cy="396875"/>
          </a:xfrm>
          <a:prstGeom prst="rect">
            <a:avLst/>
          </a:prstGeom>
          <a:ln/>
          <a:effectLst>
            <a:outerShdw blurRad="57150" dist="19050" dir="5400000" algn="ctr" rotWithShape="0">
              <a:srgbClr val="000000">
                <a:alpha val="63000"/>
              </a:srgbClr>
            </a:outerShdw>
            <a:softEdge rad="12700"/>
          </a:effectLst>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spcBef>
                <a:spcPct val="50000"/>
              </a:spcBef>
              <a:buClr>
                <a:srgbClr val="006600"/>
              </a:buClr>
              <a:buFont typeface="Wingdings" pitchFamily="2" charset="2"/>
              <a:buNone/>
              <a:defRPr/>
            </a:pPr>
            <a:r>
              <a:rPr lang="en-US" altLang="zh-CN" sz="2000" b="1">
                <a:solidFill>
                  <a:srgbClr val="FF3300"/>
                </a:solidFill>
              </a:rPr>
              <a:t> How to capture the physical constraints?</a:t>
            </a:r>
          </a:p>
        </p:txBody>
      </p:sp>
      <p:sp>
        <p:nvSpPr>
          <p:cNvPr id="13353" name="Text Box 41"/>
          <p:cNvSpPr txBox="1">
            <a:spLocks noChangeArrowheads="1"/>
          </p:cNvSpPr>
          <p:nvPr/>
        </p:nvSpPr>
        <p:spPr bwMode="auto">
          <a:xfrm>
            <a:off x="6625847" y="5691187"/>
            <a:ext cx="990600"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800">
                <a:solidFill>
                  <a:srgbClr val="CC0000"/>
                </a:solidFill>
              </a:rPr>
              <a:t>Target</a:t>
            </a:r>
          </a:p>
        </p:txBody>
      </p:sp>
      <p:sp>
        <p:nvSpPr>
          <p:cNvPr id="13354" name="Text Box 42"/>
          <p:cNvSpPr txBox="1">
            <a:spLocks noChangeArrowheads="1"/>
          </p:cNvSpPr>
          <p:nvPr/>
        </p:nvSpPr>
        <p:spPr bwMode="auto">
          <a:xfrm>
            <a:off x="5025647" y="3405187"/>
            <a:ext cx="990600"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800"/>
              <a:t>Peer 1</a:t>
            </a:r>
          </a:p>
        </p:txBody>
      </p:sp>
      <p:sp>
        <p:nvSpPr>
          <p:cNvPr id="13355" name="Text Box 43"/>
          <p:cNvSpPr txBox="1">
            <a:spLocks noChangeArrowheads="1"/>
          </p:cNvSpPr>
          <p:nvPr/>
        </p:nvSpPr>
        <p:spPr bwMode="auto">
          <a:xfrm>
            <a:off x="6778247" y="3862387"/>
            <a:ext cx="990600"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800"/>
              <a:t>Peer 2</a:t>
            </a:r>
          </a:p>
        </p:txBody>
      </p:sp>
      <p:sp>
        <p:nvSpPr>
          <p:cNvPr id="13356" name="Text Box 44"/>
          <p:cNvSpPr txBox="1">
            <a:spLocks noChangeArrowheads="1"/>
          </p:cNvSpPr>
          <p:nvPr/>
        </p:nvSpPr>
        <p:spPr bwMode="auto">
          <a:xfrm>
            <a:off x="3120647" y="6148387"/>
            <a:ext cx="990600"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800"/>
              <a:t>Peer 3</a:t>
            </a:r>
          </a:p>
        </p:txBody>
      </p:sp>
    </p:spTree>
    <p:extLst>
      <p:ext uri="{BB962C8B-B14F-4D97-AF65-F5344CB8AC3E}">
        <p14:creationId xmlns:p14="http://schemas.microsoft.com/office/powerpoint/2010/main" val="2592216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55" presetClass="entr" presetSubtype="0" fill="hold" nodeType="afterEffect">
                                  <p:stCondLst>
                                    <p:cond delay="0"/>
                                  </p:stCondLst>
                                  <p:childTnLst>
                                    <p:set>
                                      <p:cBhvr>
                                        <p:cTn id="9" dur="1" fill="hold">
                                          <p:stCondLst>
                                            <p:cond delay="0"/>
                                          </p:stCondLst>
                                        </p:cTn>
                                        <p:tgtEl>
                                          <p:spTgt spid="71706"/>
                                        </p:tgtEl>
                                        <p:attrNameLst>
                                          <p:attrName>style.visibility</p:attrName>
                                        </p:attrNameLst>
                                      </p:cBhvr>
                                      <p:to>
                                        <p:strVal val="visible"/>
                                      </p:to>
                                    </p:set>
                                    <p:anim calcmode="lin" valueType="num">
                                      <p:cBhvr>
                                        <p:cTn id="10" dur="1000" fill="hold"/>
                                        <p:tgtEl>
                                          <p:spTgt spid="71706"/>
                                        </p:tgtEl>
                                        <p:attrNameLst>
                                          <p:attrName>ppt_w</p:attrName>
                                        </p:attrNameLst>
                                      </p:cBhvr>
                                      <p:tavLst>
                                        <p:tav tm="0">
                                          <p:val>
                                            <p:strVal val="#ppt_w*0.70"/>
                                          </p:val>
                                        </p:tav>
                                        <p:tav tm="100000">
                                          <p:val>
                                            <p:strVal val="#ppt_w"/>
                                          </p:val>
                                        </p:tav>
                                      </p:tavLst>
                                    </p:anim>
                                    <p:anim calcmode="lin" valueType="num">
                                      <p:cBhvr>
                                        <p:cTn id="11" dur="1000" fill="hold"/>
                                        <p:tgtEl>
                                          <p:spTgt spid="71706"/>
                                        </p:tgtEl>
                                        <p:attrNameLst>
                                          <p:attrName>ppt_h</p:attrName>
                                        </p:attrNameLst>
                                      </p:cBhvr>
                                      <p:tavLst>
                                        <p:tav tm="0">
                                          <p:val>
                                            <p:strVal val="#ppt_h"/>
                                          </p:val>
                                        </p:tav>
                                        <p:tav tm="100000">
                                          <p:val>
                                            <p:strVal val="#ppt_h"/>
                                          </p:val>
                                        </p:tav>
                                      </p:tavLst>
                                    </p:anim>
                                    <p:animEffect transition="in" filter="fade">
                                      <p:cBhvr>
                                        <p:cTn id="12" dur="1000"/>
                                        <p:tgtEl>
                                          <p:spTgt spid="71706"/>
                                        </p:tgtEl>
                                      </p:cBhvr>
                                    </p:animEffect>
                                  </p:childTnLst>
                                </p:cTn>
                              </p:par>
                              <p:par>
                                <p:cTn id="13" presetID="55" presetClass="entr" presetSubtype="0" fill="hold" nodeType="withEffect">
                                  <p:stCondLst>
                                    <p:cond delay="0"/>
                                  </p:stCondLst>
                                  <p:childTnLst>
                                    <p:set>
                                      <p:cBhvr>
                                        <p:cTn id="14" dur="1" fill="hold">
                                          <p:stCondLst>
                                            <p:cond delay="0"/>
                                          </p:stCondLst>
                                        </p:cTn>
                                        <p:tgtEl>
                                          <p:spTgt spid="71707"/>
                                        </p:tgtEl>
                                        <p:attrNameLst>
                                          <p:attrName>style.visibility</p:attrName>
                                        </p:attrNameLst>
                                      </p:cBhvr>
                                      <p:to>
                                        <p:strVal val="visible"/>
                                      </p:to>
                                    </p:set>
                                    <p:anim calcmode="lin" valueType="num">
                                      <p:cBhvr>
                                        <p:cTn id="15" dur="1000" fill="hold"/>
                                        <p:tgtEl>
                                          <p:spTgt spid="71707"/>
                                        </p:tgtEl>
                                        <p:attrNameLst>
                                          <p:attrName>ppt_w</p:attrName>
                                        </p:attrNameLst>
                                      </p:cBhvr>
                                      <p:tavLst>
                                        <p:tav tm="0">
                                          <p:val>
                                            <p:strVal val="#ppt_w*0.70"/>
                                          </p:val>
                                        </p:tav>
                                        <p:tav tm="100000">
                                          <p:val>
                                            <p:strVal val="#ppt_w"/>
                                          </p:val>
                                        </p:tav>
                                      </p:tavLst>
                                    </p:anim>
                                    <p:anim calcmode="lin" valueType="num">
                                      <p:cBhvr>
                                        <p:cTn id="16" dur="1000" fill="hold"/>
                                        <p:tgtEl>
                                          <p:spTgt spid="71707"/>
                                        </p:tgtEl>
                                        <p:attrNameLst>
                                          <p:attrName>ppt_h</p:attrName>
                                        </p:attrNameLst>
                                      </p:cBhvr>
                                      <p:tavLst>
                                        <p:tav tm="0">
                                          <p:val>
                                            <p:strVal val="#ppt_h"/>
                                          </p:val>
                                        </p:tav>
                                        <p:tav tm="100000">
                                          <p:val>
                                            <p:strVal val="#ppt_h"/>
                                          </p:val>
                                        </p:tav>
                                      </p:tavLst>
                                    </p:anim>
                                    <p:animEffect transition="in" filter="fade">
                                      <p:cBhvr>
                                        <p:cTn id="17" dur="1000"/>
                                        <p:tgtEl>
                                          <p:spTgt spid="71707"/>
                                        </p:tgtEl>
                                      </p:cBhvr>
                                    </p:animEffect>
                                  </p:childTnLst>
                                </p:cTn>
                              </p:par>
                              <p:par>
                                <p:cTn id="18" presetID="55" presetClass="entr" presetSubtype="0" fill="hold" nodeType="withEffect">
                                  <p:stCondLst>
                                    <p:cond delay="0"/>
                                  </p:stCondLst>
                                  <p:childTnLst>
                                    <p:set>
                                      <p:cBhvr>
                                        <p:cTn id="19" dur="1" fill="hold">
                                          <p:stCondLst>
                                            <p:cond delay="0"/>
                                          </p:stCondLst>
                                        </p:cTn>
                                        <p:tgtEl>
                                          <p:spTgt spid="71708"/>
                                        </p:tgtEl>
                                        <p:attrNameLst>
                                          <p:attrName>style.visibility</p:attrName>
                                        </p:attrNameLst>
                                      </p:cBhvr>
                                      <p:to>
                                        <p:strVal val="visible"/>
                                      </p:to>
                                    </p:set>
                                    <p:anim calcmode="lin" valueType="num">
                                      <p:cBhvr>
                                        <p:cTn id="20" dur="1000" fill="hold"/>
                                        <p:tgtEl>
                                          <p:spTgt spid="71708"/>
                                        </p:tgtEl>
                                        <p:attrNameLst>
                                          <p:attrName>ppt_w</p:attrName>
                                        </p:attrNameLst>
                                      </p:cBhvr>
                                      <p:tavLst>
                                        <p:tav tm="0">
                                          <p:val>
                                            <p:strVal val="#ppt_w*0.70"/>
                                          </p:val>
                                        </p:tav>
                                        <p:tav tm="100000">
                                          <p:val>
                                            <p:strVal val="#ppt_w"/>
                                          </p:val>
                                        </p:tav>
                                      </p:tavLst>
                                    </p:anim>
                                    <p:anim calcmode="lin" valueType="num">
                                      <p:cBhvr>
                                        <p:cTn id="21" dur="1000" fill="hold"/>
                                        <p:tgtEl>
                                          <p:spTgt spid="71708"/>
                                        </p:tgtEl>
                                        <p:attrNameLst>
                                          <p:attrName>ppt_h</p:attrName>
                                        </p:attrNameLst>
                                      </p:cBhvr>
                                      <p:tavLst>
                                        <p:tav tm="0">
                                          <p:val>
                                            <p:strVal val="#ppt_h"/>
                                          </p:val>
                                        </p:tav>
                                        <p:tav tm="100000">
                                          <p:val>
                                            <p:strVal val="#ppt_h"/>
                                          </p:val>
                                        </p:tav>
                                      </p:tavLst>
                                    </p:anim>
                                    <p:animEffect transition="in" filter="fade">
                                      <p:cBhvr>
                                        <p:cTn id="22" dur="1000"/>
                                        <p:tgtEl>
                                          <p:spTgt spid="71708"/>
                                        </p:tgtEl>
                                      </p:cBhvr>
                                    </p:animEffect>
                                  </p:childTnLst>
                                </p:cTn>
                              </p:par>
                              <p:par>
                                <p:cTn id="23" presetID="55" presetClass="entr" presetSubtype="0" fill="hold" nodeType="withEffect">
                                  <p:stCondLst>
                                    <p:cond delay="0"/>
                                  </p:stCondLst>
                                  <p:childTnLst>
                                    <p:set>
                                      <p:cBhvr>
                                        <p:cTn id="24" dur="1" fill="hold">
                                          <p:stCondLst>
                                            <p:cond delay="0"/>
                                          </p:stCondLst>
                                        </p:cTn>
                                        <p:tgtEl>
                                          <p:spTgt spid="71699"/>
                                        </p:tgtEl>
                                        <p:attrNameLst>
                                          <p:attrName>style.visibility</p:attrName>
                                        </p:attrNameLst>
                                      </p:cBhvr>
                                      <p:to>
                                        <p:strVal val="visible"/>
                                      </p:to>
                                    </p:set>
                                    <p:anim calcmode="lin" valueType="num">
                                      <p:cBhvr>
                                        <p:cTn id="25" dur="1000" fill="hold"/>
                                        <p:tgtEl>
                                          <p:spTgt spid="71699"/>
                                        </p:tgtEl>
                                        <p:attrNameLst>
                                          <p:attrName>ppt_w</p:attrName>
                                        </p:attrNameLst>
                                      </p:cBhvr>
                                      <p:tavLst>
                                        <p:tav tm="0">
                                          <p:val>
                                            <p:strVal val="#ppt_w*0.70"/>
                                          </p:val>
                                        </p:tav>
                                        <p:tav tm="100000">
                                          <p:val>
                                            <p:strVal val="#ppt_w"/>
                                          </p:val>
                                        </p:tav>
                                      </p:tavLst>
                                    </p:anim>
                                    <p:anim calcmode="lin" valueType="num">
                                      <p:cBhvr>
                                        <p:cTn id="26" dur="1000" fill="hold"/>
                                        <p:tgtEl>
                                          <p:spTgt spid="71699"/>
                                        </p:tgtEl>
                                        <p:attrNameLst>
                                          <p:attrName>ppt_h</p:attrName>
                                        </p:attrNameLst>
                                      </p:cBhvr>
                                      <p:tavLst>
                                        <p:tav tm="0">
                                          <p:val>
                                            <p:strVal val="#ppt_h"/>
                                          </p:val>
                                        </p:tav>
                                        <p:tav tm="100000">
                                          <p:val>
                                            <p:strVal val="#ppt_h"/>
                                          </p:val>
                                        </p:tav>
                                      </p:tavLst>
                                    </p:anim>
                                    <p:animEffect transition="in" filter="fade">
                                      <p:cBhvr>
                                        <p:cTn id="27" dur="1000"/>
                                        <p:tgtEl>
                                          <p:spTgt spid="71699"/>
                                        </p:tgtEl>
                                      </p:cBhvr>
                                    </p:animEffect>
                                  </p:childTnLst>
                                </p:cTn>
                              </p:par>
                            </p:childTnLst>
                          </p:cTn>
                        </p:par>
                        <p:par>
                          <p:cTn id="28" fill="hold" nodeType="afterGroup">
                            <p:stCondLst>
                              <p:cond delay="1000"/>
                            </p:stCondLst>
                            <p:childTnLst>
                              <p:par>
                                <p:cTn id="29" presetID="2" presetClass="entr" presetSubtype="2" fill="hold" nodeType="afterEffect">
                                  <p:stCondLst>
                                    <p:cond delay="50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path" presetSubtype="0" accel="50000" decel="50000" fill="hold" nodeType="clickEffect">
                                  <p:stCondLst>
                                    <p:cond delay="0"/>
                                  </p:stCondLst>
                                  <p:childTnLst>
                                    <p:animMotion origin="layout" path="M -2.22222E-6 2.96296E-6 L 0.425 0.18865 " pathEditMode="relative" rAng="0" ptsTypes="AA">
                                      <p:cBhvr>
                                        <p:cTn id="36" dur="2000" fill="hold"/>
                                        <p:tgtEl>
                                          <p:spTgt spid="71699"/>
                                        </p:tgtEl>
                                        <p:attrNameLst>
                                          <p:attrName>ppt_x</p:attrName>
                                          <p:attrName>ppt_y</p:attrName>
                                        </p:attrNameLst>
                                      </p:cBhvr>
                                      <p:rCtr x="21250" y="9421"/>
                                    </p:animMotion>
                                  </p:childTnLst>
                                </p:cTn>
                              </p:par>
                              <p:par>
                                <p:cTn id="37" presetID="17" presetClass="exit" presetSubtype="10" fill="hold" nodeType="withEffect">
                                  <p:stCondLst>
                                    <p:cond delay="2000"/>
                                  </p:stCondLst>
                                  <p:childTnLst>
                                    <p:anim calcmode="lin" valueType="num">
                                      <p:cBhvr>
                                        <p:cTn id="38" dur="500"/>
                                        <p:tgtEl>
                                          <p:spTgt spid="71699"/>
                                        </p:tgtEl>
                                        <p:attrNameLst>
                                          <p:attrName>ppt_w</p:attrName>
                                        </p:attrNameLst>
                                      </p:cBhvr>
                                      <p:tavLst>
                                        <p:tav tm="0">
                                          <p:val>
                                            <p:strVal val="ppt_w"/>
                                          </p:val>
                                        </p:tav>
                                        <p:tav tm="100000">
                                          <p:val>
                                            <p:fltVal val="0"/>
                                          </p:val>
                                        </p:tav>
                                      </p:tavLst>
                                    </p:anim>
                                    <p:anim calcmode="lin" valueType="num">
                                      <p:cBhvr>
                                        <p:cTn id="39" dur="500"/>
                                        <p:tgtEl>
                                          <p:spTgt spid="71699"/>
                                        </p:tgtEl>
                                        <p:attrNameLst>
                                          <p:attrName>ppt_h</p:attrName>
                                        </p:attrNameLst>
                                      </p:cBhvr>
                                      <p:tavLst>
                                        <p:tav tm="0">
                                          <p:val>
                                            <p:strVal val="ppt_h"/>
                                          </p:val>
                                        </p:tav>
                                        <p:tav tm="100000">
                                          <p:val>
                                            <p:strVal val="ppt_h"/>
                                          </p:val>
                                        </p:tav>
                                      </p:tavLst>
                                    </p:anim>
                                    <p:set>
                                      <p:cBhvr>
                                        <p:cTn id="40" dur="1" fill="hold">
                                          <p:stCondLst>
                                            <p:cond delay="499"/>
                                          </p:stCondLst>
                                        </p:cTn>
                                        <p:tgtEl>
                                          <p:spTgt spid="71699"/>
                                        </p:tgtEl>
                                        <p:attrNameLst>
                                          <p:attrName>style.visibility</p:attrName>
                                        </p:attrNameLst>
                                      </p:cBhvr>
                                      <p:to>
                                        <p:strVal val="hidden"/>
                                      </p:to>
                                    </p:set>
                                  </p:childTnLst>
                                </p:cTn>
                              </p:par>
                              <p:par>
                                <p:cTn id="41" presetID="10" presetClass="entr" presetSubtype="0" fill="hold" nodeType="withEffect">
                                  <p:stCondLst>
                                    <p:cond delay="20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 presetClass="entr" presetSubtype="0" fill="hold" grpId="0" nodeType="withEffect">
                                  <p:stCondLst>
                                    <p:cond delay="2000"/>
                                  </p:stCondLst>
                                  <p:childTnLst>
                                    <p:set>
                                      <p:cBhvr>
                                        <p:cTn id="45" dur="1" fill="hold">
                                          <p:stCondLst>
                                            <p:cond delay="0"/>
                                          </p:stCondLst>
                                        </p:cTn>
                                        <p:tgtEl>
                                          <p:spTgt spid="13353"/>
                                        </p:tgtEl>
                                        <p:attrNameLst>
                                          <p:attrName>style.visibility</p:attrName>
                                        </p:attrNameLst>
                                      </p:cBhvr>
                                      <p:to>
                                        <p:strVal val="visible"/>
                                      </p:to>
                                    </p:set>
                                  </p:childTnLst>
                                </p:cTn>
                              </p:par>
                            </p:childTnLst>
                          </p:cTn>
                        </p:par>
                        <p:par>
                          <p:cTn id="46" fill="hold" nodeType="afterGroup">
                            <p:stCondLst>
                              <p:cond delay="2500"/>
                            </p:stCondLst>
                            <p:childTnLst>
                              <p:par>
                                <p:cTn id="47" presetID="0" presetClass="path" presetSubtype="0" accel="50000" decel="50000" fill="hold" nodeType="afterEffect">
                                  <p:stCondLst>
                                    <p:cond delay="500"/>
                                  </p:stCondLst>
                                  <p:childTnLst>
                                    <p:animMotion origin="layout" path="M 1.38889E-6 1.48148E-6 L 0.35833 0.27754 " pathEditMode="relative" rAng="0" ptsTypes="AA">
                                      <p:cBhvr>
                                        <p:cTn id="48" dur="2000" fill="hold"/>
                                        <p:tgtEl>
                                          <p:spTgt spid="71707"/>
                                        </p:tgtEl>
                                        <p:attrNameLst>
                                          <p:attrName>ppt_x</p:attrName>
                                          <p:attrName>ppt_y</p:attrName>
                                        </p:attrNameLst>
                                      </p:cBhvr>
                                      <p:rCtr x="17917" y="13866"/>
                                    </p:animMotion>
                                  </p:childTnLst>
                                </p:cTn>
                              </p:par>
                              <p:par>
                                <p:cTn id="49" presetID="0" presetClass="path" presetSubtype="0" accel="50000" decel="50000" fill="hold" nodeType="withEffect">
                                  <p:stCondLst>
                                    <p:cond delay="700"/>
                                  </p:stCondLst>
                                  <p:childTnLst>
                                    <p:animMotion origin="layout" path="M -5.55556E-7 -3.7037E-6 L 0.43333 0.46621 " pathEditMode="relative" rAng="0" ptsTypes="AA">
                                      <p:cBhvr>
                                        <p:cTn id="50" dur="2000" fill="hold"/>
                                        <p:tgtEl>
                                          <p:spTgt spid="71708"/>
                                        </p:tgtEl>
                                        <p:attrNameLst>
                                          <p:attrName>ppt_x</p:attrName>
                                          <p:attrName>ppt_y</p:attrName>
                                        </p:attrNameLst>
                                      </p:cBhvr>
                                      <p:rCtr x="21667" y="23310"/>
                                    </p:animMotion>
                                  </p:childTnLst>
                                </p:cTn>
                              </p:par>
                              <p:par>
                                <p:cTn id="51" presetID="0" presetClass="path" presetSubtype="0" accel="50000" decel="50000" fill="hold" nodeType="withEffect">
                                  <p:stCondLst>
                                    <p:cond delay="900"/>
                                  </p:stCondLst>
                                  <p:childTnLst>
                                    <p:animMotion origin="layout" path="M -3.05556E-6 4.44444E-6 L 0.45 0.33287 " pathEditMode="relative" rAng="0" ptsTypes="AA">
                                      <p:cBhvr>
                                        <p:cTn id="52" dur="2000" fill="hold"/>
                                        <p:tgtEl>
                                          <p:spTgt spid="71706"/>
                                        </p:tgtEl>
                                        <p:attrNameLst>
                                          <p:attrName>ppt_x</p:attrName>
                                          <p:attrName>ppt_y</p:attrName>
                                        </p:attrNameLst>
                                      </p:cBhvr>
                                      <p:rCtr x="22500" y="16644"/>
                                    </p:animMotion>
                                  </p:childTnLst>
                                </p:cTn>
                              </p:par>
                            </p:childTnLst>
                          </p:cTn>
                        </p:par>
                        <p:par>
                          <p:cTn id="53" fill="hold" nodeType="afterGroup">
                            <p:stCondLst>
                              <p:cond delay="5400"/>
                            </p:stCondLst>
                            <p:childTnLst>
                              <p:par>
                                <p:cTn id="54" presetID="10" presetClass="exit" presetSubtype="0" fill="hold" nodeType="afterEffect">
                                  <p:stCondLst>
                                    <p:cond delay="0"/>
                                  </p:stCondLst>
                                  <p:childTnLst>
                                    <p:animEffect transition="out" filter="fade">
                                      <p:cBhvr>
                                        <p:cTn id="55" dur="3000"/>
                                        <p:tgtEl>
                                          <p:spTgt spid="2"/>
                                        </p:tgtEl>
                                      </p:cBhvr>
                                    </p:animEffect>
                                    <p:set>
                                      <p:cBhvr>
                                        <p:cTn id="56" dur="1" fill="hold">
                                          <p:stCondLst>
                                            <p:cond delay="2999"/>
                                          </p:stCondLst>
                                        </p:cTn>
                                        <p:tgtEl>
                                          <p:spTgt spid="2"/>
                                        </p:tgtEl>
                                        <p:attrNameLst>
                                          <p:attrName>style.visibility</p:attrName>
                                        </p:attrNameLst>
                                      </p:cBhvr>
                                      <p:to>
                                        <p:strVal val="hidden"/>
                                      </p:to>
                                    </p:set>
                                  </p:childTnLst>
                                </p:cTn>
                              </p:par>
                              <p:par>
                                <p:cTn id="57" presetID="17" presetClass="exit" presetSubtype="10" fill="hold" nodeType="withEffect">
                                  <p:stCondLst>
                                    <p:cond delay="3000"/>
                                  </p:stCondLst>
                                  <p:childTnLst>
                                    <p:anim calcmode="lin" valueType="num">
                                      <p:cBhvr>
                                        <p:cTn id="58" dur="500"/>
                                        <p:tgtEl>
                                          <p:spTgt spid="71706"/>
                                        </p:tgtEl>
                                        <p:attrNameLst>
                                          <p:attrName>ppt_w</p:attrName>
                                        </p:attrNameLst>
                                      </p:cBhvr>
                                      <p:tavLst>
                                        <p:tav tm="0">
                                          <p:val>
                                            <p:strVal val="ppt_w"/>
                                          </p:val>
                                        </p:tav>
                                        <p:tav tm="100000">
                                          <p:val>
                                            <p:fltVal val="0"/>
                                          </p:val>
                                        </p:tav>
                                      </p:tavLst>
                                    </p:anim>
                                    <p:anim calcmode="lin" valueType="num">
                                      <p:cBhvr>
                                        <p:cTn id="59" dur="500"/>
                                        <p:tgtEl>
                                          <p:spTgt spid="71706"/>
                                        </p:tgtEl>
                                        <p:attrNameLst>
                                          <p:attrName>ppt_h</p:attrName>
                                        </p:attrNameLst>
                                      </p:cBhvr>
                                      <p:tavLst>
                                        <p:tav tm="0">
                                          <p:val>
                                            <p:strVal val="ppt_h"/>
                                          </p:val>
                                        </p:tav>
                                        <p:tav tm="100000">
                                          <p:val>
                                            <p:strVal val="ppt_h"/>
                                          </p:val>
                                        </p:tav>
                                      </p:tavLst>
                                    </p:anim>
                                    <p:set>
                                      <p:cBhvr>
                                        <p:cTn id="60" dur="1" fill="hold">
                                          <p:stCondLst>
                                            <p:cond delay="499"/>
                                          </p:stCondLst>
                                        </p:cTn>
                                        <p:tgtEl>
                                          <p:spTgt spid="71706"/>
                                        </p:tgtEl>
                                        <p:attrNameLst>
                                          <p:attrName>style.visibility</p:attrName>
                                        </p:attrNameLst>
                                      </p:cBhvr>
                                      <p:to>
                                        <p:strVal val="hidden"/>
                                      </p:to>
                                    </p:set>
                                  </p:childTnLst>
                                </p:cTn>
                              </p:par>
                              <p:par>
                                <p:cTn id="61" presetID="17" presetClass="exit" presetSubtype="10" fill="hold" nodeType="withEffect">
                                  <p:stCondLst>
                                    <p:cond delay="3000"/>
                                  </p:stCondLst>
                                  <p:childTnLst>
                                    <p:anim calcmode="lin" valueType="num">
                                      <p:cBhvr>
                                        <p:cTn id="62" dur="500"/>
                                        <p:tgtEl>
                                          <p:spTgt spid="71707"/>
                                        </p:tgtEl>
                                        <p:attrNameLst>
                                          <p:attrName>ppt_w</p:attrName>
                                        </p:attrNameLst>
                                      </p:cBhvr>
                                      <p:tavLst>
                                        <p:tav tm="0">
                                          <p:val>
                                            <p:strVal val="ppt_w"/>
                                          </p:val>
                                        </p:tav>
                                        <p:tav tm="100000">
                                          <p:val>
                                            <p:fltVal val="0"/>
                                          </p:val>
                                        </p:tav>
                                      </p:tavLst>
                                    </p:anim>
                                    <p:anim calcmode="lin" valueType="num">
                                      <p:cBhvr>
                                        <p:cTn id="63" dur="500"/>
                                        <p:tgtEl>
                                          <p:spTgt spid="71707"/>
                                        </p:tgtEl>
                                        <p:attrNameLst>
                                          <p:attrName>ppt_h</p:attrName>
                                        </p:attrNameLst>
                                      </p:cBhvr>
                                      <p:tavLst>
                                        <p:tav tm="0">
                                          <p:val>
                                            <p:strVal val="ppt_h"/>
                                          </p:val>
                                        </p:tav>
                                        <p:tav tm="100000">
                                          <p:val>
                                            <p:strVal val="ppt_h"/>
                                          </p:val>
                                        </p:tav>
                                      </p:tavLst>
                                    </p:anim>
                                    <p:set>
                                      <p:cBhvr>
                                        <p:cTn id="64" dur="1" fill="hold">
                                          <p:stCondLst>
                                            <p:cond delay="499"/>
                                          </p:stCondLst>
                                        </p:cTn>
                                        <p:tgtEl>
                                          <p:spTgt spid="71707"/>
                                        </p:tgtEl>
                                        <p:attrNameLst>
                                          <p:attrName>style.visibility</p:attrName>
                                        </p:attrNameLst>
                                      </p:cBhvr>
                                      <p:to>
                                        <p:strVal val="hidden"/>
                                      </p:to>
                                    </p:set>
                                  </p:childTnLst>
                                </p:cTn>
                              </p:par>
                              <p:par>
                                <p:cTn id="65" presetID="17" presetClass="exit" presetSubtype="10" fill="hold" nodeType="withEffect">
                                  <p:stCondLst>
                                    <p:cond delay="3000"/>
                                  </p:stCondLst>
                                  <p:childTnLst>
                                    <p:anim calcmode="lin" valueType="num">
                                      <p:cBhvr>
                                        <p:cTn id="66" dur="500"/>
                                        <p:tgtEl>
                                          <p:spTgt spid="71708"/>
                                        </p:tgtEl>
                                        <p:attrNameLst>
                                          <p:attrName>ppt_w</p:attrName>
                                        </p:attrNameLst>
                                      </p:cBhvr>
                                      <p:tavLst>
                                        <p:tav tm="0">
                                          <p:val>
                                            <p:strVal val="ppt_w"/>
                                          </p:val>
                                        </p:tav>
                                        <p:tav tm="100000">
                                          <p:val>
                                            <p:fltVal val="0"/>
                                          </p:val>
                                        </p:tav>
                                      </p:tavLst>
                                    </p:anim>
                                    <p:anim calcmode="lin" valueType="num">
                                      <p:cBhvr>
                                        <p:cTn id="67" dur="500"/>
                                        <p:tgtEl>
                                          <p:spTgt spid="71708"/>
                                        </p:tgtEl>
                                        <p:attrNameLst>
                                          <p:attrName>ppt_h</p:attrName>
                                        </p:attrNameLst>
                                      </p:cBhvr>
                                      <p:tavLst>
                                        <p:tav tm="0">
                                          <p:val>
                                            <p:strVal val="ppt_h"/>
                                          </p:val>
                                        </p:tav>
                                        <p:tav tm="100000">
                                          <p:val>
                                            <p:strVal val="ppt_h"/>
                                          </p:val>
                                        </p:tav>
                                      </p:tavLst>
                                    </p:anim>
                                    <p:set>
                                      <p:cBhvr>
                                        <p:cTn id="68" dur="1" fill="hold">
                                          <p:stCondLst>
                                            <p:cond delay="499"/>
                                          </p:stCondLst>
                                        </p:cTn>
                                        <p:tgtEl>
                                          <p:spTgt spid="71708"/>
                                        </p:tgtEl>
                                        <p:attrNameLst>
                                          <p:attrName>style.visibility</p:attrName>
                                        </p:attrNameLst>
                                      </p:cBhvr>
                                      <p:to>
                                        <p:strVal val="hidden"/>
                                      </p:to>
                                    </p:set>
                                  </p:childTnLst>
                                </p:cTn>
                              </p:par>
                              <p:par>
                                <p:cTn id="69" presetID="10" presetClass="entr" presetSubtype="0" fill="hold" nodeType="withEffect">
                                  <p:stCondLst>
                                    <p:cond delay="300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par>
                                <p:cTn id="72" presetID="1" presetClass="entr" presetSubtype="0" fill="hold" grpId="0" nodeType="withEffect">
                                  <p:stCondLst>
                                    <p:cond delay="3000"/>
                                  </p:stCondLst>
                                  <p:childTnLst>
                                    <p:set>
                                      <p:cBhvr>
                                        <p:cTn id="73" dur="1" fill="hold">
                                          <p:stCondLst>
                                            <p:cond delay="0"/>
                                          </p:stCondLst>
                                        </p:cTn>
                                        <p:tgtEl>
                                          <p:spTgt spid="13355"/>
                                        </p:tgtEl>
                                        <p:attrNameLst>
                                          <p:attrName>style.visibility</p:attrName>
                                        </p:attrNameLst>
                                      </p:cBhvr>
                                      <p:to>
                                        <p:strVal val="visible"/>
                                      </p:to>
                                    </p:set>
                                  </p:childTnLst>
                                </p:cTn>
                              </p:par>
                              <p:par>
                                <p:cTn id="74" presetID="1" presetClass="entr" presetSubtype="0" fill="hold" grpId="0" nodeType="withEffect">
                                  <p:stCondLst>
                                    <p:cond delay="3000"/>
                                  </p:stCondLst>
                                  <p:childTnLst>
                                    <p:set>
                                      <p:cBhvr>
                                        <p:cTn id="75" dur="1" fill="hold">
                                          <p:stCondLst>
                                            <p:cond delay="0"/>
                                          </p:stCondLst>
                                        </p:cTn>
                                        <p:tgtEl>
                                          <p:spTgt spid="13354"/>
                                        </p:tgtEl>
                                        <p:attrNameLst>
                                          <p:attrName>style.visibility</p:attrName>
                                        </p:attrNameLst>
                                      </p:cBhvr>
                                      <p:to>
                                        <p:strVal val="visible"/>
                                      </p:to>
                                    </p:set>
                                  </p:childTnLst>
                                </p:cTn>
                              </p:par>
                              <p:par>
                                <p:cTn id="76" presetID="1" presetClass="entr" presetSubtype="0" fill="hold" grpId="0" nodeType="withEffect">
                                  <p:stCondLst>
                                    <p:cond delay="3000"/>
                                  </p:stCondLst>
                                  <p:childTnLst>
                                    <p:set>
                                      <p:cBhvr>
                                        <p:cTn id="77" dur="1" fill="hold">
                                          <p:stCondLst>
                                            <p:cond delay="0"/>
                                          </p:stCondLst>
                                        </p:cTn>
                                        <p:tgtEl>
                                          <p:spTgt spid="13356"/>
                                        </p:tgtEl>
                                        <p:attrNameLst>
                                          <p:attrName>style.visibility</p:attrName>
                                        </p:attrNameLst>
                                      </p:cBhvr>
                                      <p:to>
                                        <p:strVal val="visible"/>
                                      </p:to>
                                    </p:set>
                                  </p:childTnLst>
                                </p:cTn>
                              </p:par>
                              <p:par>
                                <p:cTn id="78" presetID="10" presetClass="entr" presetSubtype="0" fill="hold" nodeType="withEffect">
                                  <p:stCondLst>
                                    <p:cond delay="300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nodeType="withEffect">
                                  <p:stCondLst>
                                    <p:cond delay="300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par>
                          <p:cTn id="84" fill="hold" nodeType="afterGroup">
                            <p:stCondLst>
                              <p:cond delay="8900"/>
                            </p:stCondLst>
                            <p:childTnLst>
                              <p:par>
                                <p:cTn id="85" presetID="2" presetClass="entr" presetSubtype="8" fill="hold" nodeType="afterEffect">
                                  <p:stCondLst>
                                    <p:cond delay="500"/>
                                  </p:stCondLst>
                                  <p:childTnLst>
                                    <p:set>
                                      <p:cBhvr>
                                        <p:cTn id="86" dur="1" fill="hold">
                                          <p:stCondLst>
                                            <p:cond delay="0"/>
                                          </p:stCondLst>
                                        </p:cTn>
                                        <p:tgtEl>
                                          <p:spTgt spid="5"/>
                                        </p:tgtEl>
                                        <p:attrNameLst>
                                          <p:attrName>style.visibility</p:attrName>
                                        </p:attrNameLst>
                                      </p:cBhvr>
                                      <p:to>
                                        <p:strVal val="visible"/>
                                      </p:to>
                                    </p:set>
                                    <p:anim calcmode="lin" valueType="num">
                                      <p:cBhvr additive="base">
                                        <p:cTn id="87" dur="500" fill="hold"/>
                                        <p:tgtEl>
                                          <p:spTgt spid="5"/>
                                        </p:tgtEl>
                                        <p:attrNameLst>
                                          <p:attrName>ppt_x</p:attrName>
                                        </p:attrNameLst>
                                      </p:cBhvr>
                                      <p:tavLst>
                                        <p:tav tm="0">
                                          <p:val>
                                            <p:strVal val="0-#ppt_w/2"/>
                                          </p:val>
                                        </p:tav>
                                        <p:tav tm="100000">
                                          <p:val>
                                            <p:strVal val="#ppt_x"/>
                                          </p:val>
                                        </p:tav>
                                      </p:tavLst>
                                    </p:anim>
                                    <p:anim calcmode="lin" valueType="num">
                                      <p:cBhvr additive="base">
                                        <p:cTn id="8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42" presetClass="entr" presetSubtype="0" fill="hold" nodeType="clickEffect">
                                  <p:stCondLst>
                                    <p:cond delay="0"/>
                                  </p:stCondLst>
                                  <p:childTnLst>
                                    <p:set>
                                      <p:cBhvr>
                                        <p:cTn id="92" dur="1" fill="hold">
                                          <p:stCondLst>
                                            <p:cond delay="0"/>
                                          </p:stCondLst>
                                        </p:cTn>
                                        <p:tgtEl>
                                          <p:spTgt spid="84998"/>
                                        </p:tgtEl>
                                        <p:attrNameLst>
                                          <p:attrName>style.visibility</p:attrName>
                                        </p:attrNameLst>
                                      </p:cBhvr>
                                      <p:to>
                                        <p:strVal val="visible"/>
                                      </p:to>
                                    </p:set>
                                    <p:animEffect transition="in" filter="fade">
                                      <p:cBhvr>
                                        <p:cTn id="93" dur="1000"/>
                                        <p:tgtEl>
                                          <p:spTgt spid="84998"/>
                                        </p:tgtEl>
                                      </p:cBhvr>
                                    </p:animEffect>
                                    <p:anim calcmode="lin" valueType="num">
                                      <p:cBhvr>
                                        <p:cTn id="94" dur="1000" fill="hold"/>
                                        <p:tgtEl>
                                          <p:spTgt spid="84998"/>
                                        </p:tgtEl>
                                        <p:attrNameLst>
                                          <p:attrName>ppt_x</p:attrName>
                                        </p:attrNameLst>
                                      </p:cBhvr>
                                      <p:tavLst>
                                        <p:tav tm="0">
                                          <p:val>
                                            <p:strVal val="#ppt_x"/>
                                          </p:val>
                                        </p:tav>
                                        <p:tav tm="100000">
                                          <p:val>
                                            <p:strVal val="#ppt_x"/>
                                          </p:val>
                                        </p:tav>
                                      </p:tavLst>
                                    </p:anim>
                                    <p:anim calcmode="lin" valueType="num">
                                      <p:cBhvr>
                                        <p:cTn id="95" dur="1000" fill="hold"/>
                                        <p:tgtEl>
                                          <p:spTgt spid="849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3" grpId="0" animBg="1"/>
      <p:bldP spid="13354" grpId="0" animBg="1"/>
      <p:bldP spid="13355" grpId="0" animBg="1"/>
      <p:bldP spid="1335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txBox="1">
            <a:spLocks noGrp="1"/>
          </p:cNvSpPr>
          <p:nvPr/>
        </p:nvSpPr>
        <p:spPr bwMode="auto">
          <a:xfrm>
            <a:off x="3505200" y="6313488"/>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fld id="{03DC5863-5CF0-4521-BB67-90D5C6091ACA}" type="slidenum">
              <a:rPr lang="en-US" altLang="zh-CN" sz="1400" b="1"/>
              <a:pPr algn="ctr" eaLnBrk="1" hangingPunct="1"/>
              <a:t>116</a:t>
            </a:fld>
            <a:endParaRPr lang="en-US" altLang="zh-CN" sz="1400" b="1"/>
          </a:p>
        </p:txBody>
      </p:sp>
      <p:sp>
        <p:nvSpPr>
          <p:cNvPr id="10243" name="Title 1"/>
          <p:cNvSpPr>
            <a:spLocks noGrp="1"/>
          </p:cNvSpPr>
          <p:nvPr>
            <p:ph type="title" idx="4294967295"/>
          </p:nvPr>
        </p:nvSpPr>
        <p:spPr bwMode="auto">
          <a:xfrm>
            <a:off x="228601" y="115164"/>
            <a:ext cx="8026400" cy="7078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l" eaLnBrk="1" hangingPunct="1">
              <a:buClr>
                <a:srgbClr val="008000"/>
              </a:buClr>
            </a:pPr>
            <a:r>
              <a:rPr lang="en-US" sz="4000" dirty="0"/>
              <a:t>Basic Idea</a:t>
            </a:r>
          </a:p>
        </p:txBody>
      </p:sp>
      <p:pic>
        <p:nvPicPr>
          <p:cNvPr id="6" name="Picture 17" descr="air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1600"/>
            <a:ext cx="5715000" cy="428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8"/>
          <p:cNvSpPr>
            <a:spLocks noChangeArrowheads="1"/>
          </p:cNvSpPr>
          <p:nvPr/>
        </p:nvSpPr>
        <p:spPr bwMode="auto">
          <a:xfrm>
            <a:off x="5105400" y="4343400"/>
            <a:ext cx="304800" cy="609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p>
        </p:txBody>
      </p:sp>
      <p:pic>
        <p:nvPicPr>
          <p:cNvPr id="8" name="Picture 19" descr="localWrong"/>
          <p:cNvPicPr>
            <a:picLocks noChangeAspect="1" noChangeArrowheads="1"/>
          </p:cNvPicPr>
          <p:nvPr/>
        </p:nvPicPr>
        <p:blipFill>
          <a:blip r:embed="rId4" cstate="print">
            <a:extLst/>
          </a:blip>
          <a:srcRect/>
          <a:stretch>
            <a:fillRect/>
          </a:stretch>
        </p:blipFill>
        <p:spPr bwMode="auto">
          <a:xfrm>
            <a:off x="4267200" y="5029200"/>
            <a:ext cx="1219200" cy="1524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9" name="Oval 22"/>
          <p:cNvSpPr>
            <a:spLocks noChangeArrowheads="1"/>
          </p:cNvSpPr>
          <p:nvPr/>
        </p:nvSpPr>
        <p:spPr bwMode="auto">
          <a:xfrm>
            <a:off x="6096000" y="4152900"/>
            <a:ext cx="304800" cy="609600"/>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solidFill>
                <a:schemeClr val="tx2"/>
              </a:solidFill>
            </a:endParaRPr>
          </a:p>
        </p:txBody>
      </p:sp>
      <p:sp>
        <p:nvSpPr>
          <p:cNvPr id="10" name="Oval 23"/>
          <p:cNvSpPr>
            <a:spLocks noChangeArrowheads="1"/>
          </p:cNvSpPr>
          <p:nvPr/>
        </p:nvSpPr>
        <p:spPr bwMode="auto">
          <a:xfrm>
            <a:off x="4038600" y="4191000"/>
            <a:ext cx="304800" cy="609600"/>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solidFill>
                <a:schemeClr val="tx2"/>
              </a:solidFill>
            </a:endParaRPr>
          </a:p>
        </p:txBody>
      </p:sp>
      <p:sp>
        <p:nvSpPr>
          <p:cNvPr id="11" name="Oval 24"/>
          <p:cNvSpPr>
            <a:spLocks noChangeArrowheads="1"/>
          </p:cNvSpPr>
          <p:nvPr/>
        </p:nvSpPr>
        <p:spPr bwMode="auto">
          <a:xfrm>
            <a:off x="3289300" y="4572000"/>
            <a:ext cx="381000" cy="838200"/>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solidFill>
                <a:schemeClr val="tx2"/>
              </a:solidFill>
            </a:endParaRPr>
          </a:p>
        </p:txBody>
      </p:sp>
      <p:pic>
        <p:nvPicPr>
          <p:cNvPr id="12" name="Picture 26" descr="human1"/>
          <p:cNvPicPr>
            <a:picLocks noChangeAspect="1" noChangeArrowheads="1"/>
          </p:cNvPicPr>
          <p:nvPr/>
        </p:nvPicPr>
        <p:blipFill>
          <a:blip r:embed="rId5" cstate="print">
            <a:extLst/>
          </a:blip>
          <a:srcRect/>
          <a:stretch>
            <a:fillRect/>
          </a:stretch>
        </p:blipFill>
        <p:spPr bwMode="auto">
          <a:xfrm>
            <a:off x="7010400" y="2057400"/>
            <a:ext cx="15240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3" name="Picture 27" descr="human2"/>
          <p:cNvPicPr>
            <a:picLocks noChangeAspect="1" noChangeArrowheads="1"/>
          </p:cNvPicPr>
          <p:nvPr/>
        </p:nvPicPr>
        <p:blipFill>
          <a:blip r:embed="rId6" cstate="print">
            <a:extLst/>
          </a:blip>
          <a:srcRect/>
          <a:stretch>
            <a:fillRect/>
          </a:stretch>
        </p:blipFill>
        <p:spPr bwMode="auto">
          <a:xfrm>
            <a:off x="2133600" y="1143000"/>
            <a:ext cx="15367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 name="Picture 28" descr="human3"/>
          <p:cNvPicPr>
            <a:picLocks noChangeAspect="1" noChangeArrowheads="1"/>
          </p:cNvPicPr>
          <p:nvPr/>
        </p:nvPicPr>
        <p:blipFill>
          <a:blip r:embed="rId7" cstate="print">
            <a:extLst/>
          </a:blip>
          <a:srcRect/>
          <a:stretch>
            <a:fillRect/>
          </a:stretch>
        </p:blipFill>
        <p:spPr bwMode="auto">
          <a:xfrm>
            <a:off x="1003300" y="3276600"/>
            <a:ext cx="13589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Line 29"/>
          <p:cNvSpPr>
            <a:spLocks noChangeShapeType="1"/>
          </p:cNvSpPr>
          <p:nvPr/>
        </p:nvSpPr>
        <p:spPr bwMode="auto">
          <a:xfrm flipH="1">
            <a:off x="6400800" y="3429000"/>
            <a:ext cx="762000" cy="914400"/>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6" name="Line 30"/>
          <p:cNvSpPr>
            <a:spLocks noChangeShapeType="1"/>
          </p:cNvSpPr>
          <p:nvPr/>
        </p:nvSpPr>
        <p:spPr bwMode="auto">
          <a:xfrm>
            <a:off x="3276600" y="2590800"/>
            <a:ext cx="838200" cy="1600200"/>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7" name="Line 31"/>
          <p:cNvSpPr>
            <a:spLocks noChangeShapeType="1"/>
          </p:cNvSpPr>
          <p:nvPr/>
        </p:nvSpPr>
        <p:spPr bwMode="auto">
          <a:xfrm>
            <a:off x="2133600" y="4495800"/>
            <a:ext cx="1143000" cy="381000"/>
          </a:xfrm>
          <a:prstGeom prst="line">
            <a:avLst/>
          </a:prstGeom>
          <a:noFill/>
          <a:ln w="38100">
            <a:solidFill>
              <a:srgbClr val="FFFF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8" name="Line 32"/>
          <p:cNvSpPr>
            <a:spLocks noChangeShapeType="1"/>
          </p:cNvSpPr>
          <p:nvPr/>
        </p:nvSpPr>
        <p:spPr bwMode="auto">
          <a:xfrm flipV="1">
            <a:off x="4800600" y="4648200"/>
            <a:ext cx="304800" cy="457200"/>
          </a:xfrm>
          <a:prstGeom prst="line">
            <a:avLst/>
          </a:prstGeom>
          <a:noFill/>
          <a:ln w="381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nvGrpSpPr>
          <p:cNvPr id="2" name="Group 17"/>
          <p:cNvGrpSpPr>
            <a:grpSpLocks/>
          </p:cNvGrpSpPr>
          <p:nvPr/>
        </p:nvGrpSpPr>
        <p:grpSpPr bwMode="auto">
          <a:xfrm>
            <a:off x="1143000" y="1066800"/>
            <a:ext cx="7010400" cy="4572000"/>
            <a:chOff x="624" y="576"/>
            <a:chExt cx="4416" cy="2880"/>
          </a:xfrm>
        </p:grpSpPr>
        <p:sp>
          <p:nvSpPr>
            <p:cNvPr id="10381" name="Line 18"/>
            <p:cNvSpPr>
              <a:spLocks noChangeShapeType="1"/>
            </p:cNvSpPr>
            <p:nvPr/>
          </p:nvSpPr>
          <p:spPr bwMode="auto">
            <a:xfrm>
              <a:off x="4128" y="576"/>
              <a:ext cx="0" cy="288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82" name="Line 19"/>
            <p:cNvSpPr>
              <a:spLocks noChangeShapeType="1"/>
            </p:cNvSpPr>
            <p:nvPr/>
          </p:nvSpPr>
          <p:spPr bwMode="auto">
            <a:xfrm>
              <a:off x="624" y="672"/>
              <a:ext cx="441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83" name="Line 20"/>
            <p:cNvSpPr>
              <a:spLocks noChangeShapeType="1"/>
            </p:cNvSpPr>
            <p:nvPr/>
          </p:nvSpPr>
          <p:spPr bwMode="auto">
            <a:xfrm>
              <a:off x="624" y="1200"/>
              <a:ext cx="441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84" name="Line 21"/>
            <p:cNvSpPr>
              <a:spLocks noChangeShapeType="1"/>
            </p:cNvSpPr>
            <p:nvPr/>
          </p:nvSpPr>
          <p:spPr bwMode="auto">
            <a:xfrm>
              <a:off x="624" y="1680"/>
              <a:ext cx="441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85" name="Line 22"/>
            <p:cNvSpPr>
              <a:spLocks noChangeShapeType="1"/>
            </p:cNvSpPr>
            <p:nvPr/>
          </p:nvSpPr>
          <p:spPr bwMode="auto">
            <a:xfrm>
              <a:off x="624" y="2160"/>
              <a:ext cx="441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86" name="Line 23"/>
            <p:cNvSpPr>
              <a:spLocks noChangeShapeType="1"/>
            </p:cNvSpPr>
            <p:nvPr/>
          </p:nvSpPr>
          <p:spPr bwMode="auto">
            <a:xfrm>
              <a:off x="2064" y="576"/>
              <a:ext cx="0" cy="2832"/>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87" name="Line 24"/>
            <p:cNvSpPr>
              <a:spLocks noChangeShapeType="1"/>
            </p:cNvSpPr>
            <p:nvPr/>
          </p:nvSpPr>
          <p:spPr bwMode="auto">
            <a:xfrm>
              <a:off x="2560" y="576"/>
              <a:ext cx="0" cy="2832"/>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88" name="Line 25"/>
            <p:cNvSpPr>
              <a:spLocks noChangeShapeType="1"/>
            </p:cNvSpPr>
            <p:nvPr/>
          </p:nvSpPr>
          <p:spPr bwMode="auto">
            <a:xfrm>
              <a:off x="3088" y="576"/>
              <a:ext cx="0" cy="2832"/>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89" name="Line 26"/>
            <p:cNvSpPr>
              <a:spLocks noChangeShapeType="1"/>
            </p:cNvSpPr>
            <p:nvPr/>
          </p:nvSpPr>
          <p:spPr bwMode="auto">
            <a:xfrm>
              <a:off x="3640" y="576"/>
              <a:ext cx="0" cy="2832"/>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90" name="Oval 27"/>
            <p:cNvSpPr>
              <a:spLocks noChangeArrowheads="1"/>
            </p:cNvSpPr>
            <p:nvPr/>
          </p:nvSpPr>
          <p:spPr bwMode="auto">
            <a:xfrm>
              <a:off x="2016"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91" name="Oval 28"/>
            <p:cNvSpPr>
              <a:spLocks noChangeArrowheads="1"/>
            </p:cNvSpPr>
            <p:nvPr/>
          </p:nvSpPr>
          <p:spPr bwMode="auto">
            <a:xfrm>
              <a:off x="2512"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92" name="Oval 29"/>
            <p:cNvSpPr>
              <a:spLocks noChangeArrowheads="1"/>
            </p:cNvSpPr>
            <p:nvPr/>
          </p:nvSpPr>
          <p:spPr bwMode="auto">
            <a:xfrm>
              <a:off x="3040"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93" name="Oval 30"/>
            <p:cNvSpPr>
              <a:spLocks noChangeArrowheads="1"/>
            </p:cNvSpPr>
            <p:nvPr/>
          </p:nvSpPr>
          <p:spPr bwMode="auto">
            <a:xfrm>
              <a:off x="3592"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94" name="Oval 31"/>
            <p:cNvSpPr>
              <a:spLocks noChangeArrowheads="1"/>
            </p:cNvSpPr>
            <p:nvPr/>
          </p:nvSpPr>
          <p:spPr bwMode="auto">
            <a:xfrm>
              <a:off x="4080"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95" name="Oval 32"/>
            <p:cNvSpPr>
              <a:spLocks noChangeArrowheads="1"/>
            </p:cNvSpPr>
            <p:nvPr/>
          </p:nvSpPr>
          <p:spPr bwMode="auto">
            <a:xfrm>
              <a:off x="4080"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96" name="Oval 33"/>
            <p:cNvSpPr>
              <a:spLocks noChangeArrowheads="1"/>
            </p:cNvSpPr>
            <p:nvPr/>
          </p:nvSpPr>
          <p:spPr bwMode="auto">
            <a:xfrm>
              <a:off x="3592"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97" name="Oval 34"/>
            <p:cNvSpPr>
              <a:spLocks noChangeArrowheads="1"/>
            </p:cNvSpPr>
            <p:nvPr/>
          </p:nvSpPr>
          <p:spPr bwMode="auto">
            <a:xfrm>
              <a:off x="3040"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98" name="Oval 35"/>
            <p:cNvSpPr>
              <a:spLocks noChangeArrowheads="1"/>
            </p:cNvSpPr>
            <p:nvPr/>
          </p:nvSpPr>
          <p:spPr bwMode="auto">
            <a:xfrm>
              <a:off x="2512"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99" name="Oval 36"/>
            <p:cNvSpPr>
              <a:spLocks noChangeArrowheads="1"/>
            </p:cNvSpPr>
            <p:nvPr/>
          </p:nvSpPr>
          <p:spPr bwMode="auto">
            <a:xfrm>
              <a:off x="2016"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0" name="Oval 37"/>
            <p:cNvSpPr>
              <a:spLocks noChangeArrowheads="1"/>
            </p:cNvSpPr>
            <p:nvPr/>
          </p:nvSpPr>
          <p:spPr bwMode="auto">
            <a:xfrm>
              <a:off x="2016"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1" name="Oval 38"/>
            <p:cNvSpPr>
              <a:spLocks noChangeArrowheads="1"/>
            </p:cNvSpPr>
            <p:nvPr/>
          </p:nvSpPr>
          <p:spPr bwMode="auto">
            <a:xfrm>
              <a:off x="2512"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2" name="Oval 39"/>
            <p:cNvSpPr>
              <a:spLocks noChangeArrowheads="1"/>
            </p:cNvSpPr>
            <p:nvPr/>
          </p:nvSpPr>
          <p:spPr bwMode="auto">
            <a:xfrm>
              <a:off x="3040"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3" name="Oval 40"/>
            <p:cNvSpPr>
              <a:spLocks noChangeArrowheads="1"/>
            </p:cNvSpPr>
            <p:nvPr/>
          </p:nvSpPr>
          <p:spPr bwMode="auto">
            <a:xfrm>
              <a:off x="3592"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4" name="Oval 41"/>
            <p:cNvSpPr>
              <a:spLocks noChangeArrowheads="1"/>
            </p:cNvSpPr>
            <p:nvPr/>
          </p:nvSpPr>
          <p:spPr bwMode="auto">
            <a:xfrm>
              <a:off x="4080"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5" name="Oval 42"/>
            <p:cNvSpPr>
              <a:spLocks noChangeArrowheads="1"/>
            </p:cNvSpPr>
            <p:nvPr/>
          </p:nvSpPr>
          <p:spPr bwMode="auto">
            <a:xfrm>
              <a:off x="2016"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6" name="Oval 43"/>
            <p:cNvSpPr>
              <a:spLocks noChangeArrowheads="1"/>
            </p:cNvSpPr>
            <p:nvPr/>
          </p:nvSpPr>
          <p:spPr bwMode="auto">
            <a:xfrm>
              <a:off x="2512"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7" name="Oval 44"/>
            <p:cNvSpPr>
              <a:spLocks noChangeArrowheads="1"/>
            </p:cNvSpPr>
            <p:nvPr/>
          </p:nvSpPr>
          <p:spPr bwMode="auto">
            <a:xfrm>
              <a:off x="3040"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8" name="Oval 45"/>
            <p:cNvSpPr>
              <a:spLocks noChangeArrowheads="1"/>
            </p:cNvSpPr>
            <p:nvPr/>
          </p:nvSpPr>
          <p:spPr bwMode="auto">
            <a:xfrm>
              <a:off x="3592"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09" name="Oval 46"/>
            <p:cNvSpPr>
              <a:spLocks noChangeArrowheads="1"/>
            </p:cNvSpPr>
            <p:nvPr/>
          </p:nvSpPr>
          <p:spPr bwMode="auto">
            <a:xfrm>
              <a:off x="4080"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10" name="Line 47"/>
            <p:cNvSpPr>
              <a:spLocks noChangeShapeType="1"/>
            </p:cNvSpPr>
            <p:nvPr/>
          </p:nvSpPr>
          <p:spPr bwMode="auto">
            <a:xfrm>
              <a:off x="1536" y="576"/>
              <a:ext cx="0" cy="2832"/>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411" name="Oval 48"/>
            <p:cNvSpPr>
              <a:spLocks noChangeArrowheads="1"/>
            </p:cNvSpPr>
            <p:nvPr/>
          </p:nvSpPr>
          <p:spPr bwMode="auto">
            <a:xfrm>
              <a:off x="1488"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12" name="Oval 49"/>
            <p:cNvSpPr>
              <a:spLocks noChangeArrowheads="1"/>
            </p:cNvSpPr>
            <p:nvPr/>
          </p:nvSpPr>
          <p:spPr bwMode="auto">
            <a:xfrm>
              <a:off x="1488"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13" name="Oval 50"/>
            <p:cNvSpPr>
              <a:spLocks noChangeArrowheads="1"/>
            </p:cNvSpPr>
            <p:nvPr/>
          </p:nvSpPr>
          <p:spPr bwMode="auto">
            <a:xfrm>
              <a:off x="1488"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14" name="Oval 51"/>
            <p:cNvSpPr>
              <a:spLocks noChangeArrowheads="1"/>
            </p:cNvSpPr>
            <p:nvPr/>
          </p:nvSpPr>
          <p:spPr bwMode="auto">
            <a:xfrm>
              <a:off x="1488"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15" name="Line 52"/>
            <p:cNvSpPr>
              <a:spLocks noChangeShapeType="1"/>
            </p:cNvSpPr>
            <p:nvPr/>
          </p:nvSpPr>
          <p:spPr bwMode="auto">
            <a:xfrm>
              <a:off x="1008" y="576"/>
              <a:ext cx="0" cy="2832"/>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416" name="Oval 53"/>
            <p:cNvSpPr>
              <a:spLocks noChangeArrowheads="1"/>
            </p:cNvSpPr>
            <p:nvPr/>
          </p:nvSpPr>
          <p:spPr bwMode="auto">
            <a:xfrm>
              <a:off x="960"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17" name="Oval 54"/>
            <p:cNvSpPr>
              <a:spLocks noChangeArrowheads="1"/>
            </p:cNvSpPr>
            <p:nvPr/>
          </p:nvSpPr>
          <p:spPr bwMode="auto">
            <a:xfrm>
              <a:off x="960"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18" name="Oval 55"/>
            <p:cNvSpPr>
              <a:spLocks noChangeArrowheads="1"/>
            </p:cNvSpPr>
            <p:nvPr/>
          </p:nvSpPr>
          <p:spPr bwMode="auto">
            <a:xfrm>
              <a:off x="960"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19" name="Oval 56"/>
            <p:cNvSpPr>
              <a:spLocks noChangeArrowheads="1"/>
            </p:cNvSpPr>
            <p:nvPr/>
          </p:nvSpPr>
          <p:spPr bwMode="auto">
            <a:xfrm>
              <a:off x="960"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20" name="Line 57"/>
            <p:cNvSpPr>
              <a:spLocks noChangeShapeType="1"/>
            </p:cNvSpPr>
            <p:nvPr/>
          </p:nvSpPr>
          <p:spPr bwMode="auto">
            <a:xfrm>
              <a:off x="4656" y="576"/>
              <a:ext cx="0" cy="2832"/>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421" name="Oval 58"/>
            <p:cNvSpPr>
              <a:spLocks noChangeArrowheads="1"/>
            </p:cNvSpPr>
            <p:nvPr/>
          </p:nvSpPr>
          <p:spPr bwMode="auto">
            <a:xfrm>
              <a:off x="4608"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22" name="Oval 59"/>
            <p:cNvSpPr>
              <a:spLocks noChangeArrowheads="1"/>
            </p:cNvSpPr>
            <p:nvPr/>
          </p:nvSpPr>
          <p:spPr bwMode="auto">
            <a:xfrm>
              <a:off x="4608"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23" name="Oval 60"/>
            <p:cNvSpPr>
              <a:spLocks noChangeArrowheads="1"/>
            </p:cNvSpPr>
            <p:nvPr/>
          </p:nvSpPr>
          <p:spPr bwMode="auto">
            <a:xfrm>
              <a:off x="4608"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24" name="Oval 61"/>
            <p:cNvSpPr>
              <a:spLocks noChangeArrowheads="1"/>
            </p:cNvSpPr>
            <p:nvPr/>
          </p:nvSpPr>
          <p:spPr bwMode="auto">
            <a:xfrm>
              <a:off x="4608"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25" name="Line 62"/>
            <p:cNvSpPr>
              <a:spLocks noChangeShapeType="1"/>
            </p:cNvSpPr>
            <p:nvPr/>
          </p:nvSpPr>
          <p:spPr bwMode="auto">
            <a:xfrm>
              <a:off x="624" y="2688"/>
              <a:ext cx="441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426" name="Oval 63"/>
            <p:cNvSpPr>
              <a:spLocks noChangeArrowheads="1"/>
            </p:cNvSpPr>
            <p:nvPr/>
          </p:nvSpPr>
          <p:spPr bwMode="auto">
            <a:xfrm>
              <a:off x="2016" y="2640"/>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27" name="Oval 64"/>
            <p:cNvSpPr>
              <a:spLocks noChangeArrowheads="1"/>
            </p:cNvSpPr>
            <p:nvPr/>
          </p:nvSpPr>
          <p:spPr bwMode="auto">
            <a:xfrm>
              <a:off x="2512" y="2640"/>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28" name="Oval 65"/>
            <p:cNvSpPr>
              <a:spLocks noChangeArrowheads="1"/>
            </p:cNvSpPr>
            <p:nvPr/>
          </p:nvSpPr>
          <p:spPr bwMode="auto">
            <a:xfrm>
              <a:off x="3040" y="2640"/>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29" name="Oval 66"/>
            <p:cNvSpPr>
              <a:spLocks noChangeArrowheads="1"/>
            </p:cNvSpPr>
            <p:nvPr/>
          </p:nvSpPr>
          <p:spPr bwMode="auto">
            <a:xfrm>
              <a:off x="3592" y="2640"/>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30" name="Oval 67"/>
            <p:cNvSpPr>
              <a:spLocks noChangeArrowheads="1"/>
            </p:cNvSpPr>
            <p:nvPr/>
          </p:nvSpPr>
          <p:spPr bwMode="auto">
            <a:xfrm>
              <a:off x="4080" y="2640"/>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31" name="Oval 68"/>
            <p:cNvSpPr>
              <a:spLocks noChangeArrowheads="1"/>
            </p:cNvSpPr>
            <p:nvPr/>
          </p:nvSpPr>
          <p:spPr bwMode="auto">
            <a:xfrm>
              <a:off x="1488" y="2640"/>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32" name="Oval 69"/>
            <p:cNvSpPr>
              <a:spLocks noChangeArrowheads="1"/>
            </p:cNvSpPr>
            <p:nvPr/>
          </p:nvSpPr>
          <p:spPr bwMode="auto">
            <a:xfrm>
              <a:off x="960" y="2640"/>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33" name="Oval 70"/>
            <p:cNvSpPr>
              <a:spLocks noChangeArrowheads="1"/>
            </p:cNvSpPr>
            <p:nvPr/>
          </p:nvSpPr>
          <p:spPr bwMode="auto">
            <a:xfrm>
              <a:off x="4608" y="2640"/>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34" name="Line 71"/>
            <p:cNvSpPr>
              <a:spLocks noChangeShapeType="1"/>
            </p:cNvSpPr>
            <p:nvPr/>
          </p:nvSpPr>
          <p:spPr bwMode="auto">
            <a:xfrm>
              <a:off x="624" y="3216"/>
              <a:ext cx="441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435" name="Oval 72"/>
            <p:cNvSpPr>
              <a:spLocks noChangeArrowheads="1"/>
            </p:cNvSpPr>
            <p:nvPr/>
          </p:nvSpPr>
          <p:spPr bwMode="auto">
            <a:xfrm>
              <a:off x="2016" y="3168"/>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36" name="Oval 73"/>
            <p:cNvSpPr>
              <a:spLocks noChangeArrowheads="1"/>
            </p:cNvSpPr>
            <p:nvPr/>
          </p:nvSpPr>
          <p:spPr bwMode="auto">
            <a:xfrm>
              <a:off x="2512" y="3168"/>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37" name="Oval 74"/>
            <p:cNvSpPr>
              <a:spLocks noChangeArrowheads="1"/>
            </p:cNvSpPr>
            <p:nvPr/>
          </p:nvSpPr>
          <p:spPr bwMode="auto">
            <a:xfrm>
              <a:off x="3040" y="3168"/>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38" name="Oval 75"/>
            <p:cNvSpPr>
              <a:spLocks noChangeArrowheads="1"/>
            </p:cNvSpPr>
            <p:nvPr/>
          </p:nvSpPr>
          <p:spPr bwMode="auto">
            <a:xfrm>
              <a:off x="3592" y="3168"/>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39" name="Oval 76"/>
            <p:cNvSpPr>
              <a:spLocks noChangeArrowheads="1"/>
            </p:cNvSpPr>
            <p:nvPr/>
          </p:nvSpPr>
          <p:spPr bwMode="auto">
            <a:xfrm>
              <a:off x="4080" y="3168"/>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40" name="Oval 77"/>
            <p:cNvSpPr>
              <a:spLocks noChangeArrowheads="1"/>
            </p:cNvSpPr>
            <p:nvPr/>
          </p:nvSpPr>
          <p:spPr bwMode="auto">
            <a:xfrm>
              <a:off x="1488" y="3168"/>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41" name="Oval 78"/>
            <p:cNvSpPr>
              <a:spLocks noChangeArrowheads="1"/>
            </p:cNvSpPr>
            <p:nvPr/>
          </p:nvSpPr>
          <p:spPr bwMode="auto">
            <a:xfrm>
              <a:off x="960" y="3168"/>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442" name="Oval 79"/>
            <p:cNvSpPr>
              <a:spLocks noChangeArrowheads="1"/>
            </p:cNvSpPr>
            <p:nvPr/>
          </p:nvSpPr>
          <p:spPr bwMode="auto">
            <a:xfrm>
              <a:off x="4608" y="3168"/>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3" name="Group 80"/>
          <p:cNvGrpSpPr>
            <a:grpSpLocks/>
          </p:cNvGrpSpPr>
          <p:nvPr/>
        </p:nvGrpSpPr>
        <p:grpSpPr bwMode="auto">
          <a:xfrm>
            <a:off x="3581400" y="1219200"/>
            <a:ext cx="2362200" cy="2103438"/>
            <a:chOff x="2160" y="672"/>
            <a:chExt cx="1488" cy="1325"/>
          </a:xfrm>
        </p:grpSpPr>
        <p:sp>
          <p:nvSpPr>
            <p:cNvPr id="10377" name="AutoShape 81"/>
            <p:cNvSpPr>
              <a:spLocks noChangeArrowheads="1"/>
            </p:cNvSpPr>
            <p:nvPr/>
          </p:nvSpPr>
          <p:spPr bwMode="auto">
            <a:xfrm>
              <a:off x="3168" y="1632"/>
              <a:ext cx="384" cy="365"/>
            </a:xfrm>
            <a:custGeom>
              <a:avLst/>
              <a:gdLst>
                <a:gd name="T0" fmla="*/ 0 w 10000"/>
                <a:gd name="T1" fmla="*/ 0 h 10000"/>
                <a:gd name="T2" fmla="*/ 0 w 10000"/>
                <a:gd name="T3" fmla="*/ 0 h 10000"/>
                <a:gd name="T4" fmla="*/ 0 w 10000"/>
                <a:gd name="T5" fmla="*/ 0 h 10000"/>
                <a:gd name="T6" fmla="*/ 0 w 10000"/>
                <a:gd name="T7" fmla="*/ 0 h 10000"/>
                <a:gd name="T8" fmla="*/ 0 w 10000"/>
                <a:gd name="T9" fmla="*/ 0 h 10000"/>
                <a:gd name="T10" fmla="*/ 0 w 10000"/>
                <a:gd name="T11" fmla="*/ 0 h 10000"/>
                <a:gd name="T12" fmla="*/ 0 w 10000"/>
                <a:gd name="T13" fmla="*/ 0 h 10000"/>
                <a:gd name="T14" fmla="*/ 0 w 10000"/>
                <a:gd name="T15" fmla="*/ 0 h 10000"/>
                <a:gd name="T16" fmla="*/ 0 w 10000"/>
                <a:gd name="T17" fmla="*/ 0 h 10000"/>
                <a:gd name="T18" fmla="*/ 0 w 10000"/>
                <a:gd name="T19" fmla="*/ 0 h 10000"/>
                <a:gd name="T20" fmla="*/ 0 w 10000"/>
                <a:gd name="T21" fmla="*/ 0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00"/>
                <a:gd name="T34" fmla="*/ 0 h 10000"/>
                <a:gd name="T35" fmla="*/ 10000 w 10000"/>
                <a:gd name="T36" fmla="*/ 10000 h 1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00" h="10000">
                  <a:moveTo>
                    <a:pt x="0" y="3808"/>
                  </a:moveTo>
                  <a:lnTo>
                    <a:pt x="3828" y="3808"/>
                  </a:lnTo>
                  <a:lnTo>
                    <a:pt x="5000" y="0"/>
                  </a:lnTo>
                  <a:lnTo>
                    <a:pt x="6172" y="3808"/>
                  </a:lnTo>
                  <a:lnTo>
                    <a:pt x="10000" y="3808"/>
                  </a:lnTo>
                  <a:lnTo>
                    <a:pt x="6901" y="6192"/>
                  </a:lnTo>
                  <a:lnTo>
                    <a:pt x="8099" y="10000"/>
                  </a:lnTo>
                  <a:lnTo>
                    <a:pt x="5000" y="7644"/>
                  </a:lnTo>
                  <a:lnTo>
                    <a:pt x="1901" y="10000"/>
                  </a:lnTo>
                  <a:lnTo>
                    <a:pt x="3099" y="6192"/>
                  </a:lnTo>
                  <a:lnTo>
                    <a:pt x="0" y="3808"/>
                  </a:lnTo>
                  <a:close/>
                </a:path>
              </a:pathLst>
            </a:custGeom>
            <a:solidFill>
              <a:srgbClr val="FF0000"/>
            </a:solidFill>
            <a:ln w="19050">
              <a:solidFill>
                <a:schemeClr val="tx2"/>
              </a:solidFill>
              <a:miter lim="800000"/>
              <a:headEnd/>
              <a:tailEnd/>
            </a:ln>
          </p:spPr>
          <p:txBody>
            <a:bodyPr wrap="none" anchor="ctr"/>
            <a:lstStyle/>
            <a:p>
              <a:endParaRPr lang="en-US"/>
            </a:p>
          </p:txBody>
        </p:sp>
        <p:sp>
          <p:nvSpPr>
            <p:cNvPr id="10378" name="AutoShape 82"/>
            <p:cNvSpPr>
              <a:spLocks noChangeArrowheads="1"/>
            </p:cNvSpPr>
            <p:nvPr/>
          </p:nvSpPr>
          <p:spPr bwMode="auto">
            <a:xfrm>
              <a:off x="2448" y="672"/>
              <a:ext cx="384" cy="365"/>
            </a:xfrm>
            <a:custGeom>
              <a:avLst/>
              <a:gdLst>
                <a:gd name="T0" fmla="*/ 0 w 10000"/>
                <a:gd name="T1" fmla="*/ 0 h 10000"/>
                <a:gd name="T2" fmla="*/ 0 w 10000"/>
                <a:gd name="T3" fmla="*/ 0 h 10000"/>
                <a:gd name="T4" fmla="*/ 0 w 10000"/>
                <a:gd name="T5" fmla="*/ 0 h 10000"/>
                <a:gd name="T6" fmla="*/ 0 w 10000"/>
                <a:gd name="T7" fmla="*/ 0 h 10000"/>
                <a:gd name="T8" fmla="*/ 0 w 10000"/>
                <a:gd name="T9" fmla="*/ 0 h 10000"/>
                <a:gd name="T10" fmla="*/ 0 w 10000"/>
                <a:gd name="T11" fmla="*/ 0 h 10000"/>
                <a:gd name="T12" fmla="*/ 0 w 10000"/>
                <a:gd name="T13" fmla="*/ 0 h 10000"/>
                <a:gd name="T14" fmla="*/ 0 w 10000"/>
                <a:gd name="T15" fmla="*/ 0 h 10000"/>
                <a:gd name="T16" fmla="*/ 0 w 10000"/>
                <a:gd name="T17" fmla="*/ 0 h 10000"/>
                <a:gd name="T18" fmla="*/ 0 w 10000"/>
                <a:gd name="T19" fmla="*/ 0 h 10000"/>
                <a:gd name="T20" fmla="*/ 0 w 10000"/>
                <a:gd name="T21" fmla="*/ 0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00"/>
                <a:gd name="T34" fmla="*/ 0 h 10000"/>
                <a:gd name="T35" fmla="*/ 10000 w 10000"/>
                <a:gd name="T36" fmla="*/ 10000 h 1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00" h="10000">
                  <a:moveTo>
                    <a:pt x="0" y="3808"/>
                  </a:moveTo>
                  <a:lnTo>
                    <a:pt x="3828" y="3808"/>
                  </a:lnTo>
                  <a:lnTo>
                    <a:pt x="5000" y="0"/>
                  </a:lnTo>
                  <a:lnTo>
                    <a:pt x="6172" y="3808"/>
                  </a:lnTo>
                  <a:lnTo>
                    <a:pt x="10000" y="3808"/>
                  </a:lnTo>
                  <a:lnTo>
                    <a:pt x="6901" y="6192"/>
                  </a:lnTo>
                  <a:lnTo>
                    <a:pt x="8099" y="10000"/>
                  </a:lnTo>
                  <a:lnTo>
                    <a:pt x="5000" y="7644"/>
                  </a:lnTo>
                  <a:lnTo>
                    <a:pt x="1901" y="10000"/>
                  </a:lnTo>
                  <a:lnTo>
                    <a:pt x="3099" y="6192"/>
                  </a:lnTo>
                  <a:lnTo>
                    <a:pt x="0" y="3808"/>
                  </a:lnTo>
                  <a:close/>
                </a:path>
              </a:pathLst>
            </a:custGeom>
            <a:solidFill>
              <a:srgbClr val="006600"/>
            </a:solidFill>
            <a:ln w="19050">
              <a:solidFill>
                <a:schemeClr val="tx2"/>
              </a:solidFill>
              <a:miter lim="800000"/>
              <a:headEnd/>
              <a:tailEnd/>
            </a:ln>
          </p:spPr>
          <p:txBody>
            <a:bodyPr wrap="none" anchor="ctr"/>
            <a:lstStyle/>
            <a:p>
              <a:endParaRPr lang="en-US"/>
            </a:p>
          </p:txBody>
        </p:sp>
        <p:sp>
          <p:nvSpPr>
            <p:cNvPr id="10379" name="AutoShape 83"/>
            <p:cNvSpPr>
              <a:spLocks noChangeArrowheads="1"/>
            </p:cNvSpPr>
            <p:nvPr/>
          </p:nvSpPr>
          <p:spPr bwMode="auto">
            <a:xfrm>
              <a:off x="3264" y="864"/>
              <a:ext cx="384" cy="365"/>
            </a:xfrm>
            <a:custGeom>
              <a:avLst/>
              <a:gdLst>
                <a:gd name="T0" fmla="*/ 0 w 10000"/>
                <a:gd name="T1" fmla="*/ 0 h 10000"/>
                <a:gd name="T2" fmla="*/ 0 w 10000"/>
                <a:gd name="T3" fmla="*/ 0 h 10000"/>
                <a:gd name="T4" fmla="*/ 0 w 10000"/>
                <a:gd name="T5" fmla="*/ 0 h 10000"/>
                <a:gd name="T6" fmla="*/ 0 w 10000"/>
                <a:gd name="T7" fmla="*/ 0 h 10000"/>
                <a:gd name="T8" fmla="*/ 0 w 10000"/>
                <a:gd name="T9" fmla="*/ 0 h 10000"/>
                <a:gd name="T10" fmla="*/ 0 w 10000"/>
                <a:gd name="T11" fmla="*/ 0 h 10000"/>
                <a:gd name="T12" fmla="*/ 0 w 10000"/>
                <a:gd name="T13" fmla="*/ 0 h 10000"/>
                <a:gd name="T14" fmla="*/ 0 w 10000"/>
                <a:gd name="T15" fmla="*/ 0 h 10000"/>
                <a:gd name="T16" fmla="*/ 0 w 10000"/>
                <a:gd name="T17" fmla="*/ 0 h 10000"/>
                <a:gd name="T18" fmla="*/ 0 w 10000"/>
                <a:gd name="T19" fmla="*/ 0 h 10000"/>
                <a:gd name="T20" fmla="*/ 0 w 10000"/>
                <a:gd name="T21" fmla="*/ 0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00"/>
                <a:gd name="T34" fmla="*/ 0 h 10000"/>
                <a:gd name="T35" fmla="*/ 10000 w 10000"/>
                <a:gd name="T36" fmla="*/ 10000 h 1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00" h="10000">
                  <a:moveTo>
                    <a:pt x="0" y="3808"/>
                  </a:moveTo>
                  <a:lnTo>
                    <a:pt x="3828" y="3808"/>
                  </a:lnTo>
                  <a:lnTo>
                    <a:pt x="5000" y="0"/>
                  </a:lnTo>
                  <a:lnTo>
                    <a:pt x="6172" y="3808"/>
                  </a:lnTo>
                  <a:lnTo>
                    <a:pt x="10000" y="3808"/>
                  </a:lnTo>
                  <a:lnTo>
                    <a:pt x="6901" y="6192"/>
                  </a:lnTo>
                  <a:lnTo>
                    <a:pt x="8099" y="10000"/>
                  </a:lnTo>
                  <a:lnTo>
                    <a:pt x="5000" y="7644"/>
                  </a:lnTo>
                  <a:lnTo>
                    <a:pt x="1901" y="10000"/>
                  </a:lnTo>
                  <a:lnTo>
                    <a:pt x="3099" y="6192"/>
                  </a:lnTo>
                  <a:lnTo>
                    <a:pt x="0" y="3808"/>
                  </a:lnTo>
                  <a:close/>
                </a:path>
              </a:pathLst>
            </a:custGeom>
            <a:solidFill>
              <a:srgbClr val="006600"/>
            </a:solidFill>
            <a:ln w="19050">
              <a:solidFill>
                <a:schemeClr val="tx2"/>
              </a:solidFill>
              <a:miter lim="800000"/>
              <a:headEnd/>
              <a:tailEnd/>
            </a:ln>
          </p:spPr>
          <p:txBody>
            <a:bodyPr wrap="none" anchor="ctr"/>
            <a:lstStyle/>
            <a:p>
              <a:endParaRPr lang="en-US"/>
            </a:p>
          </p:txBody>
        </p:sp>
        <p:sp>
          <p:nvSpPr>
            <p:cNvPr id="10380" name="AutoShape 84"/>
            <p:cNvSpPr>
              <a:spLocks noChangeArrowheads="1"/>
            </p:cNvSpPr>
            <p:nvPr/>
          </p:nvSpPr>
          <p:spPr bwMode="auto">
            <a:xfrm>
              <a:off x="2160" y="1344"/>
              <a:ext cx="384" cy="365"/>
            </a:xfrm>
            <a:custGeom>
              <a:avLst/>
              <a:gdLst>
                <a:gd name="T0" fmla="*/ 0 w 10000"/>
                <a:gd name="T1" fmla="*/ 0 h 10000"/>
                <a:gd name="T2" fmla="*/ 0 w 10000"/>
                <a:gd name="T3" fmla="*/ 0 h 10000"/>
                <a:gd name="T4" fmla="*/ 0 w 10000"/>
                <a:gd name="T5" fmla="*/ 0 h 10000"/>
                <a:gd name="T6" fmla="*/ 0 w 10000"/>
                <a:gd name="T7" fmla="*/ 0 h 10000"/>
                <a:gd name="T8" fmla="*/ 0 w 10000"/>
                <a:gd name="T9" fmla="*/ 0 h 10000"/>
                <a:gd name="T10" fmla="*/ 0 w 10000"/>
                <a:gd name="T11" fmla="*/ 0 h 10000"/>
                <a:gd name="T12" fmla="*/ 0 w 10000"/>
                <a:gd name="T13" fmla="*/ 0 h 10000"/>
                <a:gd name="T14" fmla="*/ 0 w 10000"/>
                <a:gd name="T15" fmla="*/ 0 h 10000"/>
                <a:gd name="T16" fmla="*/ 0 w 10000"/>
                <a:gd name="T17" fmla="*/ 0 h 10000"/>
                <a:gd name="T18" fmla="*/ 0 w 10000"/>
                <a:gd name="T19" fmla="*/ 0 h 10000"/>
                <a:gd name="T20" fmla="*/ 0 w 10000"/>
                <a:gd name="T21" fmla="*/ 0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00"/>
                <a:gd name="T34" fmla="*/ 0 h 10000"/>
                <a:gd name="T35" fmla="*/ 10000 w 10000"/>
                <a:gd name="T36" fmla="*/ 10000 h 1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00" h="10000">
                  <a:moveTo>
                    <a:pt x="0" y="3808"/>
                  </a:moveTo>
                  <a:lnTo>
                    <a:pt x="3828" y="3808"/>
                  </a:lnTo>
                  <a:lnTo>
                    <a:pt x="5000" y="0"/>
                  </a:lnTo>
                  <a:lnTo>
                    <a:pt x="6172" y="3808"/>
                  </a:lnTo>
                  <a:lnTo>
                    <a:pt x="10000" y="3808"/>
                  </a:lnTo>
                  <a:lnTo>
                    <a:pt x="6901" y="6192"/>
                  </a:lnTo>
                  <a:lnTo>
                    <a:pt x="8099" y="10000"/>
                  </a:lnTo>
                  <a:lnTo>
                    <a:pt x="5000" y="7644"/>
                  </a:lnTo>
                  <a:lnTo>
                    <a:pt x="1901" y="10000"/>
                  </a:lnTo>
                  <a:lnTo>
                    <a:pt x="3099" y="6192"/>
                  </a:lnTo>
                  <a:lnTo>
                    <a:pt x="0" y="3808"/>
                  </a:lnTo>
                  <a:close/>
                </a:path>
              </a:pathLst>
            </a:custGeom>
            <a:solidFill>
              <a:srgbClr val="006600"/>
            </a:solidFill>
            <a:ln w="19050">
              <a:solidFill>
                <a:schemeClr val="tx2"/>
              </a:solidFill>
              <a:miter lim="800000"/>
              <a:headEnd/>
              <a:tailEnd/>
            </a:ln>
          </p:spPr>
          <p:txBody>
            <a:bodyPr wrap="none" anchor="ctr"/>
            <a:lstStyle/>
            <a:p>
              <a:endParaRPr lang="en-US"/>
            </a:p>
          </p:txBody>
        </p:sp>
      </p:grpSp>
      <p:sp>
        <p:nvSpPr>
          <p:cNvPr id="87" name="Text Box 85"/>
          <p:cNvSpPr txBox="1">
            <a:spLocks noChangeArrowheads="1"/>
          </p:cNvSpPr>
          <p:nvPr/>
        </p:nvSpPr>
        <p:spPr bwMode="auto">
          <a:xfrm>
            <a:off x="914400" y="6100763"/>
            <a:ext cx="2667000" cy="707886"/>
          </a:xfrm>
          <a:prstGeom prst="rect">
            <a:avLst/>
          </a:prstGeom>
          <a:solidFill>
            <a:schemeClr val="bg1"/>
          </a:solidFill>
          <a:ln w="9525">
            <a:solidFill>
              <a:srgbClr val="CCCCFF"/>
            </a:solidFill>
            <a:miter lim="800000"/>
            <a:headEnd/>
            <a:tailEnd/>
          </a:ln>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000"/>
              <a:t>WiFi Position Estimation</a:t>
            </a:r>
          </a:p>
        </p:txBody>
      </p:sp>
      <p:grpSp>
        <p:nvGrpSpPr>
          <p:cNvPr id="4" name="Group 86"/>
          <p:cNvGrpSpPr>
            <a:grpSpLocks/>
          </p:cNvGrpSpPr>
          <p:nvPr/>
        </p:nvGrpSpPr>
        <p:grpSpPr bwMode="auto">
          <a:xfrm>
            <a:off x="3276600" y="1066800"/>
            <a:ext cx="3581400" cy="2819400"/>
            <a:chOff x="1968" y="576"/>
            <a:chExt cx="2256" cy="1776"/>
          </a:xfrm>
        </p:grpSpPr>
        <p:sp>
          <p:nvSpPr>
            <p:cNvPr id="10348" name="Line 87"/>
            <p:cNvSpPr>
              <a:spLocks noChangeShapeType="1"/>
            </p:cNvSpPr>
            <p:nvPr/>
          </p:nvSpPr>
          <p:spPr bwMode="auto">
            <a:xfrm>
              <a:off x="1968" y="672"/>
              <a:ext cx="225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49" name="Line 88"/>
            <p:cNvSpPr>
              <a:spLocks noChangeShapeType="1"/>
            </p:cNvSpPr>
            <p:nvPr/>
          </p:nvSpPr>
          <p:spPr bwMode="auto">
            <a:xfrm>
              <a:off x="1968" y="1200"/>
              <a:ext cx="225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50" name="Line 89"/>
            <p:cNvSpPr>
              <a:spLocks noChangeShapeType="1"/>
            </p:cNvSpPr>
            <p:nvPr/>
          </p:nvSpPr>
          <p:spPr bwMode="auto">
            <a:xfrm>
              <a:off x="1968" y="1680"/>
              <a:ext cx="225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51" name="Line 90"/>
            <p:cNvSpPr>
              <a:spLocks noChangeShapeType="1"/>
            </p:cNvSpPr>
            <p:nvPr/>
          </p:nvSpPr>
          <p:spPr bwMode="auto">
            <a:xfrm>
              <a:off x="1968" y="2160"/>
              <a:ext cx="2256" cy="0"/>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52" name="Line 91"/>
            <p:cNvSpPr>
              <a:spLocks noChangeShapeType="1"/>
            </p:cNvSpPr>
            <p:nvPr/>
          </p:nvSpPr>
          <p:spPr bwMode="auto">
            <a:xfrm>
              <a:off x="2064" y="576"/>
              <a:ext cx="0" cy="1776"/>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53" name="Line 92"/>
            <p:cNvSpPr>
              <a:spLocks noChangeShapeType="1"/>
            </p:cNvSpPr>
            <p:nvPr/>
          </p:nvSpPr>
          <p:spPr bwMode="auto">
            <a:xfrm>
              <a:off x="2560" y="576"/>
              <a:ext cx="0" cy="1776"/>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54" name="Line 93"/>
            <p:cNvSpPr>
              <a:spLocks noChangeShapeType="1"/>
            </p:cNvSpPr>
            <p:nvPr/>
          </p:nvSpPr>
          <p:spPr bwMode="auto">
            <a:xfrm>
              <a:off x="3088" y="576"/>
              <a:ext cx="0" cy="1776"/>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55" name="Line 94"/>
            <p:cNvSpPr>
              <a:spLocks noChangeShapeType="1"/>
            </p:cNvSpPr>
            <p:nvPr/>
          </p:nvSpPr>
          <p:spPr bwMode="auto">
            <a:xfrm>
              <a:off x="3640" y="576"/>
              <a:ext cx="0" cy="1776"/>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56" name="Line 95"/>
            <p:cNvSpPr>
              <a:spLocks noChangeShapeType="1"/>
            </p:cNvSpPr>
            <p:nvPr/>
          </p:nvSpPr>
          <p:spPr bwMode="auto">
            <a:xfrm>
              <a:off x="4128" y="576"/>
              <a:ext cx="0" cy="1776"/>
            </a:xfrm>
            <a:prstGeom prst="line">
              <a:avLst/>
            </a:prstGeom>
            <a:noFill/>
            <a:ln w="28575">
              <a:solidFill>
                <a:srgbClr val="C0C0C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357" name="Oval 96"/>
            <p:cNvSpPr>
              <a:spLocks noChangeArrowheads="1"/>
            </p:cNvSpPr>
            <p:nvPr/>
          </p:nvSpPr>
          <p:spPr bwMode="auto">
            <a:xfrm>
              <a:off x="2016"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58" name="Oval 97"/>
            <p:cNvSpPr>
              <a:spLocks noChangeArrowheads="1"/>
            </p:cNvSpPr>
            <p:nvPr/>
          </p:nvSpPr>
          <p:spPr bwMode="auto">
            <a:xfrm>
              <a:off x="2512"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59" name="Oval 98"/>
            <p:cNvSpPr>
              <a:spLocks noChangeArrowheads="1"/>
            </p:cNvSpPr>
            <p:nvPr/>
          </p:nvSpPr>
          <p:spPr bwMode="auto">
            <a:xfrm>
              <a:off x="3040"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0" name="Oval 99"/>
            <p:cNvSpPr>
              <a:spLocks noChangeArrowheads="1"/>
            </p:cNvSpPr>
            <p:nvPr/>
          </p:nvSpPr>
          <p:spPr bwMode="auto">
            <a:xfrm>
              <a:off x="3592"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1" name="Oval 100"/>
            <p:cNvSpPr>
              <a:spLocks noChangeArrowheads="1"/>
            </p:cNvSpPr>
            <p:nvPr/>
          </p:nvSpPr>
          <p:spPr bwMode="auto">
            <a:xfrm>
              <a:off x="4080" y="624"/>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2" name="Oval 101"/>
            <p:cNvSpPr>
              <a:spLocks noChangeArrowheads="1"/>
            </p:cNvSpPr>
            <p:nvPr/>
          </p:nvSpPr>
          <p:spPr bwMode="auto">
            <a:xfrm>
              <a:off x="4080"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3" name="Oval 102"/>
            <p:cNvSpPr>
              <a:spLocks noChangeArrowheads="1"/>
            </p:cNvSpPr>
            <p:nvPr/>
          </p:nvSpPr>
          <p:spPr bwMode="auto">
            <a:xfrm>
              <a:off x="3592"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4" name="Oval 103"/>
            <p:cNvSpPr>
              <a:spLocks noChangeArrowheads="1"/>
            </p:cNvSpPr>
            <p:nvPr/>
          </p:nvSpPr>
          <p:spPr bwMode="auto">
            <a:xfrm>
              <a:off x="3040"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5" name="Oval 104"/>
            <p:cNvSpPr>
              <a:spLocks noChangeArrowheads="1"/>
            </p:cNvSpPr>
            <p:nvPr/>
          </p:nvSpPr>
          <p:spPr bwMode="auto">
            <a:xfrm>
              <a:off x="2512"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6" name="Oval 105"/>
            <p:cNvSpPr>
              <a:spLocks noChangeArrowheads="1"/>
            </p:cNvSpPr>
            <p:nvPr/>
          </p:nvSpPr>
          <p:spPr bwMode="auto">
            <a:xfrm>
              <a:off x="2016" y="115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7" name="Oval 106"/>
            <p:cNvSpPr>
              <a:spLocks noChangeArrowheads="1"/>
            </p:cNvSpPr>
            <p:nvPr/>
          </p:nvSpPr>
          <p:spPr bwMode="auto">
            <a:xfrm>
              <a:off x="2016"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8" name="Oval 107"/>
            <p:cNvSpPr>
              <a:spLocks noChangeArrowheads="1"/>
            </p:cNvSpPr>
            <p:nvPr/>
          </p:nvSpPr>
          <p:spPr bwMode="auto">
            <a:xfrm>
              <a:off x="2512"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69" name="Oval 108"/>
            <p:cNvSpPr>
              <a:spLocks noChangeArrowheads="1"/>
            </p:cNvSpPr>
            <p:nvPr/>
          </p:nvSpPr>
          <p:spPr bwMode="auto">
            <a:xfrm>
              <a:off x="3040"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70" name="Oval 109"/>
            <p:cNvSpPr>
              <a:spLocks noChangeArrowheads="1"/>
            </p:cNvSpPr>
            <p:nvPr/>
          </p:nvSpPr>
          <p:spPr bwMode="auto">
            <a:xfrm>
              <a:off x="3592"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71" name="Oval 110"/>
            <p:cNvSpPr>
              <a:spLocks noChangeArrowheads="1"/>
            </p:cNvSpPr>
            <p:nvPr/>
          </p:nvSpPr>
          <p:spPr bwMode="auto">
            <a:xfrm>
              <a:off x="4080" y="163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72" name="Oval 111"/>
            <p:cNvSpPr>
              <a:spLocks noChangeArrowheads="1"/>
            </p:cNvSpPr>
            <p:nvPr/>
          </p:nvSpPr>
          <p:spPr bwMode="auto">
            <a:xfrm>
              <a:off x="2016"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73" name="Oval 112"/>
            <p:cNvSpPr>
              <a:spLocks noChangeArrowheads="1"/>
            </p:cNvSpPr>
            <p:nvPr/>
          </p:nvSpPr>
          <p:spPr bwMode="auto">
            <a:xfrm>
              <a:off x="2512"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74" name="Oval 113"/>
            <p:cNvSpPr>
              <a:spLocks noChangeArrowheads="1"/>
            </p:cNvSpPr>
            <p:nvPr/>
          </p:nvSpPr>
          <p:spPr bwMode="auto">
            <a:xfrm>
              <a:off x="3040"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75" name="Oval 114"/>
            <p:cNvSpPr>
              <a:spLocks noChangeArrowheads="1"/>
            </p:cNvSpPr>
            <p:nvPr/>
          </p:nvSpPr>
          <p:spPr bwMode="auto">
            <a:xfrm>
              <a:off x="3592"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76" name="Oval 115"/>
            <p:cNvSpPr>
              <a:spLocks noChangeArrowheads="1"/>
            </p:cNvSpPr>
            <p:nvPr/>
          </p:nvSpPr>
          <p:spPr bwMode="auto">
            <a:xfrm>
              <a:off x="4080" y="2112"/>
              <a:ext cx="96" cy="96"/>
            </a:xfrm>
            <a:prstGeom prst="ellipse">
              <a:avLst/>
            </a:prstGeom>
            <a:solidFill>
              <a:srgbClr val="C0C0C0"/>
            </a:solidFill>
            <a:ln w="9525">
              <a:solidFill>
                <a:srgbClr val="C0C0C0"/>
              </a:solidFill>
              <a:prstDash val="sysDot"/>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5" name="Group 116"/>
          <p:cNvGrpSpPr>
            <a:grpSpLocks/>
          </p:cNvGrpSpPr>
          <p:nvPr/>
        </p:nvGrpSpPr>
        <p:grpSpPr bwMode="auto">
          <a:xfrm>
            <a:off x="1054100" y="4043363"/>
            <a:ext cx="2527300" cy="1625600"/>
            <a:chOff x="3456" y="944"/>
            <a:chExt cx="1592" cy="1024"/>
          </a:xfrm>
        </p:grpSpPr>
        <p:sp>
          <p:nvSpPr>
            <p:cNvPr id="10342" name="Line 117"/>
            <p:cNvSpPr>
              <a:spLocks noChangeShapeType="1"/>
            </p:cNvSpPr>
            <p:nvPr/>
          </p:nvSpPr>
          <p:spPr bwMode="auto">
            <a:xfrm>
              <a:off x="3464" y="944"/>
              <a:ext cx="1104" cy="52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 name="Line 118"/>
            <p:cNvSpPr>
              <a:spLocks noChangeShapeType="1"/>
            </p:cNvSpPr>
            <p:nvPr/>
          </p:nvSpPr>
          <p:spPr bwMode="auto">
            <a:xfrm>
              <a:off x="4568" y="1472"/>
              <a:ext cx="480" cy="48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4" name="Line 119"/>
            <p:cNvSpPr>
              <a:spLocks noChangeShapeType="1"/>
            </p:cNvSpPr>
            <p:nvPr/>
          </p:nvSpPr>
          <p:spPr bwMode="auto">
            <a:xfrm>
              <a:off x="3464" y="1952"/>
              <a:ext cx="158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5" name="Line 120"/>
            <p:cNvSpPr>
              <a:spLocks noChangeShapeType="1"/>
            </p:cNvSpPr>
            <p:nvPr/>
          </p:nvSpPr>
          <p:spPr bwMode="auto">
            <a:xfrm flipV="1">
              <a:off x="3464" y="944"/>
              <a:ext cx="0" cy="10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6" name="Line 121"/>
            <p:cNvSpPr>
              <a:spLocks noChangeShapeType="1"/>
            </p:cNvSpPr>
            <p:nvPr/>
          </p:nvSpPr>
          <p:spPr bwMode="auto">
            <a:xfrm>
              <a:off x="3456" y="960"/>
              <a:ext cx="1584" cy="10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7" name="Line 122"/>
            <p:cNvSpPr>
              <a:spLocks noChangeShapeType="1"/>
            </p:cNvSpPr>
            <p:nvPr/>
          </p:nvSpPr>
          <p:spPr bwMode="auto">
            <a:xfrm flipV="1">
              <a:off x="3456" y="1488"/>
              <a:ext cx="1104" cy="4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123"/>
          <p:cNvGrpSpPr>
            <a:grpSpLocks/>
          </p:cNvGrpSpPr>
          <p:nvPr/>
        </p:nvGrpSpPr>
        <p:grpSpPr bwMode="auto">
          <a:xfrm>
            <a:off x="4038600" y="1600200"/>
            <a:ext cx="1447800" cy="1409700"/>
            <a:chOff x="624" y="1816"/>
            <a:chExt cx="912" cy="888"/>
          </a:xfrm>
        </p:grpSpPr>
        <p:pic>
          <p:nvPicPr>
            <p:cNvPr id="10338" name="Picture 124" descr="Speak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4584577" flipH="1">
              <a:off x="800" y="18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9" name="Picture 125" descr="Speak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280184" flipH="1">
              <a:off x="624" y="224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0" name="Picture 126" descr="Speak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270248" flipH="1">
              <a:off x="1248" y="197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1" name="Picture 127" descr="Speak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375444" flipH="1">
              <a:off x="1248" y="24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128"/>
          <p:cNvGrpSpPr>
            <a:grpSpLocks/>
          </p:cNvGrpSpPr>
          <p:nvPr/>
        </p:nvGrpSpPr>
        <p:grpSpPr bwMode="auto">
          <a:xfrm>
            <a:off x="3898900" y="1447800"/>
            <a:ext cx="1752600" cy="1676400"/>
            <a:chOff x="528" y="1728"/>
            <a:chExt cx="1104" cy="1056"/>
          </a:xfrm>
        </p:grpSpPr>
        <p:sp>
          <p:nvSpPr>
            <p:cNvPr id="10332" name="Line 129"/>
            <p:cNvSpPr>
              <a:spLocks noChangeShapeType="1"/>
            </p:cNvSpPr>
            <p:nvPr/>
          </p:nvSpPr>
          <p:spPr bwMode="auto">
            <a:xfrm flipH="1">
              <a:off x="528" y="2016"/>
              <a:ext cx="1104" cy="48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3" name="Line 130"/>
            <p:cNvSpPr>
              <a:spLocks noChangeShapeType="1"/>
            </p:cNvSpPr>
            <p:nvPr/>
          </p:nvSpPr>
          <p:spPr bwMode="auto">
            <a:xfrm>
              <a:off x="816" y="1728"/>
              <a:ext cx="720" cy="10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4" name="Line 131"/>
            <p:cNvSpPr>
              <a:spLocks noChangeShapeType="1"/>
            </p:cNvSpPr>
            <p:nvPr/>
          </p:nvSpPr>
          <p:spPr bwMode="auto">
            <a:xfrm>
              <a:off x="816" y="1728"/>
              <a:ext cx="816" cy="288"/>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5" name="Line 132"/>
            <p:cNvSpPr>
              <a:spLocks noChangeShapeType="1"/>
            </p:cNvSpPr>
            <p:nvPr/>
          </p:nvSpPr>
          <p:spPr bwMode="auto">
            <a:xfrm flipH="1">
              <a:off x="1536" y="2016"/>
              <a:ext cx="96" cy="768"/>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6" name="Line 133"/>
            <p:cNvSpPr>
              <a:spLocks noChangeShapeType="1"/>
            </p:cNvSpPr>
            <p:nvPr/>
          </p:nvSpPr>
          <p:spPr bwMode="auto">
            <a:xfrm flipH="1">
              <a:off x="528" y="1728"/>
              <a:ext cx="288" cy="768"/>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7" name="Line 134"/>
            <p:cNvSpPr>
              <a:spLocks noChangeShapeType="1"/>
            </p:cNvSpPr>
            <p:nvPr/>
          </p:nvSpPr>
          <p:spPr bwMode="auto">
            <a:xfrm>
              <a:off x="528" y="2496"/>
              <a:ext cx="1008" cy="288"/>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7" name="Text Box 135"/>
          <p:cNvSpPr txBox="1">
            <a:spLocks noChangeArrowheads="1"/>
          </p:cNvSpPr>
          <p:nvPr/>
        </p:nvSpPr>
        <p:spPr bwMode="auto">
          <a:xfrm>
            <a:off x="5867400" y="6100763"/>
            <a:ext cx="2667000" cy="400110"/>
          </a:xfrm>
          <a:prstGeom prst="rect">
            <a:avLst/>
          </a:prstGeom>
          <a:solidFill>
            <a:schemeClr val="bg1"/>
          </a:solidFill>
          <a:ln w="9525">
            <a:solidFill>
              <a:srgbClr val="CCCCFF"/>
            </a:solidFill>
            <a:miter lim="800000"/>
            <a:headEnd/>
            <a:tailEnd/>
          </a:ln>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000"/>
              <a:t>Acoustic Ranging</a:t>
            </a:r>
          </a:p>
        </p:txBody>
      </p:sp>
      <p:grpSp>
        <p:nvGrpSpPr>
          <p:cNvPr id="21" name="Group 136"/>
          <p:cNvGrpSpPr>
            <a:grpSpLocks/>
          </p:cNvGrpSpPr>
          <p:nvPr/>
        </p:nvGrpSpPr>
        <p:grpSpPr bwMode="auto">
          <a:xfrm rot="1807711">
            <a:off x="6045200" y="3797300"/>
            <a:ext cx="2057400" cy="1981200"/>
            <a:chOff x="3544" y="2544"/>
            <a:chExt cx="1296" cy="1248"/>
          </a:xfrm>
        </p:grpSpPr>
        <p:sp>
          <p:nvSpPr>
            <p:cNvPr id="10328" name="Oval 137"/>
            <p:cNvSpPr>
              <a:spLocks noChangeArrowheads="1"/>
            </p:cNvSpPr>
            <p:nvPr/>
          </p:nvSpPr>
          <p:spPr bwMode="auto">
            <a:xfrm>
              <a:off x="4552" y="3600"/>
              <a:ext cx="192" cy="192"/>
            </a:xfrm>
            <a:prstGeom prst="ellipse">
              <a:avLst/>
            </a:prstGeom>
            <a:solidFill>
              <a:srgbClr val="FF0000"/>
            </a:solidFill>
            <a:ln w="19050">
              <a:solidFill>
                <a:schemeClr val="tx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29" name="Oval 138"/>
            <p:cNvSpPr>
              <a:spLocks noChangeArrowheads="1"/>
            </p:cNvSpPr>
            <p:nvPr/>
          </p:nvSpPr>
          <p:spPr bwMode="auto">
            <a:xfrm>
              <a:off x="3544" y="3312"/>
              <a:ext cx="192" cy="192"/>
            </a:xfrm>
            <a:prstGeom prst="ellipse">
              <a:avLst/>
            </a:prstGeom>
            <a:solidFill>
              <a:srgbClr val="006600"/>
            </a:solidFill>
            <a:ln w="19050">
              <a:solidFill>
                <a:schemeClr val="tx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30" name="Oval 139"/>
            <p:cNvSpPr>
              <a:spLocks noChangeArrowheads="1"/>
            </p:cNvSpPr>
            <p:nvPr/>
          </p:nvSpPr>
          <p:spPr bwMode="auto">
            <a:xfrm>
              <a:off x="3832" y="2544"/>
              <a:ext cx="192" cy="192"/>
            </a:xfrm>
            <a:prstGeom prst="ellipse">
              <a:avLst/>
            </a:prstGeom>
            <a:solidFill>
              <a:srgbClr val="006600"/>
            </a:solidFill>
            <a:ln w="19050">
              <a:solidFill>
                <a:schemeClr val="tx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31" name="Oval 140"/>
            <p:cNvSpPr>
              <a:spLocks noChangeArrowheads="1"/>
            </p:cNvSpPr>
            <p:nvPr/>
          </p:nvSpPr>
          <p:spPr bwMode="auto">
            <a:xfrm>
              <a:off x="4648" y="2832"/>
              <a:ext cx="192" cy="192"/>
            </a:xfrm>
            <a:prstGeom prst="ellipse">
              <a:avLst/>
            </a:prstGeom>
            <a:solidFill>
              <a:srgbClr val="006600"/>
            </a:solidFill>
            <a:ln w="19050">
              <a:solidFill>
                <a:schemeClr val="tx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22" name="Group 141"/>
          <p:cNvGrpSpPr>
            <a:grpSpLocks/>
          </p:cNvGrpSpPr>
          <p:nvPr/>
        </p:nvGrpSpPr>
        <p:grpSpPr bwMode="auto">
          <a:xfrm>
            <a:off x="4051300" y="1854200"/>
            <a:ext cx="2794000" cy="1905000"/>
            <a:chOff x="672" y="1488"/>
            <a:chExt cx="1760" cy="1200"/>
          </a:xfrm>
        </p:grpSpPr>
        <p:sp>
          <p:nvSpPr>
            <p:cNvPr id="10324" name="Oval 142"/>
            <p:cNvSpPr>
              <a:spLocks noChangeArrowheads="1"/>
            </p:cNvSpPr>
            <p:nvPr/>
          </p:nvSpPr>
          <p:spPr bwMode="auto">
            <a:xfrm>
              <a:off x="672" y="1488"/>
              <a:ext cx="192" cy="192"/>
            </a:xfrm>
            <a:prstGeom prst="ellipse">
              <a:avLst/>
            </a:pr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25" name="Oval 143"/>
            <p:cNvSpPr>
              <a:spLocks noChangeArrowheads="1"/>
            </p:cNvSpPr>
            <p:nvPr/>
          </p:nvSpPr>
          <p:spPr bwMode="auto">
            <a:xfrm>
              <a:off x="672" y="2496"/>
              <a:ext cx="192" cy="192"/>
            </a:xfrm>
            <a:prstGeom prst="ellipse">
              <a:avLst/>
            </a:pr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26" name="Oval 144"/>
            <p:cNvSpPr>
              <a:spLocks noChangeArrowheads="1"/>
            </p:cNvSpPr>
            <p:nvPr/>
          </p:nvSpPr>
          <p:spPr bwMode="auto">
            <a:xfrm>
              <a:off x="1776" y="2016"/>
              <a:ext cx="192" cy="192"/>
            </a:xfrm>
            <a:prstGeom prst="ellipse">
              <a:avLst/>
            </a:pr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27" name="Oval 145"/>
            <p:cNvSpPr>
              <a:spLocks noChangeArrowheads="1"/>
            </p:cNvSpPr>
            <p:nvPr/>
          </p:nvSpPr>
          <p:spPr bwMode="auto">
            <a:xfrm>
              <a:off x="2240" y="2496"/>
              <a:ext cx="192" cy="1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23" name="Group 146"/>
          <p:cNvGrpSpPr>
            <a:grpSpLocks/>
          </p:cNvGrpSpPr>
          <p:nvPr/>
        </p:nvGrpSpPr>
        <p:grpSpPr bwMode="auto">
          <a:xfrm>
            <a:off x="4038600" y="1854200"/>
            <a:ext cx="2794000" cy="1905000"/>
            <a:chOff x="672" y="1488"/>
            <a:chExt cx="1760" cy="1200"/>
          </a:xfrm>
        </p:grpSpPr>
        <p:sp>
          <p:nvSpPr>
            <p:cNvPr id="10320" name="Oval 147"/>
            <p:cNvSpPr>
              <a:spLocks noChangeArrowheads="1"/>
            </p:cNvSpPr>
            <p:nvPr/>
          </p:nvSpPr>
          <p:spPr bwMode="auto">
            <a:xfrm>
              <a:off x="672" y="1488"/>
              <a:ext cx="192" cy="192"/>
            </a:xfrm>
            <a:prstGeom prst="ellipse">
              <a:avLst/>
            </a:pr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21" name="Oval 148"/>
            <p:cNvSpPr>
              <a:spLocks noChangeArrowheads="1"/>
            </p:cNvSpPr>
            <p:nvPr/>
          </p:nvSpPr>
          <p:spPr bwMode="auto">
            <a:xfrm>
              <a:off x="672" y="2496"/>
              <a:ext cx="192" cy="192"/>
            </a:xfrm>
            <a:prstGeom prst="ellipse">
              <a:avLst/>
            </a:prstGeom>
            <a:noFill/>
            <a:ln w="28575">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22" name="Oval 149"/>
            <p:cNvSpPr>
              <a:spLocks noChangeArrowheads="1"/>
            </p:cNvSpPr>
            <p:nvPr/>
          </p:nvSpPr>
          <p:spPr bwMode="auto">
            <a:xfrm>
              <a:off x="1776" y="2016"/>
              <a:ext cx="192" cy="192"/>
            </a:xfrm>
            <a:prstGeom prst="ellipse">
              <a:avLst/>
            </a:prstGeom>
            <a:noFill/>
            <a:ln w="19050">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23" name="Oval 150"/>
            <p:cNvSpPr>
              <a:spLocks noChangeArrowheads="1"/>
            </p:cNvSpPr>
            <p:nvPr/>
          </p:nvSpPr>
          <p:spPr bwMode="auto">
            <a:xfrm>
              <a:off x="2240" y="2496"/>
              <a:ext cx="192" cy="1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24" name="Group 151"/>
          <p:cNvGrpSpPr>
            <a:grpSpLocks/>
          </p:cNvGrpSpPr>
          <p:nvPr/>
        </p:nvGrpSpPr>
        <p:grpSpPr bwMode="auto">
          <a:xfrm>
            <a:off x="4191000" y="1993900"/>
            <a:ext cx="2527300" cy="1625600"/>
            <a:chOff x="3456" y="944"/>
            <a:chExt cx="1592" cy="1024"/>
          </a:xfrm>
        </p:grpSpPr>
        <p:sp>
          <p:nvSpPr>
            <p:cNvPr id="10314" name="Line 152"/>
            <p:cNvSpPr>
              <a:spLocks noChangeShapeType="1"/>
            </p:cNvSpPr>
            <p:nvPr/>
          </p:nvSpPr>
          <p:spPr bwMode="auto">
            <a:xfrm>
              <a:off x="3464" y="944"/>
              <a:ext cx="1104" cy="52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5" name="Line 153"/>
            <p:cNvSpPr>
              <a:spLocks noChangeShapeType="1"/>
            </p:cNvSpPr>
            <p:nvPr/>
          </p:nvSpPr>
          <p:spPr bwMode="auto">
            <a:xfrm>
              <a:off x="4568" y="1472"/>
              <a:ext cx="480" cy="48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6" name="Line 154"/>
            <p:cNvSpPr>
              <a:spLocks noChangeShapeType="1"/>
            </p:cNvSpPr>
            <p:nvPr/>
          </p:nvSpPr>
          <p:spPr bwMode="auto">
            <a:xfrm>
              <a:off x="3464" y="1952"/>
              <a:ext cx="158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7" name="Line 155"/>
            <p:cNvSpPr>
              <a:spLocks noChangeShapeType="1"/>
            </p:cNvSpPr>
            <p:nvPr/>
          </p:nvSpPr>
          <p:spPr bwMode="auto">
            <a:xfrm flipV="1">
              <a:off x="3464" y="944"/>
              <a:ext cx="0" cy="10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8" name="Line 156"/>
            <p:cNvSpPr>
              <a:spLocks noChangeShapeType="1"/>
            </p:cNvSpPr>
            <p:nvPr/>
          </p:nvSpPr>
          <p:spPr bwMode="auto">
            <a:xfrm>
              <a:off x="3456" y="960"/>
              <a:ext cx="1584" cy="100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9" name="Line 157"/>
            <p:cNvSpPr>
              <a:spLocks noChangeShapeType="1"/>
            </p:cNvSpPr>
            <p:nvPr/>
          </p:nvSpPr>
          <p:spPr bwMode="auto">
            <a:xfrm flipV="1">
              <a:off x="3456" y="1488"/>
              <a:ext cx="1104" cy="4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51" name="Picture 249" descr="Nexu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3581400"/>
            <a:ext cx="7620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36"/>
          <p:cNvGrpSpPr>
            <a:grpSpLocks/>
          </p:cNvGrpSpPr>
          <p:nvPr/>
        </p:nvGrpSpPr>
        <p:grpSpPr bwMode="auto">
          <a:xfrm>
            <a:off x="1447800" y="2019300"/>
            <a:ext cx="2057400" cy="1981200"/>
            <a:chOff x="2112" y="2448"/>
            <a:chExt cx="1296" cy="1248"/>
          </a:xfrm>
        </p:grpSpPr>
        <p:grpSp>
          <p:nvGrpSpPr>
            <p:cNvPr id="10302" name="Group 237"/>
            <p:cNvGrpSpPr>
              <a:grpSpLocks/>
            </p:cNvGrpSpPr>
            <p:nvPr/>
          </p:nvGrpSpPr>
          <p:grpSpPr bwMode="auto">
            <a:xfrm rot="1854421">
              <a:off x="2208" y="2544"/>
              <a:ext cx="1104" cy="1056"/>
              <a:chOff x="528" y="1728"/>
              <a:chExt cx="1104" cy="1056"/>
            </a:xfrm>
          </p:grpSpPr>
          <p:sp>
            <p:nvSpPr>
              <p:cNvPr id="10308" name="Line 238"/>
              <p:cNvSpPr>
                <a:spLocks noChangeShapeType="1"/>
              </p:cNvSpPr>
              <p:nvPr/>
            </p:nvSpPr>
            <p:spPr bwMode="auto">
              <a:xfrm flipH="1">
                <a:off x="528" y="2016"/>
                <a:ext cx="1104" cy="48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9" name="Line 239"/>
              <p:cNvSpPr>
                <a:spLocks noChangeShapeType="1"/>
              </p:cNvSpPr>
              <p:nvPr/>
            </p:nvSpPr>
            <p:spPr bwMode="auto">
              <a:xfrm>
                <a:off x="816" y="1728"/>
                <a:ext cx="720" cy="10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0" name="Line 240"/>
              <p:cNvSpPr>
                <a:spLocks noChangeShapeType="1"/>
              </p:cNvSpPr>
              <p:nvPr/>
            </p:nvSpPr>
            <p:spPr bwMode="auto">
              <a:xfrm>
                <a:off x="816" y="1728"/>
                <a:ext cx="816" cy="288"/>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1" name="Line 241"/>
              <p:cNvSpPr>
                <a:spLocks noChangeShapeType="1"/>
              </p:cNvSpPr>
              <p:nvPr/>
            </p:nvSpPr>
            <p:spPr bwMode="auto">
              <a:xfrm flipH="1">
                <a:off x="1536" y="2016"/>
                <a:ext cx="96" cy="768"/>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2" name="Line 242"/>
              <p:cNvSpPr>
                <a:spLocks noChangeShapeType="1"/>
              </p:cNvSpPr>
              <p:nvPr/>
            </p:nvSpPr>
            <p:spPr bwMode="auto">
              <a:xfrm flipH="1">
                <a:off x="528" y="1728"/>
                <a:ext cx="288" cy="768"/>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3" name="Line 243"/>
              <p:cNvSpPr>
                <a:spLocks noChangeShapeType="1"/>
              </p:cNvSpPr>
              <p:nvPr/>
            </p:nvSpPr>
            <p:spPr bwMode="auto">
              <a:xfrm>
                <a:off x="528" y="2496"/>
                <a:ext cx="1008" cy="288"/>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03" name="Group 244"/>
            <p:cNvGrpSpPr>
              <a:grpSpLocks/>
            </p:cNvGrpSpPr>
            <p:nvPr/>
          </p:nvGrpSpPr>
          <p:grpSpPr bwMode="auto">
            <a:xfrm rot="1807711">
              <a:off x="2112" y="2448"/>
              <a:ext cx="1296" cy="1248"/>
              <a:chOff x="3544" y="2544"/>
              <a:chExt cx="1296" cy="1248"/>
            </a:xfrm>
          </p:grpSpPr>
          <p:sp>
            <p:nvSpPr>
              <p:cNvPr id="10304" name="Oval 245"/>
              <p:cNvSpPr>
                <a:spLocks noChangeArrowheads="1"/>
              </p:cNvSpPr>
              <p:nvPr/>
            </p:nvSpPr>
            <p:spPr bwMode="auto">
              <a:xfrm>
                <a:off x="4552" y="3600"/>
                <a:ext cx="192" cy="192"/>
              </a:xfrm>
              <a:prstGeom prst="ellipse">
                <a:avLst/>
              </a:prstGeom>
              <a:solidFill>
                <a:srgbClr val="FF0000"/>
              </a:solidFill>
              <a:ln w="12700">
                <a:solidFill>
                  <a:schemeClr val="tx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05" name="Oval 246"/>
              <p:cNvSpPr>
                <a:spLocks noChangeArrowheads="1"/>
              </p:cNvSpPr>
              <p:nvPr/>
            </p:nvSpPr>
            <p:spPr bwMode="auto">
              <a:xfrm>
                <a:off x="3544" y="3312"/>
                <a:ext cx="192" cy="192"/>
              </a:xfrm>
              <a:prstGeom prst="ellipse">
                <a:avLst/>
              </a:prstGeom>
              <a:solidFill>
                <a:srgbClr val="006600"/>
              </a:solidFill>
              <a:ln w="19050">
                <a:solidFill>
                  <a:schemeClr val="tx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06" name="Oval 247"/>
              <p:cNvSpPr>
                <a:spLocks noChangeArrowheads="1"/>
              </p:cNvSpPr>
              <p:nvPr/>
            </p:nvSpPr>
            <p:spPr bwMode="auto">
              <a:xfrm>
                <a:off x="3832" y="2544"/>
                <a:ext cx="192" cy="192"/>
              </a:xfrm>
              <a:prstGeom prst="ellipse">
                <a:avLst/>
              </a:prstGeom>
              <a:solidFill>
                <a:srgbClr val="006600"/>
              </a:solidFill>
              <a:ln w="19050">
                <a:solidFill>
                  <a:schemeClr val="tx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307" name="Oval 248"/>
              <p:cNvSpPr>
                <a:spLocks noChangeArrowheads="1"/>
              </p:cNvSpPr>
              <p:nvPr/>
            </p:nvSpPr>
            <p:spPr bwMode="auto">
              <a:xfrm>
                <a:off x="4648" y="2832"/>
                <a:ext cx="192" cy="192"/>
              </a:xfrm>
              <a:prstGeom prst="ellipse">
                <a:avLst/>
              </a:prstGeom>
              <a:solidFill>
                <a:srgbClr val="006600"/>
              </a:solidFill>
              <a:ln w="19050">
                <a:solidFill>
                  <a:schemeClr val="tx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sp>
        <p:nvSpPr>
          <p:cNvPr id="252" name="Oval 250"/>
          <p:cNvSpPr>
            <a:spLocks noChangeArrowheads="1"/>
          </p:cNvSpPr>
          <p:nvPr/>
        </p:nvSpPr>
        <p:spPr bwMode="auto">
          <a:xfrm rot="1807711">
            <a:off x="5486400" y="3708400"/>
            <a:ext cx="304800" cy="304800"/>
          </a:xfrm>
          <a:prstGeom prst="ellipse">
            <a:avLst/>
          </a:prstGeom>
          <a:solidFill>
            <a:srgbClr val="FF0000"/>
          </a:solidFill>
          <a:ln w="19050">
            <a:solidFill>
              <a:schemeClr val="tx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254" name="Text Box 252"/>
          <p:cNvSpPr txBox="1">
            <a:spLocks noChangeArrowheads="1"/>
          </p:cNvSpPr>
          <p:nvPr/>
        </p:nvSpPr>
        <p:spPr bwMode="auto">
          <a:xfrm>
            <a:off x="4572000" y="3829050"/>
            <a:ext cx="3733800" cy="590550"/>
          </a:xfrm>
          <a:prstGeom prst="rect">
            <a:avLst/>
          </a:prstGeom>
          <a:solidFill>
            <a:schemeClr val="bg1"/>
          </a:solidFill>
          <a:ln w="9525">
            <a:solidFill>
              <a:srgbClr val="CCCCFF"/>
            </a:solidFill>
            <a:miter lim="800000"/>
            <a:headEnd/>
            <a:tailEnd/>
          </a:ln>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600"/>
              <a:t>Interpolated Received Signal Strength Fingerprint Map</a:t>
            </a:r>
          </a:p>
        </p:txBody>
      </p:sp>
      <p:grpSp>
        <p:nvGrpSpPr>
          <p:cNvPr id="28" name="Group 174"/>
          <p:cNvGrpSpPr>
            <a:grpSpLocks/>
          </p:cNvGrpSpPr>
          <p:nvPr/>
        </p:nvGrpSpPr>
        <p:grpSpPr bwMode="auto">
          <a:xfrm>
            <a:off x="1524000" y="3276600"/>
            <a:ext cx="6629400" cy="547688"/>
            <a:chOff x="1344" y="4147"/>
            <a:chExt cx="3372" cy="345"/>
          </a:xfrm>
        </p:grpSpPr>
        <p:pic>
          <p:nvPicPr>
            <p:cNvPr id="10300" name="Text Box 4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4147"/>
              <a:ext cx="3372"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1" name="Text Box 176"/>
            <p:cNvSpPr txBox="1">
              <a:spLocks noChangeArrowheads="1"/>
            </p:cNvSpPr>
            <p:nvPr/>
          </p:nvSpPr>
          <p:spPr bwMode="auto">
            <a:xfrm>
              <a:off x="1407" y="4184"/>
              <a:ext cx="32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006600"/>
                </a:buClr>
                <a:buFont typeface="Wingdings" panose="05000000000000000000" pitchFamily="2" charset="2"/>
                <a:buNone/>
              </a:pPr>
              <a:r>
                <a:rPr lang="en-US" altLang="zh-CN" sz="1600" b="1">
                  <a:solidFill>
                    <a:srgbClr val="FF3300"/>
                  </a:solidFill>
                </a:rPr>
                <a:t>Exploit acoustic signal/ranging to construct peer constraints</a:t>
              </a:r>
            </a:p>
          </p:txBody>
        </p:sp>
      </p:grpSp>
      <p:grpSp>
        <p:nvGrpSpPr>
          <p:cNvPr id="29" name="Group 177"/>
          <p:cNvGrpSpPr>
            <a:grpSpLocks/>
          </p:cNvGrpSpPr>
          <p:nvPr/>
        </p:nvGrpSpPr>
        <p:grpSpPr bwMode="auto">
          <a:xfrm>
            <a:off x="3902075" y="1447800"/>
            <a:ext cx="1752600" cy="1676400"/>
            <a:chOff x="2198" y="720"/>
            <a:chExt cx="1104" cy="1056"/>
          </a:xfrm>
        </p:grpSpPr>
        <p:sp>
          <p:nvSpPr>
            <p:cNvPr id="10296" name="Line 131"/>
            <p:cNvSpPr>
              <a:spLocks noChangeShapeType="1"/>
            </p:cNvSpPr>
            <p:nvPr/>
          </p:nvSpPr>
          <p:spPr bwMode="auto">
            <a:xfrm>
              <a:off x="2486" y="720"/>
              <a:ext cx="816" cy="24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7" name="Line 132"/>
            <p:cNvSpPr>
              <a:spLocks noChangeShapeType="1"/>
            </p:cNvSpPr>
            <p:nvPr/>
          </p:nvSpPr>
          <p:spPr bwMode="auto">
            <a:xfrm flipH="1">
              <a:off x="3206" y="960"/>
              <a:ext cx="96" cy="81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8" name="Line 133"/>
            <p:cNvSpPr>
              <a:spLocks noChangeShapeType="1"/>
            </p:cNvSpPr>
            <p:nvPr/>
          </p:nvSpPr>
          <p:spPr bwMode="auto">
            <a:xfrm flipH="1">
              <a:off x="2198" y="720"/>
              <a:ext cx="288" cy="768"/>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9" name="Line 134"/>
            <p:cNvSpPr>
              <a:spLocks noChangeShapeType="1"/>
            </p:cNvSpPr>
            <p:nvPr/>
          </p:nvSpPr>
          <p:spPr bwMode="auto">
            <a:xfrm>
              <a:off x="2198" y="1488"/>
              <a:ext cx="1008" cy="288"/>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 name="Group 182"/>
          <p:cNvGrpSpPr>
            <a:grpSpLocks/>
          </p:cNvGrpSpPr>
          <p:nvPr/>
        </p:nvGrpSpPr>
        <p:grpSpPr bwMode="auto">
          <a:xfrm>
            <a:off x="1304925" y="1279525"/>
            <a:ext cx="1752600" cy="1676400"/>
            <a:chOff x="720" y="1056"/>
            <a:chExt cx="1104" cy="1056"/>
          </a:xfrm>
        </p:grpSpPr>
        <p:sp>
          <p:nvSpPr>
            <p:cNvPr id="10292" name="Line 131"/>
            <p:cNvSpPr>
              <a:spLocks noChangeShapeType="1"/>
            </p:cNvSpPr>
            <p:nvPr/>
          </p:nvSpPr>
          <p:spPr bwMode="auto">
            <a:xfrm>
              <a:off x="720" y="1056"/>
              <a:ext cx="720" cy="432"/>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3" name="Line 132"/>
            <p:cNvSpPr>
              <a:spLocks noChangeShapeType="1"/>
            </p:cNvSpPr>
            <p:nvPr/>
          </p:nvSpPr>
          <p:spPr bwMode="auto">
            <a:xfrm>
              <a:off x="1440" y="1488"/>
              <a:ext cx="384" cy="624"/>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4" name="Line 133"/>
            <p:cNvSpPr>
              <a:spLocks noChangeShapeType="1"/>
            </p:cNvSpPr>
            <p:nvPr/>
          </p:nvSpPr>
          <p:spPr bwMode="auto">
            <a:xfrm>
              <a:off x="720" y="1056"/>
              <a:ext cx="96" cy="768"/>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5" name="Line 134"/>
            <p:cNvSpPr>
              <a:spLocks noChangeShapeType="1"/>
            </p:cNvSpPr>
            <p:nvPr/>
          </p:nvSpPr>
          <p:spPr bwMode="auto">
            <a:xfrm>
              <a:off x="816" y="1824"/>
              <a:ext cx="1008" cy="288"/>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2459" name="Line 187"/>
          <p:cNvSpPr>
            <a:spLocks noChangeShapeType="1"/>
          </p:cNvSpPr>
          <p:nvPr/>
        </p:nvSpPr>
        <p:spPr bwMode="auto">
          <a:xfrm flipH="1">
            <a:off x="2971800" y="2117725"/>
            <a:ext cx="517525" cy="0"/>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82460" name="Line 188"/>
          <p:cNvSpPr>
            <a:spLocks noChangeShapeType="1"/>
          </p:cNvSpPr>
          <p:nvPr/>
        </p:nvSpPr>
        <p:spPr bwMode="auto">
          <a:xfrm>
            <a:off x="4359275" y="1447800"/>
            <a:ext cx="1143000" cy="1676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461" name="Line 189"/>
          <p:cNvSpPr>
            <a:spLocks noChangeShapeType="1"/>
          </p:cNvSpPr>
          <p:nvPr/>
        </p:nvSpPr>
        <p:spPr bwMode="auto">
          <a:xfrm flipV="1">
            <a:off x="3902075" y="1828800"/>
            <a:ext cx="1752600" cy="838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462" name="Line 190"/>
          <p:cNvSpPr>
            <a:spLocks noChangeShapeType="1"/>
          </p:cNvSpPr>
          <p:nvPr/>
        </p:nvSpPr>
        <p:spPr bwMode="auto">
          <a:xfrm>
            <a:off x="5778500" y="2193925"/>
            <a:ext cx="473075" cy="0"/>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31" name="Group 191"/>
          <p:cNvGrpSpPr>
            <a:grpSpLocks/>
          </p:cNvGrpSpPr>
          <p:nvPr/>
        </p:nvGrpSpPr>
        <p:grpSpPr bwMode="auto">
          <a:xfrm rot="-1726811">
            <a:off x="6248400" y="1355725"/>
            <a:ext cx="1752600" cy="1676400"/>
            <a:chOff x="3792" y="2160"/>
            <a:chExt cx="1104" cy="1056"/>
          </a:xfrm>
        </p:grpSpPr>
        <p:sp>
          <p:nvSpPr>
            <p:cNvPr id="10286" name="Line 131"/>
            <p:cNvSpPr>
              <a:spLocks noChangeShapeType="1"/>
            </p:cNvSpPr>
            <p:nvPr/>
          </p:nvSpPr>
          <p:spPr bwMode="auto">
            <a:xfrm>
              <a:off x="4080" y="2160"/>
              <a:ext cx="816" cy="24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87" name="Line 132"/>
            <p:cNvSpPr>
              <a:spLocks noChangeShapeType="1"/>
            </p:cNvSpPr>
            <p:nvPr/>
          </p:nvSpPr>
          <p:spPr bwMode="auto">
            <a:xfrm flipH="1">
              <a:off x="4800" y="2400"/>
              <a:ext cx="96" cy="81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88" name="Line 133"/>
            <p:cNvSpPr>
              <a:spLocks noChangeShapeType="1"/>
            </p:cNvSpPr>
            <p:nvPr/>
          </p:nvSpPr>
          <p:spPr bwMode="auto">
            <a:xfrm flipH="1">
              <a:off x="3792" y="2160"/>
              <a:ext cx="288" cy="768"/>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89" name="Line 134"/>
            <p:cNvSpPr>
              <a:spLocks noChangeShapeType="1"/>
            </p:cNvSpPr>
            <p:nvPr/>
          </p:nvSpPr>
          <p:spPr bwMode="auto">
            <a:xfrm>
              <a:off x="3792" y="2928"/>
              <a:ext cx="1008" cy="288"/>
            </a:xfrm>
            <a:prstGeom prst="line">
              <a:avLst/>
            </a:prstGeom>
            <a:noFill/>
            <a:ln w="28575">
              <a:solidFill>
                <a:srgbClr val="00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0" name="Line 196"/>
            <p:cNvSpPr>
              <a:spLocks noChangeShapeType="1"/>
            </p:cNvSpPr>
            <p:nvPr/>
          </p:nvSpPr>
          <p:spPr bwMode="auto">
            <a:xfrm>
              <a:off x="4080" y="2160"/>
              <a:ext cx="720" cy="10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1" name="Line 197"/>
            <p:cNvSpPr>
              <a:spLocks noChangeShapeType="1"/>
            </p:cNvSpPr>
            <p:nvPr/>
          </p:nvSpPr>
          <p:spPr bwMode="auto">
            <a:xfrm flipV="1">
              <a:off x="3792" y="2400"/>
              <a:ext cx="1104"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4" name="Group 202"/>
          <p:cNvGrpSpPr>
            <a:grpSpLocks/>
          </p:cNvGrpSpPr>
          <p:nvPr/>
        </p:nvGrpSpPr>
        <p:grpSpPr bwMode="auto">
          <a:xfrm>
            <a:off x="2514600" y="1143000"/>
            <a:ext cx="4495800" cy="2381251"/>
            <a:chOff x="1584" y="720"/>
            <a:chExt cx="2832" cy="1500"/>
          </a:xfrm>
        </p:grpSpPr>
        <p:sp>
          <p:nvSpPr>
            <p:cNvPr id="10282" name="Text Box 198"/>
            <p:cNvSpPr txBox="1">
              <a:spLocks noChangeArrowheads="1"/>
            </p:cNvSpPr>
            <p:nvPr/>
          </p:nvSpPr>
          <p:spPr bwMode="auto">
            <a:xfrm>
              <a:off x="3648" y="1968"/>
              <a:ext cx="624" cy="2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dirty="0">
                  <a:solidFill>
                    <a:srgbClr val="CC0000"/>
                  </a:solidFill>
                </a:rPr>
                <a:t>Target</a:t>
              </a:r>
            </a:p>
          </p:txBody>
        </p:sp>
        <p:sp>
          <p:nvSpPr>
            <p:cNvPr id="10283" name="Text Box 199"/>
            <p:cNvSpPr txBox="1">
              <a:spLocks noChangeArrowheads="1"/>
            </p:cNvSpPr>
            <p:nvPr/>
          </p:nvSpPr>
          <p:spPr bwMode="auto">
            <a:xfrm>
              <a:off x="3792" y="864"/>
              <a:ext cx="624" cy="2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a:t>Peer 1</a:t>
              </a:r>
            </a:p>
          </p:txBody>
        </p:sp>
        <p:sp>
          <p:nvSpPr>
            <p:cNvPr id="10284" name="Text Box 200"/>
            <p:cNvSpPr txBox="1">
              <a:spLocks noChangeArrowheads="1"/>
            </p:cNvSpPr>
            <p:nvPr/>
          </p:nvSpPr>
          <p:spPr bwMode="auto">
            <a:xfrm>
              <a:off x="1920" y="720"/>
              <a:ext cx="624" cy="2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a:t>Peer 2</a:t>
              </a:r>
            </a:p>
          </p:txBody>
        </p:sp>
        <p:sp>
          <p:nvSpPr>
            <p:cNvPr id="10285" name="Text Box 201"/>
            <p:cNvSpPr txBox="1">
              <a:spLocks noChangeArrowheads="1"/>
            </p:cNvSpPr>
            <p:nvPr/>
          </p:nvSpPr>
          <p:spPr bwMode="auto">
            <a:xfrm>
              <a:off x="1584" y="1776"/>
              <a:ext cx="624" cy="2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a:t>Peer 3</a:t>
              </a:r>
            </a:p>
          </p:txBody>
        </p:sp>
      </p:grpSp>
    </p:spTree>
    <p:extLst>
      <p:ext uri="{BB962C8B-B14F-4D97-AF65-F5344CB8AC3E}">
        <p14:creationId xmlns:p14="http://schemas.microsoft.com/office/powerpoint/2010/main" val="1808796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ppt_w*0.7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animEffect transition="in" filter="fade">
                                      <p:cBhvr>
                                        <p:cTn id="9" dur="500"/>
                                        <p:tgtEl>
                                          <p:spTgt spid="8"/>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par>
                          <p:cTn id="14" fill="hold" nodeType="afterGroup">
                            <p:stCondLst>
                              <p:cond delay="500"/>
                            </p:stCondLst>
                            <p:childTnLst>
                              <p:par>
                                <p:cTn id="15" presetID="55"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strVal val="#ppt_w*0.70"/>
                                          </p:val>
                                        </p:tav>
                                        <p:tav tm="100000">
                                          <p:val>
                                            <p:strVal val="#ppt_w"/>
                                          </p:val>
                                        </p:tav>
                                      </p:tavLst>
                                    </p:anim>
                                    <p:anim calcmode="lin" valueType="num">
                                      <p:cBhvr>
                                        <p:cTn id="18" dur="500" fill="hold"/>
                                        <p:tgtEl>
                                          <p:spTgt spid="12"/>
                                        </p:tgtEl>
                                        <p:attrNameLst>
                                          <p:attrName>ppt_h</p:attrName>
                                        </p:attrNameLst>
                                      </p:cBhvr>
                                      <p:tavLst>
                                        <p:tav tm="0">
                                          <p:val>
                                            <p:strVal val="#ppt_h"/>
                                          </p:val>
                                        </p:tav>
                                        <p:tav tm="100000">
                                          <p:val>
                                            <p:strVal val="#ppt_h"/>
                                          </p:val>
                                        </p:tav>
                                      </p:tavLst>
                                    </p:anim>
                                    <p:animEffect transition="in" filter="fade">
                                      <p:cBhvr>
                                        <p:cTn id="19" dur="500"/>
                                        <p:tgtEl>
                                          <p:spTgt spid="12"/>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strVal val="#ppt_w*0.70"/>
                                          </p:val>
                                        </p:tav>
                                        <p:tav tm="100000">
                                          <p:val>
                                            <p:strVal val="#ppt_w"/>
                                          </p:val>
                                        </p:tav>
                                      </p:tavLst>
                                    </p:anim>
                                    <p:anim calcmode="lin" valueType="num">
                                      <p:cBhvr>
                                        <p:cTn id="23" dur="500" fill="hold"/>
                                        <p:tgtEl>
                                          <p:spTgt spid="13"/>
                                        </p:tgtEl>
                                        <p:attrNameLst>
                                          <p:attrName>ppt_h</p:attrName>
                                        </p:attrNameLst>
                                      </p:cBhvr>
                                      <p:tavLst>
                                        <p:tav tm="0">
                                          <p:val>
                                            <p:strVal val="#ppt_h"/>
                                          </p:val>
                                        </p:tav>
                                        <p:tav tm="100000">
                                          <p:val>
                                            <p:strVal val="#ppt_h"/>
                                          </p:val>
                                        </p:tav>
                                      </p:tavLst>
                                    </p:anim>
                                    <p:animEffect transition="in" filter="fade">
                                      <p:cBhvr>
                                        <p:cTn id="24" dur="5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strVal val="#ppt_w*0.70"/>
                                          </p:val>
                                        </p:tav>
                                        <p:tav tm="100000">
                                          <p:val>
                                            <p:strVal val="#ppt_w"/>
                                          </p:val>
                                        </p:tav>
                                      </p:tavLst>
                                    </p:anim>
                                    <p:anim calcmode="lin" valueType="num">
                                      <p:cBhvr>
                                        <p:cTn id="28" dur="500" fill="hold"/>
                                        <p:tgtEl>
                                          <p:spTgt spid="14"/>
                                        </p:tgtEl>
                                        <p:attrNameLst>
                                          <p:attrName>ppt_h</p:attrName>
                                        </p:attrNameLst>
                                      </p:cBhvr>
                                      <p:tavLst>
                                        <p:tav tm="0">
                                          <p:val>
                                            <p:strVal val="#ppt_h"/>
                                          </p:val>
                                        </p:tav>
                                        <p:tav tm="100000">
                                          <p:val>
                                            <p:strVal val="#ppt_h"/>
                                          </p:val>
                                        </p:tav>
                                      </p:tavLst>
                                    </p:anim>
                                    <p:animEffect transition="in" filter="fade">
                                      <p:cBhvr>
                                        <p:cTn id="29" dur="500"/>
                                        <p:tgtEl>
                                          <p:spTgt spid="14"/>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8"/>
                                        </p:tgtEl>
                                        <p:attrNameLst>
                                          <p:attrName>style.visibility</p:attrName>
                                        </p:attrNameLst>
                                      </p:cBhvr>
                                      <p:to>
                                        <p:strVal val="hidden"/>
                                      </p:to>
                                    </p:set>
                                  </p:childTnLst>
                                </p:cTn>
                              </p:par>
                              <p:par>
                                <p:cTn id="52" presetID="17" presetClass="exit" presetSubtype="10" fill="hold" nodeType="withEffect">
                                  <p:stCondLst>
                                    <p:cond delay="0"/>
                                  </p:stCondLst>
                                  <p:childTnLst>
                                    <p:anim calcmode="lin" valueType="num">
                                      <p:cBhvr>
                                        <p:cTn id="53" dur="500"/>
                                        <p:tgtEl>
                                          <p:spTgt spid="12"/>
                                        </p:tgtEl>
                                        <p:attrNameLst>
                                          <p:attrName>ppt_w</p:attrName>
                                        </p:attrNameLst>
                                      </p:cBhvr>
                                      <p:tavLst>
                                        <p:tav tm="0">
                                          <p:val>
                                            <p:strVal val="ppt_w"/>
                                          </p:val>
                                        </p:tav>
                                        <p:tav tm="100000">
                                          <p:val>
                                            <p:fltVal val="0"/>
                                          </p:val>
                                        </p:tav>
                                      </p:tavLst>
                                    </p:anim>
                                    <p:anim calcmode="lin" valueType="num">
                                      <p:cBhvr>
                                        <p:cTn id="54" dur="500"/>
                                        <p:tgtEl>
                                          <p:spTgt spid="12"/>
                                        </p:tgtEl>
                                        <p:attrNameLst>
                                          <p:attrName>ppt_h</p:attrName>
                                        </p:attrNameLst>
                                      </p:cBhvr>
                                      <p:tavLst>
                                        <p:tav tm="0">
                                          <p:val>
                                            <p:strVal val="ppt_h"/>
                                          </p:val>
                                        </p:tav>
                                        <p:tav tm="100000">
                                          <p:val>
                                            <p:strVal val="ppt_h"/>
                                          </p:val>
                                        </p:tav>
                                      </p:tavLst>
                                    </p:anim>
                                    <p:set>
                                      <p:cBhvr>
                                        <p:cTn id="55" dur="1" fill="hold">
                                          <p:stCondLst>
                                            <p:cond delay="499"/>
                                          </p:stCondLst>
                                        </p:cTn>
                                        <p:tgtEl>
                                          <p:spTgt spid="12"/>
                                        </p:tgtEl>
                                        <p:attrNameLst>
                                          <p:attrName>style.visibility</p:attrName>
                                        </p:attrNameLst>
                                      </p:cBhvr>
                                      <p:to>
                                        <p:strVal val="hidden"/>
                                      </p:to>
                                    </p:set>
                                  </p:childTnLst>
                                </p:cTn>
                              </p:par>
                              <p:par>
                                <p:cTn id="56" presetID="17" presetClass="exit" presetSubtype="10" fill="hold" nodeType="withEffect">
                                  <p:stCondLst>
                                    <p:cond delay="0"/>
                                  </p:stCondLst>
                                  <p:childTnLst>
                                    <p:anim calcmode="lin" valueType="num">
                                      <p:cBhvr>
                                        <p:cTn id="57" dur="500"/>
                                        <p:tgtEl>
                                          <p:spTgt spid="13"/>
                                        </p:tgtEl>
                                        <p:attrNameLst>
                                          <p:attrName>ppt_w</p:attrName>
                                        </p:attrNameLst>
                                      </p:cBhvr>
                                      <p:tavLst>
                                        <p:tav tm="0">
                                          <p:val>
                                            <p:strVal val="ppt_w"/>
                                          </p:val>
                                        </p:tav>
                                        <p:tav tm="100000">
                                          <p:val>
                                            <p:fltVal val="0"/>
                                          </p:val>
                                        </p:tav>
                                      </p:tavLst>
                                    </p:anim>
                                    <p:anim calcmode="lin" valueType="num">
                                      <p:cBhvr>
                                        <p:cTn id="58" dur="500"/>
                                        <p:tgtEl>
                                          <p:spTgt spid="13"/>
                                        </p:tgtEl>
                                        <p:attrNameLst>
                                          <p:attrName>ppt_h</p:attrName>
                                        </p:attrNameLst>
                                      </p:cBhvr>
                                      <p:tavLst>
                                        <p:tav tm="0">
                                          <p:val>
                                            <p:strVal val="ppt_h"/>
                                          </p:val>
                                        </p:tav>
                                        <p:tav tm="100000">
                                          <p:val>
                                            <p:strVal val="ppt_h"/>
                                          </p:val>
                                        </p:tav>
                                      </p:tavLst>
                                    </p:anim>
                                    <p:set>
                                      <p:cBhvr>
                                        <p:cTn id="59" dur="1" fill="hold">
                                          <p:stCondLst>
                                            <p:cond delay="499"/>
                                          </p:stCondLst>
                                        </p:cTn>
                                        <p:tgtEl>
                                          <p:spTgt spid="13"/>
                                        </p:tgtEl>
                                        <p:attrNameLst>
                                          <p:attrName>style.visibility</p:attrName>
                                        </p:attrNameLst>
                                      </p:cBhvr>
                                      <p:to>
                                        <p:strVal val="hidden"/>
                                      </p:to>
                                    </p:set>
                                  </p:childTnLst>
                                </p:cTn>
                              </p:par>
                              <p:par>
                                <p:cTn id="60" presetID="17" presetClass="exit" presetSubtype="10" fill="hold" nodeType="withEffect">
                                  <p:stCondLst>
                                    <p:cond delay="0"/>
                                  </p:stCondLst>
                                  <p:childTnLst>
                                    <p:anim calcmode="lin" valueType="num">
                                      <p:cBhvr>
                                        <p:cTn id="61" dur="500"/>
                                        <p:tgtEl>
                                          <p:spTgt spid="14"/>
                                        </p:tgtEl>
                                        <p:attrNameLst>
                                          <p:attrName>ppt_w</p:attrName>
                                        </p:attrNameLst>
                                      </p:cBhvr>
                                      <p:tavLst>
                                        <p:tav tm="0">
                                          <p:val>
                                            <p:strVal val="ppt_w"/>
                                          </p:val>
                                        </p:tav>
                                        <p:tav tm="100000">
                                          <p:val>
                                            <p:fltVal val="0"/>
                                          </p:val>
                                        </p:tav>
                                      </p:tavLst>
                                    </p:anim>
                                    <p:anim calcmode="lin" valueType="num">
                                      <p:cBhvr>
                                        <p:cTn id="62" dur="500"/>
                                        <p:tgtEl>
                                          <p:spTgt spid="14"/>
                                        </p:tgtEl>
                                        <p:attrNameLst>
                                          <p:attrName>ppt_h</p:attrName>
                                        </p:attrNameLst>
                                      </p:cBhvr>
                                      <p:tavLst>
                                        <p:tav tm="0">
                                          <p:val>
                                            <p:strVal val="ppt_h"/>
                                          </p:val>
                                        </p:tav>
                                        <p:tav tm="100000">
                                          <p:val>
                                            <p:strVal val="ppt_h"/>
                                          </p:val>
                                        </p:tav>
                                      </p:tavLst>
                                    </p:anim>
                                    <p:set>
                                      <p:cBhvr>
                                        <p:cTn id="63" dur="1" fill="hold">
                                          <p:stCondLst>
                                            <p:cond delay="499"/>
                                          </p:stCondLst>
                                        </p:cTn>
                                        <p:tgtEl>
                                          <p:spTgt spid="14"/>
                                        </p:tgtEl>
                                        <p:attrNameLst>
                                          <p:attrName>style.visibility</p:attrName>
                                        </p:attrNameLst>
                                      </p:cBhvr>
                                      <p:to>
                                        <p:strVal val="hidden"/>
                                      </p:to>
                                    </p:set>
                                  </p:childTnLst>
                                </p:cTn>
                              </p:par>
                              <p:par>
                                <p:cTn id="64" presetID="17" presetClass="exit" presetSubtype="10" fill="hold" nodeType="withEffect">
                                  <p:stCondLst>
                                    <p:cond delay="0"/>
                                  </p:stCondLst>
                                  <p:childTnLst>
                                    <p:anim calcmode="lin" valueType="num">
                                      <p:cBhvr>
                                        <p:cTn id="65" dur="500"/>
                                        <p:tgtEl>
                                          <p:spTgt spid="8"/>
                                        </p:tgtEl>
                                        <p:attrNameLst>
                                          <p:attrName>ppt_w</p:attrName>
                                        </p:attrNameLst>
                                      </p:cBhvr>
                                      <p:tavLst>
                                        <p:tav tm="0">
                                          <p:val>
                                            <p:strVal val="ppt_w"/>
                                          </p:val>
                                        </p:tav>
                                        <p:tav tm="100000">
                                          <p:val>
                                            <p:fltVal val="0"/>
                                          </p:val>
                                        </p:tav>
                                      </p:tavLst>
                                    </p:anim>
                                    <p:anim calcmode="lin" valueType="num">
                                      <p:cBhvr>
                                        <p:cTn id="66" dur="500"/>
                                        <p:tgtEl>
                                          <p:spTgt spid="8"/>
                                        </p:tgtEl>
                                        <p:attrNameLst>
                                          <p:attrName>ppt_h</p:attrName>
                                        </p:attrNameLst>
                                      </p:cBhvr>
                                      <p:tavLst>
                                        <p:tav tm="0">
                                          <p:val>
                                            <p:strVal val="ppt_h"/>
                                          </p:val>
                                        </p:tav>
                                        <p:tav tm="100000">
                                          <p:val>
                                            <p:strVal val="ppt_h"/>
                                          </p:val>
                                        </p:tav>
                                      </p:tavLst>
                                    </p:anim>
                                    <p:set>
                                      <p:cBhvr>
                                        <p:cTn id="67" dur="1" fill="hold">
                                          <p:stCondLst>
                                            <p:cond delay="499"/>
                                          </p:stCondLst>
                                        </p:cTn>
                                        <p:tgtEl>
                                          <p:spTgt spid="8"/>
                                        </p:tgtEl>
                                        <p:attrNameLst>
                                          <p:attrName>style.visibility</p:attrName>
                                        </p:attrNameLst>
                                      </p:cBhvr>
                                      <p:to>
                                        <p:strVal val="hidden"/>
                                      </p:to>
                                    </p:set>
                                  </p:childTnLst>
                                </p:cTn>
                              </p:par>
                            </p:childTnLst>
                          </p:cTn>
                        </p:par>
                        <p:par>
                          <p:cTn id="68" fill="hold" nodeType="afterGroup">
                            <p:stCondLst>
                              <p:cond delay="500"/>
                            </p:stCondLst>
                            <p:childTnLst>
                              <p:par>
                                <p:cTn id="69" presetID="0" presetClass="path" presetSubtype="0" accel="50000" decel="50000" fill="hold" grpId="1" nodeType="afterEffect">
                                  <p:stCondLst>
                                    <p:cond delay="0"/>
                                  </p:stCondLst>
                                  <p:childTnLst>
                                    <p:animMotion origin="layout" path="M 0 0 L -0.08333 -0.4 " pathEditMode="relative" ptsTypes="AA">
                                      <p:cBhvr>
                                        <p:cTn id="70" dur="2000" fill="hold"/>
                                        <p:tgtEl>
                                          <p:spTgt spid="9"/>
                                        </p:tgtEl>
                                        <p:attrNameLst>
                                          <p:attrName>ppt_x</p:attrName>
                                          <p:attrName>ppt_y</p:attrName>
                                        </p:attrNameLst>
                                      </p:cBhvr>
                                    </p:animMotion>
                                  </p:childTnLst>
                                </p:cTn>
                              </p:par>
                              <p:par>
                                <p:cTn id="71" presetID="0" presetClass="path" presetSubtype="0" accel="50000" decel="50000" fill="hold" grpId="1" nodeType="withEffect">
                                  <p:stCondLst>
                                    <p:cond delay="0"/>
                                  </p:stCondLst>
                                  <p:childTnLst>
                                    <p:animMotion origin="layout" path="M 0 0 L 0.00833 -0.25556 " pathEditMode="relative" ptsTypes="AA">
                                      <p:cBhvr>
                                        <p:cTn id="72" dur="2000" fill="hold"/>
                                        <p:tgtEl>
                                          <p:spTgt spid="7"/>
                                        </p:tgtEl>
                                        <p:attrNameLst>
                                          <p:attrName>ppt_x</p:attrName>
                                          <p:attrName>ppt_y</p:attrName>
                                        </p:attrNameLst>
                                      </p:cBhvr>
                                    </p:animMotion>
                                  </p:childTnLst>
                                </p:cTn>
                              </p:par>
                              <p:par>
                                <p:cTn id="73" presetID="0" presetClass="path" presetSubtype="0" accel="50000" decel="50000" fill="hold" grpId="1" nodeType="withEffect">
                                  <p:stCondLst>
                                    <p:cond delay="0"/>
                                  </p:stCondLst>
                                  <p:childTnLst>
                                    <p:animMotion origin="layout" path="M 0 0 L 0 -0.46667 " pathEditMode="relative" ptsTypes="AA">
                                      <p:cBhvr>
                                        <p:cTn id="74" dur="2000" fill="hold"/>
                                        <p:tgtEl>
                                          <p:spTgt spid="10"/>
                                        </p:tgtEl>
                                        <p:attrNameLst>
                                          <p:attrName>ppt_x</p:attrName>
                                          <p:attrName>ppt_y</p:attrName>
                                        </p:attrNameLst>
                                      </p:cBhvr>
                                    </p:animMotion>
                                  </p:childTnLst>
                                </p:cTn>
                              </p:par>
                              <p:par>
                                <p:cTn id="75" presetID="0" presetClass="path" presetSubtype="0" accel="50000" decel="50000" fill="hold" grpId="1" nodeType="withEffect">
                                  <p:stCondLst>
                                    <p:cond delay="0"/>
                                  </p:stCondLst>
                                  <p:childTnLst>
                                    <p:animMotion origin="layout" path="M 0 0 L 0.025 -0.37777 " pathEditMode="relative" ptsTypes="AA">
                                      <p:cBhvr>
                                        <p:cTn id="76" dur="2000" fill="hold"/>
                                        <p:tgtEl>
                                          <p:spTgt spid="11"/>
                                        </p:tgtEl>
                                        <p:attrNameLst>
                                          <p:attrName>ppt_x</p:attrName>
                                          <p:attrName>ppt_y</p:attrName>
                                        </p:attrNameLst>
                                      </p:cBhvr>
                                    </p:animMotion>
                                  </p:childTnLst>
                                </p:cTn>
                              </p:par>
                            </p:childTnLst>
                          </p:cTn>
                        </p:par>
                        <p:par>
                          <p:cTn id="77" fill="hold" nodeType="afterGroup">
                            <p:stCondLst>
                              <p:cond delay="2500"/>
                            </p:stCondLst>
                            <p:childTnLst>
                              <p:par>
                                <p:cTn id="78" presetID="1" presetClass="entr" presetSubtype="0" fill="hold" nodeType="afterEffect">
                                  <p:stCondLst>
                                    <p:cond delay="0"/>
                                  </p:stCondLst>
                                  <p:childTnLst>
                                    <p:set>
                                      <p:cBhvr>
                                        <p:cTn id="79" dur="1" fill="hold">
                                          <p:stCondLst>
                                            <p:cond delay="0"/>
                                          </p:stCondLst>
                                        </p:cTn>
                                        <p:tgtEl>
                                          <p:spTgt spid="3"/>
                                        </p:tgtEl>
                                        <p:attrNameLst>
                                          <p:attrName>style.visibility</p:attrName>
                                        </p:attrNameLst>
                                      </p:cBhvr>
                                      <p:to>
                                        <p:strVal val="visible"/>
                                      </p:to>
                                    </p:set>
                                  </p:childTnLst>
                                </p:cTn>
                              </p:par>
                            </p:childTnLst>
                          </p:cTn>
                        </p:par>
                        <p:par>
                          <p:cTn id="80" fill="hold" nodeType="afterGroup">
                            <p:stCondLst>
                              <p:cond delay="2500"/>
                            </p:stCondLst>
                            <p:childTnLst>
                              <p:par>
                                <p:cTn id="81" presetID="1" presetClass="exit" presetSubtype="0" fill="hold" grpId="2" nodeType="after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7"/>
                                        </p:tgtEl>
                                        <p:attrNameLst>
                                          <p:attrName>style.visibility</p:attrName>
                                        </p:attrNameLst>
                                      </p:cBhvr>
                                      <p:to>
                                        <p:strVal val="hidden"/>
                                      </p:to>
                                    </p:set>
                                  </p:childTnLst>
                                </p:cTn>
                              </p:par>
                              <p:par>
                                <p:cTn id="85" presetID="1" presetClass="exit" presetSubtype="0" fill="hold" grpId="2" nodeType="withEffect">
                                  <p:stCondLst>
                                    <p:cond delay="0"/>
                                  </p:stCondLst>
                                  <p:childTnLst>
                                    <p:set>
                                      <p:cBhvr>
                                        <p:cTn id="86" dur="1" fill="hold">
                                          <p:stCondLst>
                                            <p:cond delay="0"/>
                                          </p:stCondLst>
                                        </p:cTn>
                                        <p:tgtEl>
                                          <p:spTgt spid="10"/>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11"/>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6"/>
                                        </p:tgtEl>
                                        <p:attrNameLst>
                                          <p:attrName>style.visibility</p:attrName>
                                        </p:attrNameLst>
                                      </p:cBhvr>
                                      <p:to>
                                        <p:strVal val="hidden"/>
                                      </p:to>
                                    </p:set>
                                  </p:childTnLst>
                                </p:cTn>
                              </p:par>
                            </p:childTnLst>
                          </p:cTn>
                        </p:par>
                        <p:par>
                          <p:cTn id="91" fill="hold" nodeType="afterGroup">
                            <p:stCondLst>
                              <p:cond delay="2500"/>
                            </p:stCondLst>
                            <p:childTnLst>
                              <p:par>
                                <p:cTn id="92" presetID="1" presetClass="entr" presetSubtype="0" fill="hold" nodeType="afterEffect">
                                  <p:stCondLst>
                                    <p:cond delay="0"/>
                                  </p:stCondLst>
                                  <p:childTnLst>
                                    <p:set>
                                      <p:cBhvr>
                                        <p:cTn id="93" dur="1" fill="hold">
                                          <p:stCondLst>
                                            <p:cond delay="0"/>
                                          </p:stCondLst>
                                        </p:cTn>
                                        <p:tgtEl>
                                          <p:spTgt spid="64"/>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7"/>
                                        </p:tgtEl>
                                        <p:attrNameLst>
                                          <p:attrName>style.visibility</p:attrName>
                                        </p:attrNameLst>
                                      </p:cBhvr>
                                      <p:to>
                                        <p:strVal val="visible"/>
                                      </p:to>
                                    </p:set>
                                  </p:childTnLst>
                                </p:cTn>
                              </p:par>
                              <p:par>
                                <p:cTn id="98" presetID="3" presetClass="entr" presetSubtype="10" fill="hold" nodeType="withEffect">
                                  <p:stCondLst>
                                    <p:cond delay="0"/>
                                  </p:stCondLst>
                                  <p:childTnLst>
                                    <p:set>
                                      <p:cBhvr>
                                        <p:cTn id="99" dur="1" fill="hold">
                                          <p:stCondLst>
                                            <p:cond delay="0"/>
                                          </p:stCondLst>
                                        </p:cTn>
                                        <p:tgtEl>
                                          <p:spTgt spid="4"/>
                                        </p:tgtEl>
                                        <p:attrNameLst>
                                          <p:attrName>style.visibility</p:attrName>
                                        </p:attrNameLst>
                                      </p:cBhvr>
                                      <p:to>
                                        <p:strVal val="visible"/>
                                      </p:to>
                                    </p:set>
                                    <p:animEffect transition="in" filter="blinds(horizontal)">
                                      <p:cBhvr>
                                        <p:cTn id="100" dur="500"/>
                                        <p:tgtEl>
                                          <p:spTgt spid="4"/>
                                        </p:tgtEl>
                                      </p:cBhvr>
                                    </p:animEffect>
                                  </p:childTnLst>
                                </p:cTn>
                              </p:par>
                              <p:par>
                                <p:cTn id="101" presetID="1" presetClass="entr" presetSubtype="0" fill="hold" nodeType="withEffect">
                                  <p:stCondLst>
                                    <p:cond delay="0"/>
                                  </p:stCondLst>
                                  <p:childTnLst>
                                    <p:set>
                                      <p:cBhvr>
                                        <p:cTn id="102" dur="1" fill="hold">
                                          <p:stCondLst>
                                            <p:cond delay="0"/>
                                          </p:stCondLst>
                                        </p:cTn>
                                        <p:tgtEl>
                                          <p:spTgt spid="2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54"/>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64"/>
                                        </p:tgtEl>
                                        <p:attrNameLst>
                                          <p:attrName>style.visibility</p:attrName>
                                        </p:attrNameLst>
                                      </p:cBhvr>
                                      <p:to>
                                        <p:strVal val="hidden"/>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0" presetClass="path" presetSubtype="0" accel="50000" decel="50000" fill="hold" nodeType="clickEffect">
                                  <p:stCondLst>
                                    <p:cond delay="0"/>
                                  </p:stCondLst>
                                  <p:childTnLst>
                                    <p:animMotion origin="layout" path="M -3.33333E-6 7.40741E-7 L -0.34392 0.2963 " pathEditMode="relative" rAng="0" ptsTypes="AA">
                                      <p:cBhvr>
                                        <p:cTn id="110" dur="2000" fill="hold"/>
                                        <p:tgtEl>
                                          <p:spTgt spid="22"/>
                                        </p:tgtEl>
                                        <p:attrNameLst>
                                          <p:attrName>ppt_x</p:attrName>
                                          <p:attrName>ppt_y</p:attrName>
                                        </p:attrNameLst>
                                      </p:cBhvr>
                                      <p:rCtr x="-17205" y="14815"/>
                                    </p:animMotion>
                                  </p:childTnLst>
                                </p:cTn>
                              </p:par>
                            </p:childTnLst>
                          </p:cTn>
                        </p:par>
                        <p:par>
                          <p:cTn id="111" fill="hold" nodeType="afterGroup">
                            <p:stCondLst>
                              <p:cond delay="2000"/>
                            </p:stCondLst>
                            <p:childTnLst>
                              <p:par>
                                <p:cTn id="112" presetID="1" presetClass="entr" presetSubtype="0" fill="hold" nodeType="afterEffect">
                                  <p:stCondLst>
                                    <p:cond delay="0"/>
                                  </p:stCondLst>
                                  <p:childTnLst>
                                    <p:set>
                                      <p:cBhvr>
                                        <p:cTn id="113" dur="1" fill="hold">
                                          <p:stCondLst>
                                            <p:cond delay="0"/>
                                          </p:stCondLst>
                                        </p:cTn>
                                        <p:tgtEl>
                                          <p:spTgt spid="5"/>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254"/>
                                        </p:tgtEl>
                                        <p:attrNameLst>
                                          <p:attrName>style.visibility</p:attrName>
                                        </p:attrNameLst>
                                      </p:cBhvr>
                                      <p:to>
                                        <p:strVal val="hidden"/>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6" presetClass="entr" presetSubtype="16" fill="hold" nodeType="click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circle(in)">
                                      <p:cBhvr>
                                        <p:cTn id="120" dur="2000"/>
                                        <p:tgtEl>
                                          <p:spTgt spid="19"/>
                                        </p:tgtEl>
                                      </p:cBhvr>
                                    </p:animEffect>
                                  </p:childTnLst>
                                </p:cTn>
                              </p:par>
                            </p:childTnLst>
                          </p:cTn>
                        </p:par>
                        <p:par>
                          <p:cTn id="121" fill="hold" nodeType="afterGroup">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137"/>
                                        </p:tgtEl>
                                        <p:attrNameLst>
                                          <p:attrName>style.visibility</p:attrName>
                                        </p:attrNameLst>
                                      </p:cBhvr>
                                      <p:to>
                                        <p:strVal val="visible"/>
                                      </p:to>
                                    </p:set>
                                  </p:childTnLst>
                                </p:cTn>
                              </p:par>
                            </p:childTnLst>
                          </p:cTn>
                        </p:par>
                        <p:par>
                          <p:cTn id="124" fill="hold" nodeType="afterGroup">
                            <p:stCondLst>
                              <p:cond delay="2000"/>
                            </p:stCondLst>
                            <p:childTnLst>
                              <p:par>
                                <p:cTn id="125" presetID="1" presetClass="entr" presetSubtype="0" fill="hold" nodeType="afterEffect">
                                  <p:stCondLst>
                                    <p:cond delay="0"/>
                                  </p:stCondLst>
                                  <p:childTnLst>
                                    <p:set>
                                      <p:cBhvr>
                                        <p:cTn id="126" dur="1" fill="hold">
                                          <p:stCondLst>
                                            <p:cond delay="0"/>
                                          </p:stCondLst>
                                        </p:cTn>
                                        <p:tgtEl>
                                          <p:spTgt spid="20"/>
                                        </p:tgtEl>
                                        <p:attrNameLst>
                                          <p:attrName>style.visibility</p:attrName>
                                        </p:attrNameLst>
                                      </p:cBhvr>
                                      <p:to>
                                        <p:strVal val="visible"/>
                                      </p:to>
                                    </p:set>
                                  </p:childTnLst>
                                </p:cTn>
                              </p:par>
                            </p:childTnLst>
                          </p:cTn>
                        </p:par>
                        <p:par>
                          <p:cTn id="127" fill="hold" nodeType="afterGroup">
                            <p:stCondLst>
                              <p:cond delay="2000"/>
                            </p:stCondLst>
                            <p:childTnLst>
                              <p:par>
                                <p:cTn id="128" presetID="1" presetClass="exit" presetSubtype="0" fill="hold" nodeType="afterEffect">
                                  <p:stCondLst>
                                    <p:cond delay="0"/>
                                  </p:stCondLst>
                                  <p:childTnLst>
                                    <p:set>
                                      <p:cBhvr>
                                        <p:cTn id="129" dur="1" fill="hold">
                                          <p:stCondLst>
                                            <p:cond delay="0"/>
                                          </p:stCondLst>
                                        </p:cTn>
                                        <p:tgtEl>
                                          <p:spTgt spid="19"/>
                                        </p:tgtEl>
                                        <p:attrNameLst>
                                          <p:attrName>style.visibility</p:attrName>
                                        </p:attrNameLst>
                                      </p:cBhvr>
                                      <p:to>
                                        <p:strVal val="hidden"/>
                                      </p:to>
                                    </p:set>
                                  </p:childTnLst>
                                </p:cTn>
                              </p:par>
                            </p:childTnLst>
                          </p:cTn>
                        </p:par>
                        <p:par>
                          <p:cTn id="130" fill="hold" nodeType="afterGroup">
                            <p:stCondLst>
                              <p:cond delay="2000"/>
                            </p:stCondLst>
                            <p:childTnLst>
                              <p:par>
                                <p:cTn id="131" presetID="0" presetClass="path" presetSubtype="0" accel="50000" decel="50000" fill="hold" nodeType="afterEffect">
                                  <p:stCondLst>
                                    <p:cond delay="0"/>
                                  </p:stCondLst>
                                  <p:childTnLst>
                                    <p:animMotion origin="layout" path="M 4.44444E-6 -1.11111E-6 L 0.25277 0.36667 " pathEditMode="relative" rAng="0" ptsTypes="AA">
                                      <p:cBhvr>
                                        <p:cTn id="132" dur="2000" fill="hold"/>
                                        <p:tgtEl>
                                          <p:spTgt spid="20"/>
                                        </p:tgtEl>
                                        <p:attrNameLst>
                                          <p:attrName>ppt_x</p:attrName>
                                          <p:attrName>ppt_y</p:attrName>
                                        </p:attrNameLst>
                                      </p:cBhvr>
                                      <p:rCtr x="12639" y="18333"/>
                                    </p:animMotion>
                                  </p:childTnLst>
                                </p:cTn>
                              </p:par>
                              <p:par>
                                <p:cTn id="133" presetID="8" presetClass="emph" presetSubtype="0" accel="50000" fill="hold" nodeType="withEffect">
                                  <p:stCondLst>
                                    <p:cond delay="0"/>
                                  </p:stCondLst>
                                  <p:childTnLst>
                                    <p:animRot by="1800000">
                                      <p:cBhvr>
                                        <p:cTn id="134" dur="2000" fill="hold"/>
                                        <p:tgtEl>
                                          <p:spTgt spid="20"/>
                                        </p:tgtEl>
                                        <p:attrNameLst>
                                          <p:attrName>r</p:attrName>
                                        </p:attrNameLst>
                                      </p:cBhvr>
                                    </p:animRot>
                                  </p:childTnLst>
                                </p:cTn>
                              </p:par>
                            </p:childTnLst>
                          </p:cTn>
                        </p:par>
                        <p:par>
                          <p:cTn id="135" fill="hold" nodeType="afterGroup">
                            <p:stCondLst>
                              <p:cond delay="4000"/>
                            </p:stCondLst>
                            <p:childTnLst>
                              <p:par>
                                <p:cTn id="136" presetID="1"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 presetClass="entr" presetSubtype="0" fill="hold" nodeType="clickEffect">
                                  <p:stCondLst>
                                    <p:cond delay="0"/>
                                  </p:stCondLst>
                                  <p:childTnLst>
                                    <p:set>
                                      <p:cBhvr>
                                        <p:cTn id="141" dur="1" fill="hold">
                                          <p:stCondLst>
                                            <p:cond delay="0"/>
                                          </p:stCondLst>
                                        </p:cTn>
                                        <p:tgtEl>
                                          <p:spTgt spid="29"/>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82459"/>
                                        </p:tgtEl>
                                        <p:attrNameLst>
                                          <p:attrName>style.visibility</p:attrName>
                                        </p:attrNameLst>
                                      </p:cBhvr>
                                      <p:to>
                                        <p:strVal val="visible"/>
                                      </p:to>
                                    </p:set>
                                  </p:childTnLst>
                                </p:cTn>
                              </p:par>
                            </p:childTnLst>
                          </p:cTn>
                        </p:par>
                        <p:par>
                          <p:cTn id="146" fill="hold" nodeType="afterGroup">
                            <p:stCondLst>
                              <p:cond delay="0"/>
                            </p:stCondLst>
                            <p:childTnLst>
                              <p:par>
                                <p:cTn id="147" presetID="1" presetClass="entr" presetSubtype="0" fill="hold" nodeType="afterEffect">
                                  <p:stCondLst>
                                    <p:cond delay="0"/>
                                  </p:stCondLst>
                                  <p:childTnLst>
                                    <p:set>
                                      <p:cBhvr>
                                        <p:cTn id="148" dur="1" fill="hold">
                                          <p:stCondLst>
                                            <p:cond delay="0"/>
                                          </p:stCondLst>
                                        </p:cTn>
                                        <p:tgtEl>
                                          <p:spTgt spid="30"/>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8246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82461"/>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82462"/>
                                        </p:tgtEl>
                                        <p:attrNameLst>
                                          <p:attrName>style.visibility</p:attrName>
                                        </p:attrNameLst>
                                      </p:cBhvr>
                                      <p:to>
                                        <p:strVal val="visible"/>
                                      </p:to>
                                    </p:set>
                                  </p:childTnLst>
                                </p:cTn>
                              </p:par>
                            </p:childTnLst>
                          </p:cTn>
                        </p:par>
                        <p:par>
                          <p:cTn id="159" fill="hold" nodeType="afterGroup">
                            <p:stCondLst>
                              <p:cond delay="0"/>
                            </p:stCondLst>
                            <p:childTnLst>
                              <p:par>
                                <p:cTn id="160" presetID="1" presetClass="entr" presetSubtype="0" fill="hold" nodeType="afterEffect">
                                  <p:stCondLst>
                                    <p:cond delay="0"/>
                                  </p:stCondLst>
                                  <p:childTnLst>
                                    <p:set>
                                      <p:cBhvr>
                                        <p:cTn id="161" dur="1" fill="hold">
                                          <p:stCondLst>
                                            <p:cond delay="0"/>
                                          </p:stCondLst>
                                        </p:cTn>
                                        <p:tgtEl>
                                          <p:spTgt spid="31"/>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 presetClass="exit" presetSubtype="0" fill="hold" grpId="1" nodeType="clickEffect">
                                  <p:stCondLst>
                                    <p:cond delay="0"/>
                                  </p:stCondLst>
                                  <p:childTnLst>
                                    <p:set>
                                      <p:cBhvr>
                                        <p:cTn id="165" dur="1" fill="hold">
                                          <p:stCondLst>
                                            <p:cond delay="0"/>
                                          </p:stCondLst>
                                        </p:cTn>
                                        <p:tgtEl>
                                          <p:spTgt spid="182459"/>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182460"/>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182461"/>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182462"/>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31"/>
                                        </p:tgtEl>
                                        <p:attrNameLst>
                                          <p:attrName>style.visibility</p:attrName>
                                        </p:attrNameLst>
                                      </p:cBhvr>
                                      <p:to>
                                        <p:strVal val="hidden"/>
                                      </p:to>
                                    </p:set>
                                  </p:childTnLst>
                                </p:cTn>
                              </p:par>
                              <p:par>
                                <p:cTn id="174" presetID="1" presetClass="exit" presetSubtype="0" fill="hold" nodeType="withEffect">
                                  <p:stCondLst>
                                    <p:cond delay="0"/>
                                  </p:stCondLst>
                                  <p:childTnLst>
                                    <p:set>
                                      <p:cBhvr>
                                        <p:cTn id="175" dur="1" fill="hold">
                                          <p:stCondLst>
                                            <p:cond delay="0"/>
                                          </p:stCondLst>
                                        </p:cTn>
                                        <p:tgtEl>
                                          <p:spTgt spid="29"/>
                                        </p:tgtEl>
                                        <p:attrNameLst>
                                          <p:attrName>style.visibility</p:attrName>
                                        </p:attrNameLst>
                                      </p:cBhvr>
                                      <p:to>
                                        <p:strVal val="hidden"/>
                                      </p:to>
                                    </p:set>
                                  </p:childTnLst>
                                </p:cTn>
                              </p:par>
                              <p:par>
                                <p:cTn id="176" presetID="1" presetClass="exit" presetSubtype="0" fill="hold" nodeType="withEffect">
                                  <p:stCondLst>
                                    <p:cond delay="0"/>
                                  </p:stCondLst>
                                  <p:childTnLst>
                                    <p:set>
                                      <p:cBhvr>
                                        <p:cTn id="177" dur="1" fill="hold">
                                          <p:stCondLst>
                                            <p:cond delay="0"/>
                                          </p:stCondLst>
                                        </p:cTn>
                                        <p:tgtEl>
                                          <p:spTgt spid="30"/>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9" presetClass="entr" presetSubtype="0" fill="hold" nodeType="clickEffect">
                                  <p:stCondLst>
                                    <p:cond delay="0"/>
                                  </p:stCondLst>
                                  <p:childTnLst>
                                    <p:set>
                                      <p:cBhvr>
                                        <p:cTn id="181" dur="1" fill="hold">
                                          <p:stCondLst>
                                            <p:cond delay="0"/>
                                          </p:stCondLst>
                                        </p:cTn>
                                        <p:tgtEl>
                                          <p:spTgt spid="2"/>
                                        </p:tgtEl>
                                        <p:attrNameLst>
                                          <p:attrName>style.visibility</p:attrName>
                                        </p:attrNameLst>
                                      </p:cBhvr>
                                      <p:to>
                                        <p:strVal val="visible"/>
                                      </p:to>
                                    </p:set>
                                    <p:animEffect transition="in" filter="dissolve">
                                      <p:cBhvr>
                                        <p:cTn id="182" dur="500"/>
                                        <p:tgtEl>
                                          <p:spTgt spid="2"/>
                                        </p:tgtEl>
                                      </p:cBhvr>
                                    </p:animEffect>
                                  </p:childTnLst>
                                </p:cTn>
                              </p:par>
                            </p:childTnLst>
                          </p:cTn>
                        </p:par>
                        <p:par>
                          <p:cTn id="183" fill="hold" nodeType="afterGroup">
                            <p:stCondLst>
                              <p:cond delay="500"/>
                            </p:stCondLst>
                            <p:childTnLst>
                              <p:par>
                                <p:cTn id="184" presetID="1" presetClass="exit" presetSubtype="0" fill="hold" nodeType="afterEffect">
                                  <p:stCondLst>
                                    <p:cond delay="0"/>
                                  </p:stCondLst>
                                  <p:childTnLst>
                                    <p:set>
                                      <p:cBhvr>
                                        <p:cTn id="185" dur="1" fill="hold">
                                          <p:stCondLst>
                                            <p:cond delay="0"/>
                                          </p:stCondLst>
                                        </p:cTn>
                                        <p:tgtEl>
                                          <p:spTgt spid="4"/>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3"/>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xit" presetSubtype="0" fill="hold" nodeType="clickEffect">
                                  <p:stCondLst>
                                    <p:cond delay="0"/>
                                  </p:stCondLst>
                                  <p:childTnLst>
                                    <p:set>
                                      <p:cBhvr>
                                        <p:cTn id="191" dur="1" fill="hold">
                                          <p:stCondLst>
                                            <p:cond delay="0"/>
                                          </p:stCondLst>
                                        </p:cTn>
                                        <p:tgtEl>
                                          <p:spTgt spid="22"/>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87"/>
                                        </p:tgtEl>
                                        <p:attrNameLst>
                                          <p:attrName>style.visibility</p:attrName>
                                        </p:attrNameLst>
                                      </p:cBhvr>
                                      <p:to>
                                        <p:strVal val="hidden"/>
                                      </p:to>
                                    </p:set>
                                  </p:childTnLst>
                                </p:cTn>
                              </p:par>
                            </p:childTnLst>
                          </p:cTn>
                        </p:par>
                        <p:par>
                          <p:cTn id="196" fill="hold" nodeType="afterGroup">
                            <p:stCondLst>
                              <p:cond delay="0"/>
                            </p:stCondLst>
                            <p:childTnLst>
                              <p:par>
                                <p:cTn id="197" presetID="1" presetClass="entr" presetSubtype="0" fill="hold" nodeType="afterEffect">
                                  <p:stCondLst>
                                    <p:cond delay="0"/>
                                  </p:stCondLst>
                                  <p:childTnLst>
                                    <p:set>
                                      <p:cBhvr>
                                        <p:cTn id="198" dur="1" fill="hold">
                                          <p:stCondLst>
                                            <p:cond delay="0"/>
                                          </p:stCondLst>
                                        </p:cTn>
                                        <p:tgtEl>
                                          <p:spTgt spid="2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23"/>
                                        </p:tgtEl>
                                        <p:attrNameLst>
                                          <p:attrName>style.visibility</p:attrName>
                                        </p:attrNameLst>
                                      </p:cBhvr>
                                      <p:to>
                                        <p:strVal val="visible"/>
                                      </p:to>
                                    </p:set>
                                  </p:childTnLst>
                                </p:cTn>
                              </p:par>
                            </p:childTnLst>
                          </p:cTn>
                        </p:par>
                        <p:par>
                          <p:cTn id="201" fill="hold" nodeType="afterGroup">
                            <p:stCondLst>
                              <p:cond delay="0"/>
                            </p:stCondLst>
                            <p:childTnLst>
                              <p:par>
                                <p:cTn id="202" presetID="17" presetClass="entr" presetSubtype="10" fill="hold" nodeType="afterEffect">
                                  <p:stCondLst>
                                    <p:cond delay="0"/>
                                  </p:stCondLst>
                                  <p:childTnLst>
                                    <p:set>
                                      <p:cBhvr>
                                        <p:cTn id="203" dur="1" fill="hold">
                                          <p:stCondLst>
                                            <p:cond delay="0"/>
                                          </p:stCondLst>
                                        </p:cTn>
                                        <p:tgtEl>
                                          <p:spTgt spid="28"/>
                                        </p:tgtEl>
                                        <p:attrNameLst>
                                          <p:attrName>style.visibility</p:attrName>
                                        </p:attrNameLst>
                                      </p:cBhvr>
                                      <p:to>
                                        <p:strVal val="visible"/>
                                      </p:to>
                                    </p:set>
                                    <p:anim calcmode="lin" valueType="num">
                                      <p:cBhvr>
                                        <p:cTn id="204" dur="500" fill="hold"/>
                                        <p:tgtEl>
                                          <p:spTgt spid="28"/>
                                        </p:tgtEl>
                                        <p:attrNameLst>
                                          <p:attrName>ppt_w</p:attrName>
                                        </p:attrNameLst>
                                      </p:cBhvr>
                                      <p:tavLst>
                                        <p:tav tm="0">
                                          <p:val>
                                            <p:fltVal val="0"/>
                                          </p:val>
                                        </p:tav>
                                        <p:tav tm="100000">
                                          <p:val>
                                            <p:strVal val="#ppt_w"/>
                                          </p:val>
                                        </p:tav>
                                      </p:tavLst>
                                    </p:anim>
                                    <p:anim calcmode="lin" valueType="num">
                                      <p:cBhvr>
                                        <p:cTn id="205"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06" fill="hold" nodeType="clickPar">
                      <p:stCondLst>
                        <p:cond delay="indefinite"/>
                      </p:stCondLst>
                      <p:childTnLst>
                        <p:par>
                          <p:cTn id="207" fill="hold" nodeType="withGroup">
                            <p:stCondLst>
                              <p:cond delay="0"/>
                            </p:stCondLst>
                            <p:childTnLst>
                              <p:par>
                                <p:cTn id="208" presetID="1" presetClass="exit" presetSubtype="0" fill="hold" nodeType="clickEffect">
                                  <p:stCondLst>
                                    <p:cond delay="0"/>
                                  </p:stCondLst>
                                  <p:childTnLst>
                                    <p:set>
                                      <p:cBhvr>
                                        <p:cTn id="209" dur="1" fill="hold">
                                          <p:stCondLst>
                                            <p:cond delay="0"/>
                                          </p:stCondLst>
                                        </p:cTn>
                                        <p:tgtEl>
                                          <p:spTgt spid="21"/>
                                        </p:tgtEl>
                                        <p:attrNameLst>
                                          <p:attrName>style.visibility</p:attrName>
                                        </p:attrNameLst>
                                      </p:cBhvr>
                                      <p:to>
                                        <p:strVal val="hidden"/>
                                      </p:to>
                                    </p:set>
                                  </p:childTnLst>
                                </p:cTn>
                              </p:par>
                              <p:par>
                                <p:cTn id="210" presetID="1" presetClass="exit" presetSubtype="0" fill="hold" nodeType="withEffect">
                                  <p:stCondLst>
                                    <p:cond delay="0"/>
                                  </p:stCondLst>
                                  <p:childTnLst>
                                    <p:set>
                                      <p:cBhvr>
                                        <p:cTn id="211" dur="1" fill="hold">
                                          <p:stCondLst>
                                            <p:cond delay="0"/>
                                          </p:stCondLst>
                                        </p:cTn>
                                        <p:tgtEl>
                                          <p:spTgt spid="20"/>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137"/>
                                        </p:tgtEl>
                                        <p:attrNameLst>
                                          <p:attrName>style.visibility</p:attrName>
                                        </p:attrNameLst>
                                      </p:cBhvr>
                                      <p:to>
                                        <p:strVal val="hidden"/>
                                      </p:to>
                                    </p:set>
                                  </p:childTnLst>
                                </p:cTn>
                              </p:par>
                              <p:par>
                                <p:cTn id="214" presetID="1" presetClass="exit" presetSubtype="0" fill="hold" nodeType="withEffect">
                                  <p:stCondLst>
                                    <p:cond delay="0"/>
                                  </p:stCondLst>
                                  <p:childTnLst>
                                    <p:set>
                                      <p:cBhvr>
                                        <p:cTn id="215" dur="1" fill="hold">
                                          <p:stCondLst>
                                            <p:cond delay="0"/>
                                          </p:stCondLst>
                                        </p:cTn>
                                        <p:tgtEl>
                                          <p:spTgt spid="28"/>
                                        </p:tgtEl>
                                        <p:attrNameLst>
                                          <p:attrName>style.visibility</p:attrName>
                                        </p:attrNameLst>
                                      </p:cBhvr>
                                      <p:to>
                                        <p:strVal val="hidden"/>
                                      </p:to>
                                    </p:set>
                                  </p:childTnLst>
                                </p:cTn>
                              </p:par>
                            </p:childTnLst>
                          </p:cTn>
                        </p:par>
                        <p:par>
                          <p:cTn id="216" fill="hold" nodeType="afterGroup">
                            <p:stCondLst>
                              <p:cond delay="0"/>
                            </p:stCondLst>
                            <p:childTnLst>
                              <p:par>
                                <p:cTn id="217" presetID="1" presetClass="entr" presetSubtype="0" fill="hold" nodeType="afterEffect">
                                  <p:stCondLst>
                                    <p:cond delay="0"/>
                                  </p:stCondLst>
                                  <p:childTnLst>
                                    <p:set>
                                      <p:cBhvr>
                                        <p:cTn id="218" dur="1" fill="hold">
                                          <p:stCondLst>
                                            <p:cond delay="0"/>
                                          </p:stCondLst>
                                        </p:cTn>
                                        <p:tgtEl>
                                          <p:spTgt spid="25"/>
                                        </p:tgtEl>
                                        <p:attrNameLst>
                                          <p:attrName>style.visibility</p:attrName>
                                        </p:attrNameLst>
                                      </p:cBhvr>
                                      <p:to>
                                        <p:strVal val="visible"/>
                                      </p:to>
                                    </p:se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8" presetClass="emph" presetSubtype="0" fill="hold" nodeType="clickEffect">
                                  <p:stCondLst>
                                    <p:cond delay="0"/>
                                  </p:stCondLst>
                                  <p:childTnLst>
                                    <p:animRot by="10800000">
                                      <p:cBhvr>
                                        <p:cTn id="222" dur="1000" fill="hold"/>
                                        <p:tgtEl>
                                          <p:spTgt spid="25"/>
                                        </p:tgtEl>
                                        <p:attrNameLst>
                                          <p:attrName>r</p:attrName>
                                        </p:attrNameLst>
                                      </p:cBhvr>
                                    </p:animRot>
                                  </p:childTnLst>
                                </p:cTn>
                              </p:par>
                              <p:par>
                                <p:cTn id="223" presetID="0" presetClass="path" presetSubtype="0" accel="50000" decel="50000" fill="hold" nodeType="withEffect">
                                  <p:stCondLst>
                                    <p:cond delay="0"/>
                                  </p:stCondLst>
                                  <p:childTnLst>
                                    <p:animMotion origin="layout" path="M 4.44444E-6 3.33333E-6 L 0.26944 3.33333E-6 " pathEditMode="relative" rAng="0" ptsTypes="AA">
                                      <p:cBhvr>
                                        <p:cTn id="224" dur="2000" fill="hold"/>
                                        <p:tgtEl>
                                          <p:spTgt spid="25"/>
                                        </p:tgtEl>
                                        <p:attrNameLst>
                                          <p:attrName>ppt_x</p:attrName>
                                          <p:attrName>ppt_y</p:attrName>
                                        </p:attrNameLst>
                                      </p:cBhvr>
                                      <p:rCtr x="13472" y="0"/>
                                    </p:animMotion>
                                  </p:childTnLst>
                                </p:cTn>
                              </p:par>
                            </p:childTnLst>
                          </p:cTn>
                        </p:par>
                        <p:par>
                          <p:cTn id="225" fill="hold" nodeType="afterGroup">
                            <p:stCondLst>
                              <p:cond delay="2000"/>
                            </p:stCondLst>
                            <p:childTnLst>
                              <p:par>
                                <p:cTn id="226" presetID="8" presetClass="emph" presetSubtype="0" fill="hold" nodeType="afterEffect">
                                  <p:stCondLst>
                                    <p:cond delay="0"/>
                                  </p:stCondLst>
                                  <p:childTnLst>
                                    <p:animRot by="-10800000">
                                      <p:cBhvr>
                                        <p:cTn id="227" dur="1000" fill="hold"/>
                                        <p:tgtEl>
                                          <p:spTgt spid="25"/>
                                        </p:tgtEl>
                                        <p:attrNameLst>
                                          <p:attrName>r</p:attrName>
                                        </p:attrNameLst>
                                      </p:cBhvr>
                                    </p:animRot>
                                  </p:childTnLst>
                                </p:cTn>
                              </p:par>
                              <p:par>
                                <p:cTn id="228" presetID="0" presetClass="path" presetSubtype="0" accel="50000" decel="50000" fill="hold" nodeType="withEffect">
                                  <p:stCondLst>
                                    <p:cond delay="0"/>
                                  </p:stCondLst>
                                  <p:childTnLst>
                                    <p:animMotion origin="layout" path="M 0.26944 -5.55556E-6 L 0.55277 -5.55556E-6 " pathEditMode="relative" ptsTypes="AA">
                                      <p:cBhvr>
                                        <p:cTn id="229" dur="2000" fill="hold"/>
                                        <p:tgtEl>
                                          <p:spTgt spid="25"/>
                                        </p:tgtEl>
                                        <p:attrNameLst>
                                          <p:attrName>ppt_x</p:attrName>
                                          <p:attrName>ppt_y</p:attrName>
                                        </p:attrNameLst>
                                      </p:cBhvr>
                                    </p:animMotion>
                                  </p:childTnLst>
                                </p:cTn>
                              </p:par>
                            </p:childTnLst>
                          </p:cTn>
                        </p:par>
                        <p:par>
                          <p:cTn id="230" fill="hold" nodeType="afterGroup">
                            <p:stCondLst>
                              <p:cond delay="4000"/>
                            </p:stCondLst>
                            <p:childTnLst>
                              <p:par>
                                <p:cTn id="231" presetID="8" presetClass="emph" presetSubtype="0" fill="hold" nodeType="afterEffect">
                                  <p:stCondLst>
                                    <p:cond delay="0"/>
                                  </p:stCondLst>
                                  <p:childTnLst>
                                    <p:animRot by="10800000">
                                      <p:cBhvr>
                                        <p:cTn id="232" dur="1000" fill="hold"/>
                                        <p:tgtEl>
                                          <p:spTgt spid="25"/>
                                        </p:tgtEl>
                                        <p:attrNameLst>
                                          <p:attrName>r</p:attrName>
                                        </p:attrNameLst>
                                      </p:cBhvr>
                                    </p:animRot>
                                  </p:childTnLst>
                                </p:cTn>
                              </p:par>
                              <p:par>
                                <p:cTn id="233" presetID="0" presetClass="path" presetSubtype="0" accel="50000" decel="50000" fill="hold" nodeType="withEffect">
                                  <p:stCondLst>
                                    <p:cond delay="0"/>
                                  </p:stCondLst>
                                  <p:childTnLst>
                                    <p:animMotion origin="layout" path="M 0.55277 3.33333E-6 L 0.55277 0.26111 " pathEditMode="relative" rAng="0" ptsTypes="AA">
                                      <p:cBhvr>
                                        <p:cTn id="234" dur="2000" fill="hold"/>
                                        <p:tgtEl>
                                          <p:spTgt spid="25"/>
                                        </p:tgtEl>
                                        <p:attrNameLst>
                                          <p:attrName>ppt_x</p:attrName>
                                          <p:attrName>ppt_y</p:attrName>
                                        </p:attrNameLst>
                                      </p:cBhvr>
                                      <p:rCtr x="0" y="13056"/>
                                    </p:animMotion>
                                  </p:childTnLst>
                                </p:cTn>
                              </p:par>
                            </p:childTnLst>
                          </p:cTn>
                        </p:par>
                        <p:par>
                          <p:cTn id="235" fill="hold" nodeType="afterGroup">
                            <p:stCondLst>
                              <p:cond delay="6000"/>
                            </p:stCondLst>
                            <p:childTnLst>
                              <p:par>
                                <p:cTn id="236" presetID="8" presetClass="emph" presetSubtype="0" fill="hold" nodeType="afterEffect">
                                  <p:stCondLst>
                                    <p:cond delay="0"/>
                                  </p:stCondLst>
                                  <p:childTnLst>
                                    <p:animRot by="-10800000">
                                      <p:cBhvr>
                                        <p:cTn id="237" dur="2000" fill="hold"/>
                                        <p:tgtEl>
                                          <p:spTgt spid="25"/>
                                        </p:tgtEl>
                                        <p:attrNameLst>
                                          <p:attrName>r</p:attrName>
                                        </p:attrNameLst>
                                      </p:cBhvr>
                                    </p:animRot>
                                  </p:childTnLst>
                                </p:cTn>
                              </p:par>
                              <p:par>
                                <p:cTn id="238" presetID="0" presetClass="path" presetSubtype="0" accel="50000" decel="50000" fill="hold" nodeType="withEffect">
                                  <p:stCondLst>
                                    <p:cond delay="0"/>
                                  </p:stCondLst>
                                  <p:childTnLst>
                                    <p:animMotion origin="layout" path="M 0.55277 0.26111 L 0.26944 0.26111 " pathEditMode="relative" ptsTypes="AA">
                                      <p:cBhvr>
                                        <p:cTn id="239" dur="2000" fill="hold"/>
                                        <p:tgtEl>
                                          <p:spTgt spid="25"/>
                                        </p:tgtEl>
                                        <p:attrNameLst>
                                          <p:attrName>ppt_x</p:attrName>
                                          <p:attrName>ppt_y</p:attrName>
                                        </p:attrNameLst>
                                      </p:cBhvr>
                                    </p:animMotion>
                                  </p:childTnLst>
                                </p:cTn>
                              </p:par>
                            </p:childTnLst>
                          </p:cTn>
                        </p:par>
                      </p:childTnLst>
                    </p:cTn>
                  </p:par>
                  <p:par>
                    <p:cTn id="240" fill="hold" nodeType="clickPar">
                      <p:stCondLst>
                        <p:cond delay="indefinite"/>
                      </p:stCondLst>
                      <p:childTnLst>
                        <p:par>
                          <p:cTn id="241" fill="hold" nodeType="withGroup">
                            <p:stCondLst>
                              <p:cond delay="0"/>
                            </p:stCondLst>
                            <p:childTnLst>
                              <p:par>
                                <p:cTn id="242" presetID="0" presetClass="path" presetSubtype="0" accel="50000" decel="50000" fill="hold" nodeType="clickEffect">
                                  <p:stCondLst>
                                    <p:cond delay="0"/>
                                  </p:stCondLst>
                                  <p:childTnLst>
                                    <p:animMotion origin="layout" path="M 0.26944 0.26481 L 0.26944 -0.00186 " pathEditMode="relative" rAng="0" ptsTypes="AA">
                                      <p:cBhvr>
                                        <p:cTn id="243" dur="2000" fill="hold"/>
                                        <p:tgtEl>
                                          <p:spTgt spid="25"/>
                                        </p:tgtEl>
                                        <p:attrNameLst>
                                          <p:attrName>ppt_x</p:attrName>
                                          <p:attrName>ppt_y</p:attrName>
                                        </p:attrNameLst>
                                      </p:cBhvr>
                                      <p:rCtr x="0" y="-13333"/>
                                    </p:animMotion>
                                  </p:childTnLst>
                                </p:cTn>
                              </p:par>
                              <p:par>
                                <p:cTn id="244" presetID="8" presetClass="emph" presetSubtype="0" fill="hold" nodeType="withEffect">
                                  <p:stCondLst>
                                    <p:cond delay="0"/>
                                  </p:stCondLst>
                                  <p:childTnLst>
                                    <p:animRot by="-1800000">
                                      <p:cBhvr>
                                        <p:cTn id="245" dur="2000" fill="hold"/>
                                        <p:tgtEl>
                                          <p:spTgt spid="25"/>
                                        </p:tgtEl>
                                        <p:attrNameLst>
                                          <p:attrName>r</p:attrName>
                                        </p:attrNameLst>
                                      </p:cBhvr>
                                    </p:animRot>
                                  </p:childTnLst>
                                </p:cTn>
                              </p:par>
                            </p:childTnLst>
                          </p:cTn>
                        </p:par>
                      </p:childTnLst>
                    </p:cTn>
                  </p:par>
                  <p:par>
                    <p:cTn id="246" fill="hold" nodeType="clickPar">
                      <p:stCondLst>
                        <p:cond delay="indefinite"/>
                      </p:stCondLst>
                      <p:childTnLst>
                        <p:par>
                          <p:cTn id="247" fill="hold" nodeType="withGroup">
                            <p:stCondLst>
                              <p:cond delay="0"/>
                            </p:stCondLst>
                            <p:childTnLst>
                              <p:par>
                                <p:cTn id="248" presetID="1" presetClass="entr" presetSubtype="0" fill="hold" grpId="1" nodeType="clickEffect">
                                  <p:stCondLst>
                                    <p:cond delay="0"/>
                                  </p:stCondLst>
                                  <p:childTnLst>
                                    <p:set>
                                      <p:cBhvr>
                                        <p:cTn id="249" dur="1" fill="hold">
                                          <p:stCondLst>
                                            <p:cond delay="0"/>
                                          </p:stCondLst>
                                        </p:cTn>
                                        <p:tgtEl>
                                          <p:spTgt spid="252"/>
                                        </p:tgtEl>
                                        <p:attrNameLst>
                                          <p:attrName>style.visibility</p:attrName>
                                        </p:attrNameLst>
                                      </p:cBhvr>
                                      <p:to>
                                        <p:strVal val="visible"/>
                                      </p:to>
                                    </p:set>
                                  </p:childTnLst>
                                </p:cTn>
                              </p:par>
                              <p:par>
                                <p:cTn id="250" presetID="27" presetClass="emph" presetSubtype="0" fill="hold" grpId="0" nodeType="withEffect">
                                  <p:stCondLst>
                                    <p:cond delay="0"/>
                                  </p:stCondLst>
                                  <p:childTnLst>
                                    <p:animClr clrSpc="rgb" dir="cw">
                                      <p:cBhvr override="childStyle">
                                        <p:cTn id="251" dur="250" autoRev="1" fill="hold"/>
                                        <p:tgtEl>
                                          <p:spTgt spid="252"/>
                                        </p:tgtEl>
                                        <p:attrNameLst>
                                          <p:attrName>style.color</p:attrName>
                                        </p:attrNameLst>
                                      </p:cBhvr>
                                      <p:to>
                                        <a:schemeClr val="bg1"/>
                                      </p:to>
                                    </p:animClr>
                                    <p:animClr clrSpc="rgb" dir="cw">
                                      <p:cBhvr>
                                        <p:cTn id="252" dur="250" autoRev="1" fill="hold"/>
                                        <p:tgtEl>
                                          <p:spTgt spid="252"/>
                                        </p:tgtEl>
                                        <p:attrNameLst>
                                          <p:attrName>fillcolor</p:attrName>
                                        </p:attrNameLst>
                                      </p:cBhvr>
                                      <p:to>
                                        <a:schemeClr val="bg1"/>
                                      </p:to>
                                    </p:animClr>
                                    <p:set>
                                      <p:cBhvr>
                                        <p:cTn id="253" dur="250" autoRev="1" fill="hold"/>
                                        <p:tgtEl>
                                          <p:spTgt spid="252"/>
                                        </p:tgtEl>
                                        <p:attrNameLst>
                                          <p:attrName>fill.type</p:attrName>
                                        </p:attrNameLst>
                                      </p:cBhvr>
                                      <p:to>
                                        <p:strVal val="solid"/>
                                      </p:to>
                                    </p:set>
                                    <p:set>
                                      <p:cBhvr>
                                        <p:cTn id="254" dur="250" autoRev="1" fill="hold"/>
                                        <p:tgtEl>
                                          <p:spTgt spid="252"/>
                                        </p:tgtEl>
                                        <p:attrNameLst>
                                          <p:attrName>fill.on</p:attrName>
                                        </p:attrNameLst>
                                      </p:cBhvr>
                                      <p:to>
                                        <p:strVal val="true"/>
                                      </p:to>
                                    </p:set>
                                  </p:childTnLst>
                                </p:cTn>
                              </p:par>
                              <p:par>
                                <p:cTn id="255" presetID="1" presetClass="entr" presetSubtype="0" fill="hold" nodeType="withEffect">
                                  <p:stCondLst>
                                    <p:cond delay="0"/>
                                  </p:stCondLst>
                                  <p:childTnLst>
                                    <p:set>
                                      <p:cBhvr>
                                        <p:cTn id="256" dur="1" fill="hold">
                                          <p:stCondLst>
                                            <p:cond delay="0"/>
                                          </p:stCondLst>
                                        </p:cTn>
                                        <p:tgtEl>
                                          <p:spTgt spid="251"/>
                                        </p:tgtEl>
                                        <p:attrNameLst>
                                          <p:attrName>style.visibility</p:attrName>
                                        </p:attrNameLst>
                                      </p:cBhvr>
                                      <p:to>
                                        <p:strVal val="visible"/>
                                      </p:to>
                                    </p:set>
                                  </p:childTnLst>
                                </p:cTn>
                              </p:par>
                            </p:childTnLst>
                          </p:cTn>
                        </p:par>
                        <p:par>
                          <p:cTn id="257" fill="hold" nodeType="afterGroup">
                            <p:stCondLst>
                              <p:cond delay="500"/>
                            </p:stCondLst>
                            <p:childTnLst>
                              <p:par>
                                <p:cTn id="258" presetID="27" presetClass="emph" presetSubtype="0" fill="hold" grpId="2" nodeType="afterEffect">
                                  <p:stCondLst>
                                    <p:cond delay="0"/>
                                  </p:stCondLst>
                                  <p:childTnLst>
                                    <p:animClr clrSpc="rgb" dir="cw">
                                      <p:cBhvr override="childStyle">
                                        <p:cTn id="259" dur="250" autoRev="1" fill="hold"/>
                                        <p:tgtEl>
                                          <p:spTgt spid="252"/>
                                        </p:tgtEl>
                                        <p:attrNameLst>
                                          <p:attrName>style.color</p:attrName>
                                        </p:attrNameLst>
                                      </p:cBhvr>
                                      <p:to>
                                        <a:schemeClr val="bg1"/>
                                      </p:to>
                                    </p:animClr>
                                    <p:animClr clrSpc="rgb" dir="cw">
                                      <p:cBhvr>
                                        <p:cTn id="260" dur="250" autoRev="1" fill="hold"/>
                                        <p:tgtEl>
                                          <p:spTgt spid="252"/>
                                        </p:tgtEl>
                                        <p:attrNameLst>
                                          <p:attrName>fillcolor</p:attrName>
                                        </p:attrNameLst>
                                      </p:cBhvr>
                                      <p:to>
                                        <a:schemeClr val="bg1"/>
                                      </p:to>
                                    </p:animClr>
                                    <p:set>
                                      <p:cBhvr>
                                        <p:cTn id="261" dur="250" autoRev="1" fill="hold"/>
                                        <p:tgtEl>
                                          <p:spTgt spid="252"/>
                                        </p:tgtEl>
                                        <p:attrNameLst>
                                          <p:attrName>fill.type</p:attrName>
                                        </p:attrNameLst>
                                      </p:cBhvr>
                                      <p:to>
                                        <p:strVal val="solid"/>
                                      </p:to>
                                    </p:set>
                                    <p:set>
                                      <p:cBhvr>
                                        <p:cTn id="262" dur="250" autoRev="1" fill="hold"/>
                                        <p:tgtEl>
                                          <p:spTgt spid="252"/>
                                        </p:tgtEl>
                                        <p:attrNameLst>
                                          <p:attrName>fill.on</p:attrName>
                                        </p:attrNameLst>
                                      </p:cBhvr>
                                      <p:to>
                                        <p:strVal val="true"/>
                                      </p:to>
                                    </p:set>
                                  </p:childTnLst>
                                </p:cTn>
                              </p:par>
                            </p:childTnLst>
                          </p:cTn>
                        </p:par>
                        <p:par>
                          <p:cTn id="263" fill="hold" nodeType="afterGroup">
                            <p:stCondLst>
                              <p:cond delay="1000"/>
                            </p:stCondLst>
                            <p:childTnLst>
                              <p:par>
                                <p:cTn id="264" presetID="27" presetClass="emph" presetSubtype="0" fill="hold" grpId="3" nodeType="afterEffect">
                                  <p:stCondLst>
                                    <p:cond delay="0"/>
                                  </p:stCondLst>
                                  <p:childTnLst>
                                    <p:animClr clrSpc="rgb" dir="cw">
                                      <p:cBhvr override="childStyle">
                                        <p:cTn id="265" dur="250" autoRev="1" fill="hold"/>
                                        <p:tgtEl>
                                          <p:spTgt spid="252"/>
                                        </p:tgtEl>
                                        <p:attrNameLst>
                                          <p:attrName>style.color</p:attrName>
                                        </p:attrNameLst>
                                      </p:cBhvr>
                                      <p:to>
                                        <a:schemeClr val="bg1"/>
                                      </p:to>
                                    </p:animClr>
                                    <p:animClr clrSpc="rgb" dir="cw">
                                      <p:cBhvr>
                                        <p:cTn id="266" dur="250" autoRev="1" fill="hold"/>
                                        <p:tgtEl>
                                          <p:spTgt spid="252"/>
                                        </p:tgtEl>
                                        <p:attrNameLst>
                                          <p:attrName>fillcolor</p:attrName>
                                        </p:attrNameLst>
                                      </p:cBhvr>
                                      <p:to>
                                        <a:schemeClr val="bg1"/>
                                      </p:to>
                                    </p:animClr>
                                    <p:set>
                                      <p:cBhvr>
                                        <p:cTn id="267" dur="250" autoRev="1" fill="hold"/>
                                        <p:tgtEl>
                                          <p:spTgt spid="252"/>
                                        </p:tgtEl>
                                        <p:attrNameLst>
                                          <p:attrName>fill.type</p:attrName>
                                        </p:attrNameLst>
                                      </p:cBhvr>
                                      <p:to>
                                        <p:strVal val="solid"/>
                                      </p:to>
                                    </p:set>
                                    <p:set>
                                      <p:cBhvr>
                                        <p:cTn id="268" dur="250" autoRev="1" fill="hold"/>
                                        <p:tgtEl>
                                          <p:spTgt spid="252"/>
                                        </p:tgtEl>
                                        <p:attrNameLst>
                                          <p:attrName>fill.on</p:attrName>
                                        </p:attrNameLst>
                                      </p:cBhvr>
                                      <p:to>
                                        <p:strVal val="true"/>
                                      </p:to>
                                    </p:set>
                                  </p:childTnLst>
                                </p:cTn>
                              </p:par>
                            </p:childTnLst>
                          </p:cTn>
                        </p:par>
                        <p:par>
                          <p:cTn id="269" fill="hold" nodeType="afterGroup">
                            <p:stCondLst>
                              <p:cond delay="1500"/>
                            </p:stCondLst>
                            <p:childTnLst>
                              <p:par>
                                <p:cTn id="270" presetID="27" presetClass="emph" presetSubtype="0" fill="hold" nodeType="afterEffect">
                                  <p:stCondLst>
                                    <p:cond delay="0"/>
                                  </p:stCondLst>
                                  <p:childTnLst>
                                    <p:animClr clrSpc="rgb" dir="cw">
                                      <p:cBhvr override="childStyle">
                                        <p:cTn id="271" dur="250" autoRev="1" fill="hold"/>
                                        <p:tgtEl>
                                          <p:spTgt spid="252"/>
                                        </p:tgtEl>
                                        <p:attrNameLst>
                                          <p:attrName>style.color</p:attrName>
                                        </p:attrNameLst>
                                      </p:cBhvr>
                                      <p:to>
                                        <a:schemeClr val="bg1"/>
                                      </p:to>
                                    </p:animClr>
                                    <p:animClr clrSpc="rgb" dir="cw">
                                      <p:cBhvr>
                                        <p:cTn id="272" dur="250" autoRev="1" fill="hold"/>
                                        <p:tgtEl>
                                          <p:spTgt spid="252"/>
                                        </p:tgtEl>
                                        <p:attrNameLst>
                                          <p:attrName>fillcolor</p:attrName>
                                        </p:attrNameLst>
                                      </p:cBhvr>
                                      <p:to>
                                        <a:schemeClr val="bg1"/>
                                      </p:to>
                                    </p:animClr>
                                    <p:set>
                                      <p:cBhvr>
                                        <p:cTn id="273" dur="250" autoRev="1" fill="hold"/>
                                        <p:tgtEl>
                                          <p:spTgt spid="252"/>
                                        </p:tgtEl>
                                        <p:attrNameLst>
                                          <p:attrName>fill.type</p:attrName>
                                        </p:attrNameLst>
                                      </p:cBhvr>
                                      <p:to>
                                        <p:strVal val="solid"/>
                                      </p:to>
                                    </p:set>
                                    <p:set>
                                      <p:cBhvr>
                                        <p:cTn id="274" dur="250" autoRev="1" fill="hold"/>
                                        <p:tgtEl>
                                          <p:spTgt spid="25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9" grpId="0" animBg="1"/>
      <p:bldP spid="9" grpId="1" animBg="1"/>
      <p:bldP spid="9" grpId="2" animBg="1"/>
      <p:bldP spid="10" grpId="0" animBg="1"/>
      <p:bldP spid="10" grpId="1" animBg="1"/>
      <p:bldP spid="10" grpId="2" animBg="1"/>
      <p:bldP spid="11" grpId="0" animBg="1"/>
      <p:bldP spid="11" grpId="1" animBg="1"/>
      <p:bldP spid="11" grpId="2" animBg="1"/>
      <p:bldP spid="15" grpId="0" animBg="1"/>
      <p:bldP spid="15" grpId="1" animBg="1"/>
      <p:bldP spid="16" grpId="0" animBg="1"/>
      <p:bldP spid="16" grpId="1" animBg="1"/>
      <p:bldP spid="17" grpId="0" animBg="1"/>
      <p:bldP spid="17" grpId="1" animBg="1"/>
      <p:bldP spid="18" grpId="0" animBg="1"/>
      <p:bldP spid="18" grpId="1" animBg="1"/>
      <p:bldP spid="87" grpId="0" animBg="1"/>
      <p:bldP spid="87" grpId="1" animBg="1"/>
      <p:bldP spid="137" grpId="0" animBg="1"/>
      <p:bldP spid="137" grpId="1" animBg="1"/>
      <p:bldP spid="252" grpId="0" animBg="1"/>
      <p:bldP spid="252" grpId="1" animBg="1"/>
      <p:bldP spid="252" grpId="2" animBg="1"/>
      <p:bldP spid="252" grpId="3" animBg="1"/>
      <p:bldP spid="254" grpId="0" animBg="1"/>
      <p:bldP spid="254" grpId="1" animBg="1"/>
      <p:bldP spid="182459" grpId="0" animBg="1"/>
      <p:bldP spid="182459" grpId="1" animBg="1"/>
      <p:bldP spid="182460" grpId="0" animBg="1"/>
      <p:bldP spid="182460" grpId="1" animBg="1"/>
      <p:bldP spid="182461" grpId="0" animBg="1"/>
      <p:bldP spid="182461" grpId="1" animBg="1"/>
      <p:bldP spid="182462" grpId="0" animBg="1"/>
      <p:bldP spid="182462"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4294967295"/>
          </p:nvPr>
        </p:nvSpPr>
        <p:spPr>
          <a:xfrm>
            <a:off x="304800" y="1219201"/>
            <a:ext cx="8229600" cy="4648200"/>
          </a:xfrm>
        </p:spPr>
        <p:txBody>
          <a:bodyPr/>
          <a:lstStyle/>
          <a:p>
            <a:pPr eaLnBrk="1" hangingPunct="1"/>
            <a:r>
              <a:rPr lang="en-US" altLang="zh-CN" sz="2400" dirty="0" smtClean="0">
                <a:cs typeface="Arial" panose="020B0604020202020204" pitchFamily="34" charset="0"/>
              </a:rPr>
              <a:t>Peer assisted localization</a:t>
            </a:r>
          </a:p>
          <a:p>
            <a:pPr lvl="1" eaLnBrk="1" hangingPunct="1"/>
            <a:endParaRPr lang="en-US" altLang="zh-CN" sz="3200" dirty="0" smtClean="0">
              <a:cs typeface="Arial" panose="020B0604020202020204" pitchFamily="34" charset="0"/>
            </a:endParaRPr>
          </a:p>
          <a:p>
            <a:pPr lvl="2" eaLnBrk="1" hangingPunct="1"/>
            <a:endParaRPr lang="en-US" altLang="zh-CN" sz="3200" dirty="0" smtClean="0">
              <a:cs typeface="Arial" panose="020B0604020202020204" pitchFamily="34" charset="0"/>
            </a:endParaRPr>
          </a:p>
          <a:p>
            <a:pPr eaLnBrk="1" hangingPunct="1"/>
            <a:endParaRPr lang="en-US" altLang="zh-CN" sz="2400" dirty="0" smtClean="0">
              <a:cs typeface="Arial" panose="020B0604020202020204" pitchFamily="34" charset="0"/>
            </a:endParaRPr>
          </a:p>
          <a:p>
            <a:pPr eaLnBrk="1" hangingPunct="1"/>
            <a:r>
              <a:rPr lang="en-US" altLang="zh-CN" sz="2400" dirty="0" smtClean="0">
                <a:cs typeface="Arial" panose="020B0604020202020204" pitchFamily="34" charset="0"/>
              </a:rPr>
              <a:t>Fast and concurrent acoustic ranging of multiple phones</a:t>
            </a:r>
          </a:p>
          <a:p>
            <a:pPr lvl="1" eaLnBrk="1" hangingPunct="1"/>
            <a:endParaRPr lang="en-US" altLang="zh-CN" sz="3600" dirty="0" smtClean="0">
              <a:cs typeface="Arial" panose="020B0604020202020204" pitchFamily="34" charset="0"/>
            </a:endParaRPr>
          </a:p>
          <a:p>
            <a:pPr eaLnBrk="1" hangingPunct="1"/>
            <a:r>
              <a:rPr lang="en-US" altLang="zh-CN" sz="2400" dirty="0" smtClean="0">
                <a:cs typeface="Arial" panose="020B0604020202020204" pitchFamily="34" charset="0"/>
              </a:rPr>
              <a:t>Ease of use</a:t>
            </a:r>
          </a:p>
        </p:txBody>
      </p:sp>
      <p:sp>
        <p:nvSpPr>
          <p:cNvPr id="11267" name="Rectangle 3"/>
          <p:cNvSpPr>
            <a:spLocks noChangeArrowheads="1"/>
          </p:cNvSpPr>
          <p:nvPr/>
        </p:nvSpPr>
        <p:spPr bwMode="auto">
          <a:xfrm>
            <a:off x="304800" y="161925"/>
            <a:ext cx="842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008000"/>
              </a:buClr>
            </a:pPr>
            <a:r>
              <a:rPr lang="en-US" altLang="zh-CN" sz="4000" spc="-100" dirty="0">
                <a:solidFill>
                  <a:schemeClr val="tx2"/>
                </a:solidFill>
                <a:latin typeface="+mj-lt"/>
                <a:ea typeface="+mj-ea"/>
                <a:cs typeface="+mj-cs"/>
              </a:rPr>
              <a:t>System Design Goals and Challenges</a:t>
            </a:r>
          </a:p>
        </p:txBody>
      </p:sp>
      <p:grpSp>
        <p:nvGrpSpPr>
          <p:cNvPr id="11268" name="Group 16"/>
          <p:cNvGrpSpPr>
            <a:grpSpLocks/>
          </p:cNvGrpSpPr>
          <p:nvPr/>
        </p:nvGrpSpPr>
        <p:grpSpPr bwMode="auto">
          <a:xfrm>
            <a:off x="685800" y="1764506"/>
            <a:ext cx="7283450" cy="1530350"/>
            <a:chOff x="876" y="1052"/>
            <a:chExt cx="4588" cy="964"/>
          </a:xfrm>
        </p:grpSpPr>
        <p:pic>
          <p:nvPicPr>
            <p:cNvPr id="11276" name="Text Box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 y="1052"/>
              <a:ext cx="4588" cy="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Text Box 6"/>
            <p:cNvSpPr txBox="1">
              <a:spLocks noChangeArrowheads="1"/>
            </p:cNvSpPr>
            <p:nvPr/>
          </p:nvSpPr>
          <p:spPr bwMode="auto">
            <a:xfrm>
              <a:off x="951" y="1154"/>
              <a:ext cx="4473"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6600"/>
                </a:buClr>
                <a:buFont typeface="Wingdings" panose="05000000000000000000" pitchFamily="2" charset="2"/>
                <a:buChar char="Ø"/>
              </a:pPr>
              <a:r>
                <a:rPr lang="en-US" altLang="zh-CN" sz="2000" dirty="0">
                  <a:solidFill>
                    <a:srgbClr val="1E4649"/>
                  </a:solidFill>
                </a:rPr>
                <a:t> Exactly what is the algorithm to search for the best fit   position and quantify the signal similarity so that to reduce large errors?</a:t>
              </a:r>
              <a:r>
                <a:rPr lang="en-US" altLang="zh-CN" sz="2000" dirty="0"/>
                <a:t> </a:t>
              </a:r>
            </a:p>
          </p:txBody>
        </p:sp>
      </p:grpSp>
      <p:sp>
        <p:nvSpPr>
          <p:cNvPr id="84998" name="Text Box 6"/>
          <p:cNvSpPr txBox="1">
            <a:spLocks noChangeArrowheads="1"/>
          </p:cNvSpPr>
          <p:nvPr/>
        </p:nvSpPr>
        <p:spPr bwMode="auto">
          <a:xfrm>
            <a:off x="838200" y="3870325"/>
            <a:ext cx="7162800" cy="396875"/>
          </a:xfrm>
          <a:prstGeom prst="rect">
            <a:avLst/>
          </a:prstGeom>
          <a:ln/>
          <a:effectLst>
            <a:outerShdw blurRad="57150" dist="19050" dir="5400000" algn="ctr" rotWithShape="0">
              <a:srgbClr val="000000">
                <a:alpha val="63000"/>
              </a:srgbClr>
            </a:outerShdw>
            <a:softEdge rad="12700"/>
          </a:effectLst>
        </p:spPr>
        <p:style>
          <a:lnRef idx="0">
            <a:schemeClr val="accent5"/>
          </a:lnRef>
          <a:fillRef idx="3">
            <a:schemeClr val="accent5"/>
          </a:fillRef>
          <a:effectRef idx="3">
            <a:schemeClr val="accent5"/>
          </a:effectRef>
          <a:fontRef idx="minor">
            <a:schemeClr val="lt1"/>
          </a:fontRef>
        </p:style>
        <p:txBody>
          <a:bodyPr>
            <a:spAutoFit/>
          </a:bodyPr>
          <a:lstStyle/>
          <a:p>
            <a:pPr eaLnBrk="1" hangingPunct="1">
              <a:spcBef>
                <a:spcPct val="50000"/>
              </a:spcBef>
              <a:buClr>
                <a:srgbClr val="006600"/>
              </a:buClr>
              <a:buFont typeface="Wingdings" pitchFamily="2" charset="2"/>
              <a:buChar char="Ø"/>
              <a:defRPr/>
            </a:pPr>
            <a:r>
              <a:rPr lang="en-US" altLang="zh-CN" sz="2000">
                <a:solidFill>
                  <a:srgbClr val="1E4649"/>
                </a:solidFill>
              </a:rPr>
              <a:t> How to design and detect acoustic signals?</a:t>
            </a:r>
          </a:p>
        </p:txBody>
      </p:sp>
      <p:sp>
        <p:nvSpPr>
          <p:cNvPr id="84999" name="Text Box 7"/>
          <p:cNvSpPr txBox="1">
            <a:spLocks noChangeArrowheads="1"/>
          </p:cNvSpPr>
          <p:nvPr/>
        </p:nvSpPr>
        <p:spPr bwMode="auto">
          <a:xfrm>
            <a:off x="835343" y="5005626"/>
            <a:ext cx="7162800" cy="861774"/>
          </a:xfrm>
          <a:prstGeom prst="rect">
            <a:avLst/>
          </a:prstGeom>
          <a:ln/>
          <a:effectLst>
            <a:outerShdw blurRad="57150" dist="19050" dir="5400000" algn="ctr" rotWithShape="0">
              <a:srgbClr val="000000">
                <a:alpha val="63000"/>
              </a:srgbClr>
            </a:outerShdw>
            <a:softEdge rad="12700"/>
          </a:effectLst>
        </p:spPr>
        <p:style>
          <a:lnRef idx="0">
            <a:schemeClr val="accent5"/>
          </a:lnRef>
          <a:fillRef idx="3">
            <a:schemeClr val="accent5"/>
          </a:fillRef>
          <a:effectRef idx="3">
            <a:schemeClr val="accent5"/>
          </a:effectRef>
          <a:fontRef idx="minor">
            <a:schemeClr val="lt1"/>
          </a:fontRef>
        </p:style>
        <p:txBody>
          <a:bodyPr>
            <a:spAutoFit/>
          </a:bodyPr>
          <a:lstStyle/>
          <a:p>
            <a:pPr eaLnBrk="1" hangingPunct="1">
              <a:spcBef>
                <a:spcPct val="50000"/>
              </a:spcBef>
              <a:buClr>
                <a:srgbClr val="006600"/>
              </a:buClr>
              <a:buFont typeface="Wingdings" pitchFamily="2" charset="2"/>
              <a:buChar char="Ø"/>
              <a:defRPr/>
            </a:pPr>
            <a:r>
              <a:rPr lang="en-US" altLang="zh-CN" sz="2000" b="1" dirty="0">
                <a:solidFill>
                  <a:srgbClr val="1E4649"/>
                </a:solidFill>
              </a:rPr>
              <a:t> </a:t>
            </a:r>
            <a:r>
              <a:rPr lang="en-US" altLang="zh-CN" sz="2000" dirty="0">
                <a:solidFill>
                  <a:srgbClr val="1E4649"/>
                </a:solidFill>
              </a:rPr>
              <a:t>Need to complete in short time.</a:t>
            </a:r>
          </a:p>
          <a:p>
            <a:pPr eaLnBrk="1" hangingPunct="1">
              <a:spcBef>
                <a:spcPct val="50000"/>
              </a:spcBef>
              <a:buClr>
                <a:srgbClr val="006600"/>
              </a:buClr>
              <a:buFont typeface="Wingdings" pitchFamily="2" charset="2"/>
              <a:buChar char="Ø"/>
              <a:defRPr/>
            </a:pPr>
            <a:r>
              <a:rPr lang="en-US" altLang="zh-CN" sz="2000" dirty="0">
                <a:solidFill>
                  <a:srgbClr val="1E4649"/>
                </a:solidFill>
              </a:rPr>
              <a:t> Not annoy or distract users from their regular activities.</a:t>
            </a:r>
          </a:p>
        </p:txBody>
      </p:sp>
    </p:spTree>
    <p:extLst>
      <p:ext uri="{BB962C8B-B14F-4D97-AF65-F5344CB8AC3E}">
        <p14:creationId xmlns:p14="http://schemas.microsoft.com/office/powerpoint/2010/main" val="182918585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304002"/>
            <a:ext cx="9156761" cy="55399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lnSpc>
                <a:spcPct val="150000"/>
              </a:lnSpc>
            </a:pPr>
            <a:r>
              <a:rPr lang="en-US" altLang="zh-HK" sz="2000" dirty="0" smtClean="0">
                <a:latin typeface="Tw Cen MT" pitchFamily="34" charset="0"/>
              </a:rPr>
              <a:t>[</a:t>
            </a:r>
            <a:r>
              <a:rPr lang="en-US" altLang="zh-HK" sz="2000" dirty="0" smtClean="0">
                <a:latin typeface="Tw Cen MT" pitchFamily="34" charset="0"/>
                <a:cs typeface="Arial" charset="0"/>
              </a:rPr>
              <a:t>MobiCom’12</a:t>
            </a:r>
            <a:r>
              <a:rPr lang="en-US" altLang="zh-HK" sz="2000" dirty="0" smtClean="0">
                <a:latin typeface="Tw Cen MT" pitchFamily="34" charset="0"/>
              </a:rPr>
              <a:t>]</a:t>
            </a:r>
            <a:r>
              <a:rPr lang="en-US" altLang="zh-HK" sz="2000" i="1" dirty="0" err="1" smtClean="0">
                <a:latin typeface="Tw Cen MT" pitchFamily="34" charset="0"/>
              </a:rPr>
              <a:t>LiFS</a:t>
            </a:r>
            <a:r>
              <a:rPr lang="en-US" altLang="zh-HK" sz="2000" i="1" dirty="0" smtClean="0">
                <a:latin typeface="Tw Cen MT" pitchFamily="34" charset="0"/>
              </a:rPr>
              <a:t>: </a:t>
            </a:r>
            <a:r>
              <a:rPr lang="en-US" altLang="zh-CN" sz="2000" i="1" dirty="0" smtClean="0">
                <a:solidFill>
                  <a:srgbClr val="FF0000"/>
                </a:solidFill>
                <a:latin typeface="Tw Cen MT" pitchFamily="34" charset="0"/>
                <a:cs typeface="Arial" charset="0"/>
              </a:rPr>
              <a:t>L</a:t>
            </a:r>
            <a:r>
              <a:rPr lang="en-US" altLang="zh-CN" sz="2000" i="1" dirty="0" smtClean="0">
                <a:latin typeface="Tw Cen MT" pitchFamily="34" charset="0"/>
                <a:cs typeface="Arial" charset="0"/>
              </a:rPr>
              <a:t>ocating </a:t>
            </a:r>
            <a:r>
              <a:rPr lang="en-US" altLang="zh-CN" sz="2000" i="1" dirty="0" smtClean="0">
                <a:solidFill>
                  <a:srgbClr val="FF0000"/>
                </a:solidFill>
                <a:latin typeface="Tw Cen MT" pitchFamily="34" charset="0"/>
                <a:cs typeface="Arial" charset="0"/>
              </a:rPr>
              <a:t>i</a:t>
            </a:r>
            <a:r>
              <a:rPr lang="en-US" altLang="zh-CN" sz="2000" i="1" dirty="0" smtClean="0">
                <a:latin typeface="Tw Cen MT" pitchFamily="34" charset="0"/>
                <a:cs typeface="Arial" charset="0"/>
              </a:rPr>
              <a:t>n </a:t>
            </a:r>
            <a:r>
              <a:rPr lang="en-US" altLang="zh-CN" sz="2000" i="1" dirty="0" smtClean="0">
                <a:solidFill>
                  <a:srgbClr val="FF0000"/>
                </a:solidFill>
                <a:latin typeface="Tw Cen MT" pitchFamily="34" charset="0"/>
                <a:cs typeface="Arial" charset="0"/>
              </a:rPr>
              <a:t>F</a:t>
            </a:r>
            <a:r>
              <a:rPr lang="en-US" altLang="zh-CN" sz="2000" i="1" dirty="0" smtClean="0">
                <a:latin typeface="Tw Cen MT" pitchFamily="34" charset="0"/>
                <a:cs typeface="Arial" charset="0"/>
              </a:rPr>
              <a:t>ingerprint </a:t>
            </a:r>
            <a:r>
              <a:rPr lang="en-US" altLang="zh-CN" sz="2000" i="1" dirty="0" smtClean="0">
                <a:solidFill>
                  <a:srgbClr val="FF0000"/>
                </a:solidFill>
                <a:latin typeface="Tw Cen MT" pitchFamily="34" charset="0"/>
                <a:cs typeface="Arial" charset="0"/>
              </a:rPr>
              <a:t>S</a:t>
            </a:r>
            <a:r>
              <a:rPr lang="en-US" altLang="zh-CN" sz="2000" i="1" dirty="0" smtClean="0">
                <a:latin typeface="Tw Cen MT" pitchFamily="34" charset="0"/>
                <a:cs typeface="Arial" charset="0"/>
              </a:rPr>
              <a:t>pace</a:t>
            </a:r>
            <a:endParaRPr lang="zh-CN" altLang="en-US" sz="2000" dirty="0">
              <a:latin typeface="Tw Cen MT"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19400"/>
            <a:ext cx="5591175" cy="3362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2667000" y="4272155"/>
            <a:ext cx="609600"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457200" y="4191000"/>
            <a:ext cx="2085406" cy="609600"/>
          </a:xfrm>
          <a:prstGeom prst="roundRect">
            <a:avLst/>
          </a:prstGeom>
          <a:solidFill>
            <a:srgbClr val="DEF8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1" dirty="0" smtClean="0">
                <a:solidFill>
                  <a:srgbClr val="2F2B20"/>
                </a:solidFill>
                <a:latin typeface="Tw Cen MT" pitchFamily="34" charset="0"/>
              </a:rPr>
              <a:t>Inertial sensors</a:t>
            </a:r>
            <a:endParaRPr lang="en-US" sz="2400" b="1" i="1" dirty="0">
              <a:solidFill>
                <a:srgbClr val="2F2B20"/>
              </a:solidFill>
              <a:latin typeface="Tw Cen MT" pitchFamily="34" charset="0"/>
            </a:endParaRPr>
          </a:p>
        </p:txBody>
      </p:sp>
      <p:sp>
        <p:nvSpPr>
          <p:cNvPr id="13" name="标题 1"/>
          <p:cNvSpPr>
            <a:spLocks noGrp="1"/>
          </p:cNvSpPr>
          <p:nvPr>
            <p:ph type="title"/>
          </p:nvPr>
        </p:nvSpPr>
        <p:spPr>
          <a:xfrm>
            <a:off x="381000" y="228600"/>
            <a:ext cx="7772400" cy="1143000"/>
          </a:xfrm>
        </p:spPr>
        <p:txBody>
          <a:bodyPr vert="horz" lIns="91440" tIns="45720" rIns="91440" bIns="45720" rtlCol="0" anchor="ctr">
            <a:noAutofit/>
          </a:bodyPr>
          <a:lstStyle/>
          <a:p>
            <a:r>
              <a:rPr lang="en-US" altLang="zh-CN" sz="4000" dirty="0" smtClean="0">
                <a:solidFill>
                  <a:schemeClr val="tx2"/>
                </a:solidFill>
              </a:rPr>
              <a:t>RSS-</a:t>
            </a:r>
            <a:r>
              <a:rPr lang="en-US" altLang="zh-CN" sz="4000" dirty="0"/>
              <a:t>based Smartphone Indoor </a:t>
            </a:r>
            <a:r>
              <a:rPr lang="en-US" altLang="zh-CN" sz="4000" dirty="0" smtClean="0">
                <a:solidFill>
                  <a:schemeClr val="tx2"/>
                </a:solidFill>
              </a:rPr>
              <a:t>Localization</a:t>
            </a:r>
            <a:endParaRPr lang="en-US" sz="4000" dirty="0">
              <a:solidFill>
                <a:schemeClr val="tx2"/>
              </a:solidFill>
            </a:endParaRPr>
          </a:p>
        </p:txBody>
      </p:sp>
      <p:sp>
        <p:nvSpPr>
          <p:cNvPr id="12" name="Content Placeholder 11"/>
          <p:cNvSpPr>
            <a:spLocks noGrp="1"/>
          </p:cNvSpPr>
          <p:nvPr>
            <p:ph idx="1"/>
          </p:nvPr>
        </p:nvSpPr>
        <p:spPr/>
        <p:txBody>
          <a:bodyPr/>
          <a:lstStyle/>
          <a:p>
            <a:r>
              <a:rPr lang="en-US" altLang="zh-CN" sz="2800" dirty="0"/>
              <a:t>Hybrid Approach</a:t>
            </a:r>
          </a:p>
          <a:p>
            <a:pPr lvl="1"/>
            <a:r>
              <a:rPr lang="en-US" altLang="zh-CN" sz="2400" dirty="0" smtClean="0"/>
              <a:t>Logical </a:t>
            </a:r>
            <a:r>
              <a:rPr lang="en-US" altLang="zh-CN" sz="2400" dirty="0"/>
              <a:t>Map + Real Map Mapping</a:t>
            </a:r>
          </a:p>
          <a:p>
            <a:endParaRPr lang="en-US" dirty="0"/>
          </a:p>
        </p:txBody>
      </p:sp>
    </p:spTree>
    <p:extLst>
      <p:ext uri="{BB962C8B-B14F-4D97-AF65-F5344CB8AC3E}">
        <p14:creationId xmlns:p14="http://schemas.microsoft.com/office/powerpoint/2010/main" val="2775422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Fingerprinting-based Techniques </a:t>
            </a:r>
            <a:endParaRPr lang="en-US" sz="4000" dirty="0"/>
          </a:p>
        </p:txBody>
      </p:sp>
      <p:sp>
        <p:nvSpPr>
          <p:cNvPr id="3" name="Content Placeholder 2"/>
          <p:cNvSpPr>
            <a:spLocks noGrp="1"/>
          </p:cNvSpPr>
          <p:nvPr>
            <p:ph idx="1"/>
          </p:nvPr>
        </p:nvSpPr>
        <p:spPr/>
        <p:txBody>
          <a:bodyPr/>
          <a:lstStyle/>
          <a:p>
            <a:r>
              <a:rPr lang="en-US" sz="2800" dirty="0" smtClean="0"/>
              <a:t>Two </a:t>
            </a:r>
            <a:r>
              <a:rPr lang="en-US" sz="2800" dirty="0"/>
              <a:t>stages: Training and Operating </a:t>
            </a:r>
          </a:p>
          <a:p>
            <a:endParaRPr lang="en-US" sz="2800" dirty="0"/>
          </a:p>
        </p:txBody>
      </p:sp>
      <p:pic>
        <p:nvPicPr>
          <p:cNvPr id="7" name="Picture 6"/>
          <p:cNvPicPr>
            <a:picLocks noChangeAspect="1"/>
          </p:cNvPicPr>
          <p:nvPr/>
        </p:nvPicPr>
        <p:blipFill>
          <a:blip r:embed="rId2"/>
          <a:stretch>
            <a:fillRect/>
          </a:stretch>
        </p:blipFill>
        <p:spPr>
          <a:xfrm>
            <a:off x="497840" y="2590800"/>
            <a:ext cx="7579360" cy="2667836"/>
          </a:xfrm>
          <a:prstGeom prst="rect">
            <a:avLst/>
          </a:prstGeom>
        </p:spPr>
      </p:pic>
    </p:spTree>
    <p:extLst>
      <p:ext uri="{BB962C8B-B14F-4D97-AF65-F5344CB8AC3E}">
        <p14:creationId xmlns:p14="http://schemas.microsoft.com/office/powerpoint/2010/main" val="3292392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sz="4000" dirty="0" smtClean="0"/>
              <a:t>Consider for Example…</a:t>
            </a:r>
          </a:p>
        </p:txBody>
      </p:sp>
      <p:sp>
        <p:nvSpPr>
          <p:cNvPr id="21508" name="Rectangle 3"/>
          <p:cNvSpPr>
            <a:spLocks noGrp="1" noChangeArrowheads="1"/>
          </p:cNvSpPr>
          <p:nvPr>
            <p:ph type="body" idx="1"/>
          </p:nvPr>
        </p:nvSpPr>
        <p:spPr/>
        <p:txBody>
          <a:bodyPr/>
          <a:lstStyle/>
          <a:p>
            <a:pPr eaLnBrk="1" hangingPunct="1"/>
            <a:r>
              <a:rPr lang="en-US" sz="2800" dirty="0" smtClean="0"/>
              <a:t>Motion capture</a:t>
            </a:r>
          </a:p>
          <a:p>
            <a:pPr eaLnBrk="1" hangingPunct="1"/>
            <a:r>
              <a:rPr lang="en-US" sz="2800" dirty="0" smtClean="0"/>
              <a:t>Car navigation system</a:t>
            </a:r>
          </a:p>
          <a:p>
            <a:pPr eaLnBrk="1" hangingPunct="1"/>
            <a:r>
              <a:rPr lang="en-US" sz="2800" dirty="0" smtClean="0"/>
              <a:t>Finding a lost object</a:t>
            </a:r>
          </a:p>
          <a:p>
            <a:pPr eaLnBrk="1" hangingPunct="1"/>
            <a:r>
              <a:rPr lang="en-US" sz="2800" dirty="0" smtClean="0"/>
              <a:t>Weather information</a:t>
            </a:r>
          </a:p>
          <a:p>
            <a:pPr eaLnBrk="1" hangingPunct="1"/>
            <a:r>
              <a:rPr lang="en-US" sz="2800" dirty="0" smtClean="0"/>
              <a:t>Printing a document</a:t>
            </a:r>
          </a:p>
        </p:txBody>
      </p:sp>
    </p:spTree>
    <p:extLst>
      <p:ext uri="{BB962C8B-B14F-4D97-AF65-F5344CB8AC3E}">
        <p14:creationId xmlns:p14="http://schemas.microsoft.com/office/powerpoint/2010/main" val="109326992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Site Survey </a:t>
            </a:r>
            <a:endParaRPr lang="en-US" sz="4000" dirty="0"/>
          </a:p>
        </p:txBody>
      </p:sp>
      <p:sp>
        <p:nvSpPr>
          <p:cNvPr id="3" name="Content Placeholder 2"/>
          <p:cNvSpPr>
            <a:spLocks noGrp="1"/>
          </p:cNvSpPr>
          <p:nvPr>
            <p:ph idx="1"/>
          </p:nvPr>
        </p:nvSpPr>
        <p:spPr/>
        <p:txBody>
          <a:bodyPr/>
          <a:lstStyle/>
          <a:p>
            <a:r>
              <a:rPr lang="en-US" dirty="0" smtClean="0"/>
              <a:t>Drawbacks</a:t>
            </a:r>
            <a:r>
              <a:rPr lang="en-US" dirty="0"/>
              <a:t>: </a:t>
            </a:r>
            <a:endParaRPr lang="en-US" dirty="0" smtClean="0"/>
          </a:p>
          <a:p>
            <a:pPr lvl="1"/>
            <a:r>
              <a:rPr lang="en-US" dirty="0" smtClean="0"/>
              <a:t>Time-consuming </a:t>
            </a:r>
            <a:r>
              <a:rPr lang="en-US" dirty="0"/>
              <a:t>and labor-intensive </a:t>
            </a:r>
          </a:p>
          <a:p>
            <a:pPr lvl="1"/>
            <a:r>
              <a:rPr lang="en-US" dirty="0" smtClean="0"/>
              <a:t>Vulnerable </a:t>
            </a:r>
            <a:r>
              <a:rPr lang="en-US" dirty="0"/>
              <a:t>to environmental dynamics </a:t>
            </a:r>
          </a:p>
          <a:p>
            <a:pPr lvl="1"/>
            <a:r>
              <a:rPr lang="en-US" dirty="0" smtClean="0"/>
              <a:t>Limiting </a:t>
            </a:r>
            <a:r>
              <a:rPr lang="en-US" dirty="0"/>
              <a:t>the availability of indoor localization </a:t>
            </a:r>
            <a:r>
              <a:rPr lang="en-US" dirty="0" smtClean="0"/>
              <a:t>and </a:t>
            </a:r>
            <a:r>
              <a:rPr lang="en-US" dirty="0"/>
              <a:t>navigation services like Google Maps 6.0 </a:t>
            </a:r>
          </a:p>
          <a:p>
            <a:endParaRPr lang="en-US" dirty="0"/>
          </a:p>
        </p:txBody>
      </p:sp>
      <p:pic>
        <p:nvPicPr>
          <p:cNvPr id="7" name="Picture 6"/>
          <p:cNvPicPr>
            <a:picLocks noChangeAspect="1"/>
          </p:cNvPicPr>
          <p:nvPr/>
        </p:nvPicPr>
        <p:blipFill>
          <a:blip r:embed="rId2"/>
          <a:stretch>
            <a:fillRect/>
          </a:stretch>
        </p:blipFill>
        <p:spPr>
          <a:xfrm>
            <a:off x="838200" y="3810000"/>
            <a:ext cx="5995988" cy="1944330"/>
          </a:xfrm>
          <a:prstGeom prst="rect">
            <a:avLst/>
          </a:prstGeom>
        </p:spPr>
      </p:pic>
    </p:spTree>
    <p:extLst>
      <p:ext uri="{BB962C8B-B14F-4D97-AF65-F5344CB8AC3E}">
        <p14:creationId xmlns:p14="http://schemas.microsoft.com/office/powerpoint/2010/main" val="23756112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Basic </a:t>
            </a:r>
            <a:r>
              <a:rPr lang="en-US" sz="4000" dirty="0"/>
              <a:t>Ideas </a:t>
            </a:r>
          </a:p>
        </p:txBody>
      </p:sp>
      <p:sp>
        <p:nvSpPr>
          <p:cNvPr id="3" name="Content Placeholder 2"/>
          <p:cNvSpPr>
            <a:spLocks noGrp="1"/>
          </p:cNvSpPr>
          <p:nvPr>
            <p:ph idx="1"/>
          </p:nvPr>
        </p:nvSpPr>
        <p:spPr>
          <a:xfrm>
            <a:off x="457200" y="2286000"/>
            <a:ext cx="7620000" cy="4114800"/>
          </a:xfrm>
        </p:spPr>
        <p:txBody>
          <a:bodyPr/>
          <a:lstStyle/>
          <a:p>
            <a:r>
              <a:rPr lang="en-US" dirty="0" smtClean="0"/>
              <a:t>User </a:t>
            </a:r>
            <a:r>
              <a:rPr lang="en-US" dirty="0"/>
              <a:t>movements, i.e., moving paths, indicate the </a:t>
            </a:r>
            <a:r>
              <a:rPr lang="en-US" dirty="0" smtClean="0"/>
              <a:t>geographically </a:t>
            </a:r>
            <a:r>
              <a:rPr lang="en-US" dirty="0"/>
              <a:t>connections between separated RSS fingerprints. </a:t>
            </a:r>
          </a:p>
          <a:p>
            <a:endParaRPr lang="en-US" dirty="0"/>
          </a:p>
        </p:txBody>
      </p:sp>
      <p:pic>
        <p:nvPicPr>
          <p:cNvPr id="7" name="Picture 6"/>
          <p:cNvPicPr>
            <a:picLocks noChangeAspect="1"/>
          </p:cNvPicPr>
          <p:nvPr/>
        </p:nvPicPr>
        <p:blipFill>
          <a:blip r:embed="rId2"/>
          <a:stretch>
            <a:fillRect/>
          </a:stretch>
        </p:blipFill>
        <p:spPr>
          <a:xfrm>
            <a:off x="582930" y="1417638"/>
            <a:ext cx="7524750" cy="530094"/>
          </a:xfrm>
          <a:prstGeom prst="rect">
            <a:avLst/>
          </a:prstGeom>
        </p:spPr>
      </p:pic>
      <p:pic>
        <p:nvPicPr>
          <p:cNvPr id="8" name="Picture 7"/>
          <p:cNvPicPr>
            <a:picLocks noChangeAspect="1"/>
          </p:cNvPicPr>
          <p:nvPr/>
        </p:nvPicPr>
        <p:blipFill>
          <a:blip r:embed="rId3"/>
          <a:stretch>
            <a:fillRect/>
          </a:stretch>
        </p:blipFill>
        <p:spPr>
          <a:xfrm>
            <a:off x="1222534" y="3505200"/>
            <a:ext cx="6245542" cy="2238164"/>
          </a:xfrm>
          <a:prstGeom prst="rect">
            <a:avLst/>
          </a:prstGeom>
        </p:spPr>
      </p:pic>
      <p:sp>
        <p:nvSpPr>
          <p:cNvPr id="9" name="Rectangle 8"/>
          <p:cNvSpPr/>
          <p:nvPr/>
        </p:nvSpPr>
        <p:spPr>
          <a:xfrm>
            <a:off x="2667000" y="5881577"/>
            <a:ext cx="4572000" cy="400110"/>
          </a:xfrm>
          <a:prstGeom prst="rect">
            <a:avLst/>
          </a:prstGeom>
        </p:spPr>
        <p:txBody>
          <a:bodyPr>
            <a:spAutoFit/>
          </a:bodyPr>
          <a:lstStyle/>
          <a:p>
            <a:r>
              <a:rPr lang="en-US" sz="2000" dirty="0" smtClean="0">
                <a:latin typeface="+mn-lt"/>
              </a:rPr>
              <a:t>User </a:t>
            </a:r>
            <a:r>
              <a:rPr lang="en-US" sz="2000" dirty="0">
                <a:latin typeface="+mn-lt"/>
              </a:rPr>
              <a:t>moving paths in a building </a:t>
            </a:r>
          </a:p>
        </p:txBody>
      </p:sp>
    </p:spTree>
    <p:extLst>
      <p:ext uri="{BB962C8B-B14F-4D97-AF65-F5344CB8AC3E}">
        <p14:creationId xmlns:p14="http://schemas.microsoft.com/office/powerpoint/2010/main" val="411881418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Basic </a:t>
            </a:r>
            <a:r>
              <a:rPr lang="en-US" sz="4000" dirty="0"/>
              <a:t>Ideas </a:t>
            </a:r>
          </a:p>
        </p:txBody>
      </p:sp>
      <p:sp>
        <p:nvSpPr>
          <p:cNvPr id="7" name="Rectangle 6"/>
          <p:cNvSpPr/>
          <p:nvPr/>
        </p:nvSpPr>
        <p:spPr>
          <a:xfrm>
            <a:off x="685800" y="3581400"/>
            <a:ext cx="3581400" cy="1631216"/>
          </a:xfrm>
          <a:prstGeom prst="rect">
            <a:avLst/>
          </a:prstGeom>
        </p:spPr>
        <p:txBody>
          <a:bodyPr wrap="square">
            <a:spAutoFit/>
          </a:bodyPr>
          <a:lstStyle/>
          <a:p>
            <a:r>
              <a:rPr lang="en-US" sz="2000" smtClean="0">
                <a:latin typeface="+mn-lt"/>
              </a:rPr>
              <a:t>Connected fingerprints form a high dimension </a:t>
            </a:r>
            <a:r>
              <a:rPr lang="en-US" sz="2000" b="1" i="1" smtClean="0">
                <a:latin typeface="+mn-lt"/>
              </a:rPr>
              <a:t>fingerprint space</a:t>
            </a:r>
            <a:r>
              <a:rPr lang="en-US" sz="2000" smtClean="0">
                <a:latin typeface="+mn-lt"/>
              </a:rPr>
              <a:t>, in which the distances among fingerprints, measured by user mobility, are preserved. </a:t>
            </a:r>
            <a:endParaRPr lang="en-US" sz="2000" dirty="0">
              <a:latin typeface="+mn-lt"/>
            </a:endParaRPr>
          </a:p>
        </p:txBody>
      </p:sp>
      <p:sp>
        <p:nvSpPr>
          <p:cNvPr id="8" name="Rectangle 7"/>
          <p:cNvSpPr/>
          <p:nvPr/>
        </p:nvSpPr>
        <p:spPr>
          <a:xfrm>
            <a:off x="4540567" y="3581400"/>
            <a:ext cx="3733800" cy="1631216"/>
          </a:xfrm>
          <a:prstGeom prst="rect">
            <a:avLst/>
          </a:prstGeom>
        </p:spPr>
        <p:txBody>
          <a:bodyPr wrap="square">
            <a:spAutoFit/>
          </a:bodyPr>
          <a:lstStyle/>
          <a:p>
            <a:r>
              <a:rPr lang="en-US" sz="2000" dirty="0" smtClean="0">
                <a:latin typeface="+mn-lt"/>
              </a:rPr>
              <a:t>Reform </a:t>
            </a:r>
            <a:r>
              <a:rPr lang="en-US" sz="2000" dirty="0">
                <a:latin typeface="+mn-lt"/>
              </a:rPr>
              <a:t>the floor plan to the </a:t>
            </a:r>
            <a:r>
              <a:rPr lang="en-US" sz="2000" b="1" i="1" dirty="0">
                <a:latin typeface="+mn-lt"/>
              </a:rPr>
              <a:t>stress-free floor plan</a:t>
            </a:r>
            <a:r>
              <a:rPr lang="en-US" sz="2000" dirty="0">
                <a:latin typeface="+mn-lt"/>
              </a:rPr>
              <a:t>, a high dimension space in which the distance between two locations reflects their walking distances. </a:t>
            </a:r>
          </a:p>
        </p:txBody>
      </p:sp>
      <p:pic>
        <p:nvPicPr>
          <p:cNvPr id="9" name="Picture 8"/>
          <p:cNvPicPr>
            <a:picLocks noChangeAspect="1"/>
          </p:cNvPicPr>
          <p:nvPr/>
        </p:nvPicPr>
        <p:blipFill>
          <a:blip r:embed="rId2"/>
          <a:stretch>
            <a:fillRect/>
          </a:stretch>
        </p:blipFill>
        <p:spPr>
          <a:xfrm>
            <a:off x="542925" y="1620445"/>
            <a:ext cx="3495675" cy="1765058"/>
          </a:xfrm>
          <a:prstGeom prst="rect">
            <a:avLst/>
          </a:prstGeom>
        </p:spPr>
      </p:pic>
      <p:pic>
        <p:nvPicPr>
          <p:cNvPr id="10" name="Picture 9"/>
          <p:cNvPicPr>
            <a:picLocks noChangeAspect="1"/>
          </p:cNvPicPr>
          <p:nvPr/>
        </p:nvPicPr>
        <p:blipFill>
          <a:blip r:embed="rId3"/>
          <a:stretch>
            <a:fillRect/>
          </a:stretch>
        </p:blipFill>
        <p:spPr>
          <a:xfrm>
            <a:off x="4431753" y="1620445"/>
            <a:ext cx="3645448" cy="1809548"/>
          </a:xfrm>
          <a:prstGeom prst="rect">
            <a:avLst/>
          </a:prstGeom>
        </p:spPr>
      </p:pic>
      <p:pic>
        <p:nvPicPr>
          <p:cNvPr id="11" name="Picture 10"/>
          <p:cNvPicPr>
            <a:picLocks noChangeAspect="1"/>
          </p:cNvPicPr>
          <p:nvPr/>
        </p:nvPicPr>
        <p:blipFill>
          <a:blip r:embed="rId4"/>
          <a:stretch>
            <a:fillRect/>
          </a:stretch>
        </p:blipFill>
        <p:spPr>
          <a:xfrm>
            <a:off x="838200" y="5358943"/>
            <a:ext cx="6993929" cy="1270457"/>
          </a:xfrm>
          <a:prstGeom prst="rect">
            <a:avLst/>
          </a:prstGeom>
        </p:spPr>
      </p:pic>
    </p:spTree>
    <p:extLst>
      <p:ext uri="{BB962C8B-B14F-4D97-AF65-F5344CB8AC3E}">
        <p14:creationId xmlns:p14="http://schemas.microsoft.com/office/powerpoint/2010/main" val="321277557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0"/>
            <a:ext cx="5943600" cy="4505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2819400" y="3738755"/>
            <a:ext cx="609600"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609600" y="3657600"/>
            <a:ext cx="2085406" cy="609600"/>
          </a:xfrm>
          <a:prstGeom prst="roundRect">
            <a:avLst/>
          </a:prstGeom>
          <a:solidFill>
            <a:srgbClr val="DEF8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1" dirty="0" smtClean="0">
                <a:solidFill>
                  <a:srgbClr val="2F2B20"/>
                </a:solidFill>
                <a:latin typeface="Tw Cen MT" pitchFamily="34" charset="0"/>
              </a:rPr>
              <a:t>Inertial sensors</a:t>
            </a:r>
            <a:endParaRPr lang="en-US" sz="2400" b="1" i="1" dirty="0">
              <a:solidFill>
                <a:srgbClr val="2F2B20"/>
              </a:solidFill>
              <a:latin typeface="Tw Cen MT" pitchFamily="34" charset="0"/>
            </a:endParaRPr>
          </a:p>
        </p:txBody>
      </p:sp>
      <p:sp>
        <p:nvSpPr>
          <p:cNvPr id="13" name="标题 1"/>
          <p:cNvSpPr>
            <a:spLocks noGrp="1"/>
          </p:cNvSpPr>
          <p:nvPr>
            <p:ph type="title"/>
          </p:nvPr>
        </p:nvSpPr>
        <p:spPr>
          <a:xfrm>
            <a:off x="381000" y="228600"/>
            <a:ext cx="7772400" cy="1143000"/>
          </a:xfrm>
        </p:spPr>
        <p:txBody>
          <a:bodyPr vert="horz" lIns="91440" tIns="45720" rIns="91440" bIns="45720" rtlCol="0" anchor="ctr">
            <a:noAutofit/>
          </a:bodyPr>
          <a:lstStyle/>
          <a:p>
            <a:r>
              <a:rPr lang="en-US" altLang="zh-CN" sz="4000" dirty="0" smtClean="0">
                <a:solidFill>
                  <a:schemeClr val="tx2"/>
                </a:solidFill>
              </a:rPr>
              <a:t>System Architecture</a:t>
            </a:r>
            <a:endParaRPr lang="en-US" sz="4000" dirty="0">
              <a:solidFill>
                <a:schemeClr val="tx2"/>
              </a:solidFill>
            </a:endParaRPr>
          </a:p>
        </p:txBody>
      </p:sp>
    </p:spTree>
    <p:extLst>
      <p:ext uri="{BB962C8B-B14F-4D97-AF65-F5344CB8AC3E}">
        <p14:creationId xmlns:p14="http://schemas.microsoft.com/office/powerpoint/2010/main" val="72737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457200" y="2667000"/>
            <a:ext cx="7696200" cy="2286000"/>
          </a:xfrm>
        </p:spPr>
        <p:txBody>
          <a:bodyPr/>
          <a:lstStyle/>
          <a:p>
            <a:pPr algn="ctr" eaLnBrk="1" hangingPunct="1">
              <a:buFont typeface="Wingdings" pitchFamily="-32" charset="2"/>
              <a:buNone/>
            </a:pPr>
            <a:r>
              <a:rPr lang="en-US" altLang="zh-CN" sz="4000" dirty="0" err="1" smtClean="0"/>
              <a:t>SurroundSense</a:t>
            </a:r>
            <a:r>
              <a:rPr lang="en-US" altLang="zh-CN" sz="4000" dirty="0" smtClean="0"/>
              <a:t>: </a:t>
            </a:r>
          </a:p>
          <a:p>
            <a:pPr algn="ctr" eaLnBrk="1" hangingPunct="1">
              <a:buFont typeface="Wingdings" pitchFamily="-32" charset="2"/>
              <a:buNone/>
            </a:pPr>
            <a:r>
              <a:rPr lang="en-US" altLang="zh-CN" sz="4000" dirty="0" smtClean="0"/>
              <a:t>Mobile Phone Localization via Ambience Fingerprinting</a:t>
            </a:r>
            <a:endParaRPr lang="en-US" altLang="zh-CN" sz="2800" u="sng" dirty="0" smtClean="0"/>
          </a:p>
        </p:txBody>
      </p:sp>
    </p:spTree>
    <p:extLst>
      <p:ext uri="{BB962C8B-B14F-4D97-AF65-F5344CB8AC3E}">
        <p14:creationId xmlns:p14="http://schemas.microsoft.com/office/powerpoint/2010/main" val="28002885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9972" name="Rectangle 4"/>
          <p:cNvSpPr>
            <a:spLocks noChangeArrowheads="1"/>
          </p:cNvSpPr>
          <p:nvPr/>
        </p:nvSpPr>
        <p:spPr bwMode="auto">
          <a:xfrm>
            <a:off x="2251075" y="4800600"/>
            <a:ext cx="4724400" cy="533400"/>
          </a:xfrm>
          <a:prstGeom prst="rect">
            <a:avLst/>
          </a:prstGeom>
          <a:solidFill>
            <a:srgbClr val="CCFF66"/>
          </a:solidFill>
          <a:ln w="9525">
            <a:noFill/>
            <a:miter lim="800000"/>
            <a:headEnd/>
            <a:tailEnd/>
          </a:ln>
          <a:effectLst>
            <a:outerShdw dist="35921" dir="2700000" algn="ctr" rotWithShape="0">
              <a:schemeClr val="bg2"/>
            </a:outerShdw>
          </a:effectLst>
        </p:spPr>
        <p:txBody>
          <a:bodyPr wrap="none" anchor="ctr"/>
          <a:lstStyle/>
          <a:p>
            <a:endParaRPr lang="zh-CN" altLang="zh-CN"/>
          </a:p>
        </p:txBody>
      </p:sp>
      <p:sp>
        <p:nvSpPr>
          <p:cNvPr id="6147" name="Rectangle 2"/>
          <p:cNvSpPr>
            <a:spLocks noGrp="1" noChangeArrowheads="1"/>
          </p:cNvSpPr>
          <p:nvPr>
            <p:ph type="title"/>
          </p:nvPr>
        </p:nvSpPr>
        <p:spPr/>
        <p:txBody>
          <a:bodyPr/>
          <a:lstStyle/>
          <a:p>
            <a:r>
              <a:rPr lang="en-US" altLang="zh-CN" smtClean="0">
                <a:solidFill>
                  <a:schemeClr val="tx1"/>
                </a:solidFill>
              </a:rPr>
              <a:t>Context</a:t>
            </a:r>
          </a:p>
        </p:txBody>
      </p:sp>
      <p:sp>
        <p:nvSpPr>
          <p:cNvPr id="6148" name="Rectangle 3"/>
          <p:cNvSpPr>
            <a:spLocks noGrp="1" noChangeArrowheads="1"/>
          </p:cNvSpPr>
          <p:nvPr>
            <p:ph type="body" idx="1"/>
          </p:nvPr>
        </p:nvSpPr>
        <p:spPr>
          <a:xfrm>
            <a:off x="457200" y="1371600"/>
            <a:ext cx="7620000" cy="4800600"/>
          </a:xfrm>
        </p:spPr>
        <p:txBody>
          <a:bodyPr/>
          <a:lstStyle/>
          <a:p>
            <a:pPr algn="ctr">
              <a:buFont typeface="Wingdings" pitchFamily="-32" charset="2"/>
              <a:buNone/>
            </a:pPr>
            <a:endParaRPr lang="en-US" altLang="zh-CN" sz="2400" dirty="0" smtClean="0"/>
          </a:p>
          <a:p>
            <a:pPr algn="ctr">
              <a:buFont typeface="Wingdings" pitchFamily="-32" charset="2"/>
              <a:buNone/>
            </a:pPr>
            <a:endParaRPr lang="en-US" altLang="zh-CN" sz="2400" dirty="0" smtClean="0"/>
          </a:p>
          <a:p>
            <a:pPr algn="ctr">
              <a:buFont typeface="Wingdings" pitchFamily="-32" charset="2"/>
              <a:buNone/>
            </a:pPr>
            <a:endParaRPr lang="en-US" altLang="zh-CN" sz="2400" dirty="0" smtClean="0"/>
          </a:p>
          <a:p>
            <a:pPr algn="ctr">
              <a:buFont typeface="Wingdings" pitchFamily="-32" charset="2"/>
              <a:buNone/>
            </a:pPr>
            <a:r>
              <a:rPr lang="en-US" altLang="zh-CN" sz="2400" dirty="0" smtClean="0"/>
              <a:t>Pervasive wireless connectivity</a:t>
            </a:r>
          </a:p>
          <a:p>
            <a:pPr algn="ctr">
              <a:buFont typeface="Wingdings" pitchFamily="-32" charset="2"/>
              <a:buNone/>
            </a:pPr>
            <a:r>
              <a:rPr lang="en-US" altLang="zh-CN" sz="2400" dirty="0" smtClean="0"/>
              <a:t>+</a:t>
            </a:r>
          </a:p>
          <a:p>
            <a:pPr algn="ctr">
              <a:buFont typeface="Wingdings" pitchFamily="-32" charset="2"/>
              <a:buNone/>
            </a:pPr>
            <a:r>
              <a:rPr lang="en-US" altLang="zh-CN" sz="2400" dirty="0" smtClean="0"/>
              <a:t>Localization technology</a:t>
            </a:r>
          </a:p>
          <a:p>
            <a:pPr algn="ctr">
              <a:buFont typeface="Wingdings" pitchFamily="-32" charset="2"/>
              <a:buNone/>
            </a:pPr>
            <a:r>
              <a:rPr lang="en-US" altLang="zh-CN" sz="2400" dirty="0" smtClean="0"/>
              <a:t>=</a:t>
            </a:r>
          </a:p>
          <a:p>
            <a:pPr algn="ctr">
              <a:buFont typeface="Wingdings" pitchFamily="-32" charset="2"/>
              <a:buNone/>
            </a:pPr>
            <a:endParaRPr lang="en-US" altLang="zh-CN" sz="2400" dirty="0" smtClean="0"/>
          </a:p>
          <a:p>
            <a:pPr algn="ctr">
              <a:buFont typeface="Wingdings" pitchFamily="-32" charset="2"/>
              <a:buNone/>
            </a:pPr>
            <a:r>
              <a:rPr lang="en-US" altLang="zh-CN" sz="2400" dirty="0" smtClean="0"/>
              <a:t>  Location-based applications</a:t>
            </a:r>
          </a:p>
        </p:txBody>
      </p:sp>
    </p:spTree>
    <p:extLst>
      <p:ext uri="{BB962C8B-B14F-4D97-AF65-F5344CB8AC3E}">
        <p14:creationId xmlns:p14="http://schemas.microsoft.com/office/powerpoint/2010/main" val="136301664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idx="4294967295"/>
          </p:nvPr>
        </p:nvSpPr>
        <p:spPr/>
        <p:txBody>
          <a:bodyPr/>
          <a:lstStyle/>
          <a:p>
            <a:r>
              <a:rPr lang="en-US" altLang="zh-CN" sz="4000" dirty="0" smtClean="0">
                <a:solidFill>
                  <a:schemeClr val="tx1"/>
                </a:solidFill>
              </a:rPr>
              <a:t>Location-Based Applications (LBAs)</a:t>
            </a:r>
          </a:p>
        </p:txBody>
      </p:sp>
      <p:sp>
        <p:nvSpPr>
          <p:cNvPr id="132099" name="Rectangle 3"/>
          <p:cNvSpPr>
            <a:spLocks noGrp="1" noChangeArrowheads="1"/>
          </p:cNvSpPr>
          <p:nvPr>
            <p:ph type="body" idx="4294967295"/>
          </p:nvPr>
        </p:nvSpPr>
        <p:spPr>
          <a:xfrm>
            <a:off x="457200" y="1600200"/>
            <a:ext cx="7772400" cy="4906963"/>
          </a:xfrm>
        </p:spPr>
        <p:txBody>
          <a:bodyPr/>
          <a:lstStyle/>
          <a:p>
            <a:r>
              <a:rPr lang="en-US" altLang="zh-CN" sz="2600" dirty="0" smtClean="0"/>
              <a:t>For Example:</a:t>
            </a:r>
          </a:p>
          <a:p>
            <a:pPr lvl="1"/>
            <a:r>
              <a:rPr lang="en-US" altLang="zh-CN" sz="2400" dirty="0" err="1" smtClean="0"/>
              <a:t>GeoLife</a:t>
            </a:r>
            <a:r>
              <a:rPr lang="en-US" altLang="zh-CN" sz="2400" dirty="0" smtClean="0"/>
              <a:t> shows grocery list when near </a:t>
            </a:r>
            <a:r>
              <a:rPr lang="en-US" altLang="zh-CN" sz="2400" dirty="0" err="1" smtClean="0"/>
              <a:t>Walmart</a:t>
            </a:r>
            <a:endParaRPr lang="en-US" altLang="zh-CN" sz="2400" dirty="0" smtClean="0"/>
          </a:p>
          <a:p>
            <a:pPr lvl="1"/>
            <a:r>
              <a:rPr lang="en-US" altLang="zh-CN" sz="2400" dirty="0" err="1" smtClean="0"/>
              <a:t>MicroBlog</a:t>
            </a:r>
            <a:r>
              <a:rPr lang="en-US" altLang="zh-CN" sz="2400" dirty="0" smtClean="0"/>
              <a:t> queries users at a museum</a:t>
            </a:r>
          </a:p>
          <a:p>
            <a:pPr lvl="1"/>
            <a:r>
              <a:rPr lang="en-US" altLang="zh-CN" sz="2400" dirty="0" smtClean="0"/>
              <a:t>Location-based ad: Phone gets coupon at Starbucks</a:t>
            </a:r>
          </a:p>
          <a:p>
            <a:pPr lvl="1"/>
            <a:endParaRPr lang="en-US" altLang="zh-CN" sz="2600" dirty="0" smtClean="0"/>
          </a:p>
          <a:p>
            <a:pPr>
              <a:buFont typeface="Wingdings" pitchFamily="-32" charset="2"/>
              <a:buNone/>
            </a:pPr>
            <a:endParaRPr lang="en-US" altLang="zh-CN" sz="2600" dirty="0" smtClean="0"/>
          </a:p>
          <a:p>
            <a:r>
              <a:rPr lang="en-US" altLang="zh-CN" sz="2600" dirty="0" smtClean="0"/>
              <a:t>iPhone </a:t>
            </a:r>
            <a:r>
              <a:rPr lang="en-US" altLang="zh-CN" sz="2600" dirty="0" err="1" smtClean="0"/>
              <a:t>AppStore</a:t>
            </a:r>
            <a:r>
              <a:rPr lang="en-US" altLang="zh-CN" sz="2600" dirty="0" smtClean="0"/>
              <a:t>: 3000 LBAs, Android: 500 LBAs </a:t>
            </a:r>
          </a:p>
          <a:p>
            <a:pPr lvl="1"/>
            <a:endParaRPr lang="en-US" altLang="zh-CN" sz="2600" dirty="0" smtClean="0"/>
          </a:p>
        </p:txBody>
      </p:sp>
    </p:spTree>
    <p:extLst>
      <p:ext uri="{BB962C8B-B14F-4D97-AF65-F5344CB8AC3E}">
        <p14:creationId xmlns:p14="http://schemas.microsoft.com/office/powerpoint/2010/main" val="10187782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p:txBody>
          <a:bodyPr/>
          <a:lstStyle/>
          <a:p>
            <a:pPr algn="ctr">
              <a:buFont typeface="Wingdings" pitchFamily="-32" charset="2"/>
              <a:buNone/>
            </a:pPr>
            <a:endParaRPr lang="en-US" altLang="zh-CN" sz="3200" dirty="0" smtClean="0"/>
          </a:p>
          <a:p>
            <a:pPr algn="ctr">
              <a:buFont typeface="Wingdings" pitchFamily="-32" charset="2"/>
              <a:buNone/>
            </a:pPr>
            <a:r>
              <a:rPr lang="en-US" altLang="zh-CN" sz="2800" dirty="0" smtClean="0"/>
              <a:t>Most emerging location based apps </a:t>
            </a:r>
          </a:p>
          <a:p>
            <a:pPr algn="ctr">
              <a:buFont typeface="Wingdings" pitchFamily="-32" charset="2"/>
              <a:buNone/>
            </a:pPr>
            <a:r>
              <a:rPr lang="en-US" altLang="zh-CN" sz="2800" dirty="0" smtClean="0"/>
              <a:t>do not care about the </a:t>
            </a:r>
            <a:r>
              <a:rPr lang="en-US" altLang="zh-CN" sz="2800" b="1" dirty="0" smtClean="0">
                <a:solidFill>
                  <a:srgbClr val="990000"/>
                </a:solidFill>
              </a:rPr>
              <a:t>physical location</a:t>
            </a:r>
            <a:endParaRPr lang="en-US" altLang="zh-CN" sz="2800" dirty="0" smtClean="0">
              <a:solidFill>
                <a:srgbClr val="C00000"/>
              </a:solidFill>
            </a:endParaRPr>
          </a:p>
          <a:p>
            <a:pPr algn="ctr">
              <a:buFont typeface="Wingdings" pitchFamily="-32" charset="2"/>
              <a:buNone/>
            </a:pPr>
            <a:endParaRPr lang="en-US" altLang="zh-CN" sz="2800" dirty="0" smtClean="0">
              <a:solidFill>
                <a:srgbClr val="C00000"/>
              </a:solidFill>
            </a:endParaRPr>
          </a:p>
          <a:p>
            <a:pPr lvl="1">
              <a:buFont typeface="Wingdings" pitchFamily="-32" charset="2"/>
              <a:buNone/>
            </a:pPr>
            <a:endParaRPr lang="en-US" altLang="zh-CN" dirty="0" smtClean="0"/>
          </a:p>
          <a:p>
            <a:pPr lvl="2">
              <a:buFontTx/>
              <a:buNone/>
            </a:pPr>
            <a:endParaRPr lang="en-US" altLang="zh-CN" dirty="0" smtClean="0"/>
          </a:p>
        </p:txBody>
      </p:sp>
      <p:cxnSp>
        <p:nvCxnSpPr>
          <p:cNvPr id="11269" name="Straight Arrow Connector 7"/>
          <p:cNvCxnSpPr>
            <a:cxnSpLocks noChangeShapeType="1"/>
          </p:cNvCxnSpPr>
          <p:nvPr/>
        </p:nvCxnSpPr>
        <p:spPr bwMode="auto">
          <a:xfrm rot="3600000" flipV="1">
            <a:off x="5617063" y="3294649"/>
            <a:ext cx="838200" cy="457200"/>
          </a:xfrm>
          <a:prstGeom prst="straightConnector1">
            <a:avLst/>
          </a:prstGeom>
          <a:noFill/>
          <a:ln w="28575" algn="ctr">
            <a:solidFill>
              <a:schemeClr val="tx1"/>
            </a:solidFill>
            <a:round/>
            <a:headEnd/>
            <a:tailEnd type="arrow" w="med" len="med"/>
          </a:ln>
        </p:spPr>
      </p:cxnSp>
      <p:sp>
        <p:nvSpPr>
          <p:cNvPr id="6" name="Rectangle 5"/>
          <p:cNvSpPr/>
          <p:nvPr/>
        </p:nvSpPr>
        <p:spPr bwMode="auto">
          <a:xfrm>
            <a:off x="5334000" y="4000500"/>
            <a:ext cx="2743200" cy="381000"/>
          </a:xfrm>
          <a:prstGeom prst="rect">
            <a:avLst/>
          </a:prstGeom>
          <a:solidFill>
            <a:srgbClr val="FFC000"/>
          </a:solidFill>
          <a:ln w="9525" cap="flat" cmpd="sng" algn="ctr">
            <a:noFill/>
            <a:prstDash val="solid"/>
            <a:round/>
            <a:headEnd type="none" w="med" len="med"/>
            <a:tailEnd type="none" w="med" len="med"/>
          </a:ln>
          <a:effectLst/>
        </p:spPr>
        <p:txBody>
          <a:bodyPr/>
          <a:lstStyle/>
          <a:p>
            <a:pPr>
              <a:spcBef>
                <a:spcPct val="20000"/>
              </a:spcBef>
            </a:pPr>
            <a:r>
              <a:rPr lang="en-US" altLang="zh-CN" sz="1600">
                <a:latin typeface="Century Gothic" pitchFamily="-32" charset="0"/>
              </a:rPr>
              <a:t>GPS: Latitude, Longitude</a:t>
            </a:r>
          </a:p>
        </p:txBody>
      </p:sp>
    </p:spTree>
    <p:extLst>
      <p:ext uri="{BB962C8B-B14F-4D97-AF65-F5344CB8AC3E}">
        <p14:creationId xmlns:p14="http://schemas.microsoft.com/office/powerpoint/2010/main" val="41658752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type="body" idx="4294967295"/>
          </p:nvPr>
        </p:nvSpPr>
        <p:spPr/>
        <p:txBody>
          <a:bodyPr/>
          <a:lstStyle/>
          <a:p>
            <a:pPr algn="ctr">
              <a:buFont typeface="Wingdings" pitchFamily="-32" charset="2"/>
              <a:buNone/>
            </a:pPr>
            <a:endParaRPr lang="en-US" altLang="zh-CN" sz="3200" smtClean="0"/>
          </a:p>
          <a:p>
            <a:pPr algn="ctr">
              <a:buFont typeface="Wingdings" pitchFamily="-32" charset="2"/>
              <a:buNone/>
            </a:pPr>
            <a:r>
              <a:rPr lang="en-US" altLang="zh-CN" sz="2800" smtClean="0"/>
              <a:t>Most emerging location based apps </a:t>
            </a:r>
          </a:p>
          <a:p>
            <a:pPr algn="ctr">
              <a:buFont typeface="Wingdings" pitchFamily="-32" charset="2"/>
              <a:buNone/>
            </a:pPr>
            <a:r>
              <a:rPr lang="en-US" altLang="zh-CN" sz="2800" smtClean="0"/>
              <a:t>do not care about the </a:t>
            </a:r>
            <a:r>
              <a:rPr lang="en-US" altLang="zh-CN" sz="2800" b="1" smtClean="0">
                <a:solidFill>
                  <a:srgbClr val="990000"/>
                </a:solidFill>
              </a:rPr>
              <a:t>physical location</a:t>
            </a:r>
            <a:endParaRPr lang="en-US" altLang="zh-CN" sz="2800" smtClean="0">
              <a:solidFill>
                <a:srgbClr val="990000"/>
              </a:solidFill>
            </a:endParaRPr>
          </a:p>
          <a:p>
            <a:pPr algn="ctr">
              <a:buFont typeface="Wingdings" pitchFamily="-32" charset="2"/>
              <a:buNone/>
            </a:pPr>
            <a:endParaRPr lang="en-US" altLang="zh-CN" sz="2800" smtClean="0">
              <a:solidFill>
                <a:srgbClr val="990000"/>
              </a:solidFill>
            </a:endParaRPr>
          </a:p>
          <a:p>
            <a:pPr algn="ctr">
              <a:buFont typeface="Wingdings" pitchFamily="-32" charset="2"/>
              <a:buNone/>
            </a:pPr>
            <a:endParaRPr lang="en-US" altLang="zh-CN" sz="2800" smtClean="0">
              <a:solidFill>
                <a:srgbClr val="990000"/>
              </a:solidFill>
            </a:endParaRPr>
          </a:p>
          <a:p>
            <a:pPr algn="ctr">
              <a:buFont typeface="Wingdings" pitchFamily="-32" charset="2"/>
              <a:buNone/>
            </a:pPr>
            <a:endParaRPr lang="en-US" altLang="zh-CN" sz="2800" smtClean="0">
              <a:solidFill>
                <a:srgbClr val="990000"/>
              </a:solidFill>
            </a:endParaRPr>
          </a:p>
          <a:p>
            <a:pPr algn="ctr">
              <a:buFont typeface="Wingdings" pitchFamily="-32" charset="2"/>
              <a:buNone/>
            </a:pPr>
            <a:r>
              <a:rPr lang="en-US" altLang="zh-CN" sz="2800" smtClean="0"/>
              <a:t>Instead, they need the user’s </a:t>
            </a:r>
            <a:r>
              <a:rPr lang="en-US" altLang="zh-CN" sz="2800" b="1" smtClean="0">
                <a:solidFill>
                  <a:srgbClr val="990000"/>
                </a:solidFill>
              </a:rPr>
              <a:t>logical location</a:t>
            </a:r>
            <a:endParaRPr lang="en-US" altLang="zh-CN" sz="2800" smtClean="0">
              <a:solidFill>
                <a:srgbClr val="C00000"/>
              </a:solidFill>
            </a:endParaRPr>
          </a:p>
          <a:p>
            <a:pPr lvl="1">
              <a:buFont typeface="Wingdings" pitchFamily="-32" charset="2"/>
              <a:buNone/>
            </a:pPr>
            <a:endParaRPr lang="en-US" altLang="zh-CN" smtClean="0"/>
          </a:p>
          <a:p>
            <a:pPr lvl="2">
              <a:buFontTx/>
              <a:buNone/>
            </a:pPr>
            <a:endParaRPr lang="en-US" altLang="zh-CN" smtClean="0"/>
          </a:p>
        </p:txBody>
      </p:sp>
      <p:sp>
        <p:nvSpPr>
          <p:cNvPr id="6" name="Rectangle 5"/>
          <p:cNvSpPr/>
          <p:nvPr/>
        </p:nvSpPr>
        <p:spPr bwMode="auto">
          <a:xfrm>
            <a:off x="5334000" y="3794760"/>
            <a:ext cx="2743200" cy="381000"/>
          </a:xfrm>
          <a:prstGeom prst="rect">
            <a:avLst/>
          </a:prstGeom>
          <a:solidFill>
            <a:srgbClr val="FFC000"/>
          </a:solidFill>
          <a:ln w="9525" cap="flat" cmpd="sng" algn="ctr">
            <a:noFill/>
            <a:prstDash val="solid"/>
            <a:round/>
            <a:headEnd type="none" w="med" len="med"/>
            <a:tailEnd type="none" w="med" len="med"/>
          </a:ln>
          <a:effectLst/>
        </p:spPr>
        <p:txBody>
          <a:bodyPr/>
          <a:lstStyle/>
          <a:p>
            <a:pPr>
              <a:spcBef>
                <a:spcPct val="20000"/>
              </a:spcBef>
            </a:pPr>
            <a:r>
              <a:rPr lang="en-US" altLang="zh-CN" sz="1600">
                <a:latin typeface="Century Gothic" pitchFamily="-32" charset="0"/>
              </a:rPr>
              <a:t>GPS: Latitude, Longitude</a:t>
            </a:r>
          </a:p>
        </p:txBody>
      </p:sp>
      <p:cxnSp>
        <p:nvCxnSpPr>
          <p:cNvPr id="136196" name="Straight Arrow Connector 7"/>
          <p:cNvCxnSpPr>
            <a:cxnSpLocks noChangeShapeType="1"/>
          </p:cNvCxnSpPr>
          <p:nvPr/>
        </p:nvCxnSpPr>
        <p:spPr bwMode="auto">
          <a:xfrm rot="3600000" flipV="1">
            <a:off x="5700053" y="3268381"/>
            <a:ext cx="838200" cy="457200"/>
          </a:xfrm>
          <a:prstGeom prst="straightConnector1">
            <a:avLst/>
          </a:prstGeom>
          <a:noFill/>
          <a:ln w="28575" algn="ctr">
            <a:solidFill>
              <a:schemeClr val="tx1"/>
            </a:solidFill>
            <a:round/>
            <a:headEnd/>
            <a:tailEnd type="arrow" w="med" len="med"/>
          </a:ln>
        </p:spPr>
      </p:cxnSp>
      <p:sp>
        <p:nvSpPr>
          <p:cNvPr id="5" name="Rectangle 4"/>
          <p:cNvSpPr/>
          <p:nvPr/>
        </p:nvSpPr>
        <p:spPr bwMode="auto">
          <a:xfrm>
            <a:off x="5562600" y="5891964"/>
            <a:ext cx="2514600" cy="609600"/>
          </a:xfrm>
          <a:prstGeom prst="rect">
            <a:avLst/>
          </a:prstGeom>
          <a:solidFill>
            <a:srgbClr val="FFC000"/>
          </a:solidFill>
          <a:ln w="9525" cap="flat" cmpd="sng" algn="ctr">
            <a:noFill/>
            <a:prstDash val="solid"/>
            <a:round/>
            <a:headEnd type="none" w="med" len="med"/>
            <a:tailEnd type="none" w="med" len="med"/>
          </a:ln>
          <a:effectLst/>
        </p:spPr>
        <p:txBody>
          <a:bodyPr/>
          <a:lstStyle/>
          <a:p>
            <a:pPr>
              <a:spcBef>
                <a:spcPct val="20000"/>
              </a:spcBef>
              <a:defRPr/>
            </a:pPr>
            <a:r>
              <a:rPr lang="en-US" sz="1600" dirty="0">
                <a:latin typeface="+mj-lt"/>
                <a:cs typeface="+mn-cs"/>
              </a:rPr>
              <a:t>Starbucks, RadioShack, Museum, Library</a:t>
            </a:r>
          </a:p>
        </p:txBody>
      </p:sp>
      <p:cxnSp>
        <p:nvCxnSpPr>
          <p:cNvPr id="136199" name="Straight Arrow Connector 7"/>
          <p:cNvCxnSpPr>
            <a:cxnSpLocks noChangeShapeType="1"/>
          </p:cNvCxnSpPr>
          <p:nvPr/>
        </p:nvCxnSpPr>
        <p:spPr bwMode="auto">
          <a:xfrm rot="3600000" flipV="1">
            <a:off x="6286499" y="5266462"/>
            <a:ext cx="838200" cy="457200"/>
          </a:xfrm>
          <a:prstGeom prst="straightConnector1">
            <a:avLst/>
          </a:prstGeom>
          <a:noFill/>
          <a:ln w="28575" algn="ctr">
            <a:solidFill>
              <a:schemeClr val="tx1"/>
            </a:solidFill>
            <a:round/>
            <a:headEnd/>
            <a:tailEnd type="arrow" w="med" len="med"/>
          </a:ln>
        </p:spPr>
      </p:cxnSp>
    </p:spTree>
    <p:extLst>
      <p:ext uri="{BB962C8B-B14F-4D97-AF65-F5344CB8AC3E}">
        <p14:creationId xmlns:p14="http://schemas.microsoft.com/office/powerpoint/2010/main" val="2666935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p:txBody>
          <a:bodyPr/>
          <a:lstStyle/>
          <a:p>
            <a:r>
              <a:rPr lang="en-US" altLang="zh-CN" sz="4000" dirty="0" smtClean="0">
                <a:solidFill>
                  <a:schemeClr val="tx1"/>
                </a:solidFill>
              </a:rPr>
              <a:t>Physical vs. Logical</a:t>
            </a:r>
          </a:p>
        </p:txBody>
      </p:sp>
      <p:sp>
        <p:nvSpPr>
          <p:cNvPr id="142339" name="Rectangle 3"/>
          <p:cNvSpPr>
            <a:spLocks noGrp="1" noChangeArrowheads="1"/>
          </p:cNvSpPr>
          <p:nvPr>
            <p:ph type="body" idx="4294967295"/>
          </p:nvPr>
        </p:nvSpPr>
        <p:spPr>
          <a:xfrm>
            <a:off x="457200" y="1600200"/>
            <a:ext cx="8001000" cy="4906963"/>
          </a:xfrm>
        </p:spPr>
        <p:txBody>
          <a:bodyPr/>
          <a:lstStyle/>
          <a:p>
            <a:r>
              <a:rPr lang="en-US" altLang="zh-CN" sz="2600" dirty="0" smtClean="0"/>
              <a:t>Unfortunately, most existing solutions are physical</a:t>
            </a:r>
          </a:p>
          <a:p>
            <a:endParaRPr lang="en-US" altLang="zh-CN" sz="1600" dirty="0" smtClean="0"/>
          </a:p>
          <a:p>
            <a:pPr lvl="1"/>
            <a:r>
              <a:rPr lang="en-US" altLang="zh-CN" sz="2400" dirty="0" smtClean="0">
                <a:solidFill>
                  <a:schemeClr val="tx1"/>
                </a:solidFill>
              </a:rPr>
              <a:t>GPS</a:t>
            </a:r>
          </a:p>
          <a:p>
            <a:pPr lvl="1"/>
            <a:r>
              <a:rPr lang="en-US" altLang="zh-CN" sz="2400" dirty="0" smtClean="0">
                <a:solidFill>
                  <a:schemeClr val="tx1"/>
                </a:solidFill>
              </a:rPr>
              <a:t>GSM based</a:t>
            </a:r>
          </a:p>
          <a:p>
            <a:pPr lvl="1"/>
            <a:r>
              <a:rPr lang="en-US" altLang="zh-CN" sz="2400" dirty="0" err="1" smtClean="0">
                <a:solidFill>
                  <a:schemeClr val="tx1"/>
                </a:solidFill>
              </a:rPr>
              <a:t>SkyHook</a:t>
            </a:r>
            <a:endParaRPr lang="en-US" altLang="zh-CN" sz="2400" dirty="0" smtClean="0">
              <a:solidFill>
                <a:schemeClr val="tx1"/>
              </a:solidFill>
            </a:endParaRPr>
          </a:p>
          <a:p>
            <a:pPr lvl="1"/>
            <a:r>
              <a:rPr lang="en-US" altLang="zh-CN" sz="2400" dirty="0" smtClean="0">
                <a:solidFill>
                  <a:schemeClr val="tx1"/>
                </a:solidFill>
              </a:rPr>
              <a:t>Google Latitude</a:t>
            </a:r>
          </a:p>
          <a:p>
            <a:pPr lvl="1"/>
            <a:endParaRPr lang="en-US" altLang="zh-CN" sz="2400" dirty="0" smtClean="0">
              <a:solidFill>
                <a:schemeClr val="tx1"/>
              </a:solidFill>
            </a:endParaRPr>
          </a:p>
          <a:p>
            <a:pPr lvl="1"/>
            <a:r>
              <a:rPr lang="en-US" altLang="zh-CN" sz="2400" dirty="0" smtClean="0">
                <a:solidFill>
                  <a:schemeClr val="tx1"/>
                </a:solidFill>
              </a:rPr>
              <a:t>RADAR</a:t>
            </a:r>
          </a:p>
          <a:p>
            <a:pPr lvl="1"/>
            <a:r>
              <a:rPr lang="en-US" altLang="zh-CN" sz="2400" dirty="0" smtClean="0">
                <a:solidFill>
                  <a:schemeClr val="tx1"/>
                </a:solidFill>
              </a:rPr>
              <a:t>Cricket</a:t>
            </a:r>
          </a:p>
          <a:p>
            <a:pPr lvl="1"/>
            <a:r>
              <a:rPr lang="en-US" altLang="zh-CN" sz="2400" dirty="0" smtClean="0">
                <a:solidFill>
                  <a:schemeClr val="tx1"/>
                </a:solidFill>
              </a:rPr>
              <a:t>…</a:t>
            </a:r>
          </a:p>
          <a:p>
            <a:pPr lvl="1"/>
            <a:endParaRPr lang="en-US" altLang="zh-CN" sz="2600" dirty="0" smtClean="0"/>
          </a:p>
        </p:txBody>
      </p:sp>
    </p:spTree>
    <p:extLst>
      <p:ext uri="{BB962C8B-B14F-4D97-AF65-F5344CB8AC3E}">
        <p14:creationId xmlns:p14="http://schemas.microsoft.com/office/powerpoint/2010/main" val="3841499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274638"/>
            <a:ext cx="7620000" cy="792162"/>
          </a:xfrm>
        </p:spPr>
        <p:txBody>
          <a:bodyPr/>
          <a:lstStyle/>
          <a:p>
            <a:r>
              <a:rPr lang="en-US" sz="4000" dirty="0" smtClean="0"/>
              <a:t>Lots of Technologies!</a:t>
            </a:r>
          </a:p>
        </p:txBody>
      </p:sp>
      <p:grpSp>
        <p:nvGrpSpPr>
          <p:cNvPr id="23557" name="Group 2"/>
          <p:cNvGrpSpPr>
            <a:grpSpLocks/>
          </p:cNvGrpSpPr>
          <p:nvPr/>
        </p:nvGrpSpPr>
        <p:grpSpPr bwMode="auto">
          <a:xfrm>
            <a:off x="185284" y="4933950"/>
            <a:ext cx="2574925" cy="1562100"/>
            <a:chOff x="2318" y="1824"/>
            <a:chExt cx="1622" cy="984"/>
          </a:xfrm>
        </p:grpSpPr>
        <p:pic>
          <p:nvPicPr>
            <p:cNvPr id="7" name="Picture 3" descr="bat"/>
            <p:cNvPicPr>
              <a:picLocks noChangeAspect="1" noChangeArrowheads="1"/>
            </p:cNvPicPr>
            <p:nvPr/>
          </p:nvPicPr>
          <p:blipFill>
            <a:blip r:embed="rId2"/>
            <a:srcRect/>
            <a:stretch>
              <a:fillRect/>
            </a:stretch>
          </p:blipFill>
          <p:spPr bwMode="auto">
            <a:xfrm>
              <a:off x="2400" y="1824"/>
              <a:ext cx="1056" cy="792"/>
            </a:xfrm>
            <a:prstGeom prst="rect">
              <a:avLst/>
            </a:prstGeom>
            <a:noFill/>
            <a:effectLst>
              <a:outerShdw dist="35921" dir="2700000" algn="ctr" rotWithShape="0">
                <a:schemeClr val="bg2"/>
              </a:outerShdw>
            </a:effectLst>
          </p:spPr>
        </p:pic>
        <p:sp>
          <p:nvSpPr>
            <p:cNvPr id="23593" name="Text Box 4"/>
            <p:cNvSpPr txBox="1">
              <a:spLocks noChangeArrowheads="1"/>
            </p:cNvSpPr>
            <p:nvPr/>
          </p:nvSpPr>
          <p:spPr bwMode="auto">
            <a:xfrm>
              <a:off x="2318" y="2575"/>
              <a:ext cx="16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a:latin typeface="Garamond" pitchFamily="18" charset="0"/>
                </a:rPr>
                <a:t>Ultrasonic time of flight</a:t>
              </a:r>
            </a:p>
          </p:txBody>
        </p:sp>
      </p:grpSp>
      <p:grpSp>
        <p:nvGrpSpPr>
          <p:cNvPr id="23558" name="Group 5"/>
          <p:cNvGrpSpPr>
            <a:grpSpLocks/>
          </p:cNvGrpSpPr>
          <p:nvPr/>
        </p:nvGrpSpPr>
        <p:grpSpPr bwMode="auto">
          <a:xfrm>
            <a:off x="4548187" y="4418692"/>
            <a:ext cx="1266825" cy="1547813"/>
            <a:chOff x="3557" y="2845"/>
            <a:chExt cx="798" cy="975"/>
          </a:xfrm>
        </p:grpSpPr>
        <p:pic>
          <p:nvPicPr>
            <p:cNvPr id="23590" name="Picture 6" descr="nokia82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 y="2845"/>
              <a:ext cx="798"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1" name="Text Box 7"/>
            <p:cNvSpPr txBox="1">
              <a:spLocks noChangeArrowheads="1"/>
            </p:cNvSpPr>
            <p:nvPr/>
          </p:nvSpPr>
          <p:spPr bwMode="auto">
            <a:xfrm>
              <a:off x="3758" y="3589"/>
              <a:ext cx="4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a:latin typeface="Garamond" pitchFamily="18" charset="0"/>
                </a:rPr>
                <a:t>E-911</a:t>
              </a:r>
            </a:p>
          </p:txBody>
        </p:sp>
      </p:grpSp>
      <p:grpSp>
        <p:nvGrpSpPr>
          <p:cNvPr id="23559" name="Group 8"/>
          <p:cNvGrpSpPr>
            <a:grpSpLocks/>
          </p:cNvGrpSpPr>
          <p:nvPr/>
        </p:nvGrpSpPr>
        <p:grpSpPr bwMode="auto">
          <a:xfrm>
            <a:off x="6857207" y="3290966"/>
            <a:ext cx="1566862" cy="1585913"/>
            <a:chOff x="4419" y="2784"/>
            <a:chExt cx="987" cy="999"/>
          </a:xfrm>
        </p:grpSpPr>
        <p:pic>
          <p:nvPicPr>
            <p:cNvPr id="23588" name="Picture 9" descr="digiclo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 y="2784"/>
              <a:ext cx="742"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9" name="Text Box 10"/>
            <p:cNvSpPr txBox="1">
              <a:spLocks noChangeArrowheads="1"/>
            </p:cNvSpPr>
            <p:nvPr/>
          </p:nvSpPr>
          <p:spPr bwMode="auto">
            <a:xfrm>
              <a:off x="4419" y="3550"/>
              <a:ext cx="9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dirty="0">
                  <a:latin typeface="Garamond" pitchFamily="18" charset="0"/>
                </a:rPr>
                <a:t>Stereo camera</a:t>
              </a:r>
            </a:p>
          </p:txBody>
        </p:sp>
      </p:grpSp>
      <p:grpSp>
        <p:nvGrpSpPr>
          <p:cNvPr id="23560" name="Group 11"/>
          <p:cNvGrpSpPr>
            <a:grpSpLocks/>
          </p:cNvGrpSpPr>
          <p:nvPr/>
        </p:nvGrpSpPr>
        <p:grpSpPr bwMode="auto">
          <a:xfrm>
            <a:off x="2438326" y="2971800"/>
            <a:ext cx="2394351" cy="1448129"/>
            <a:chOff x="27" y="1504"/>
            <a:chExt cx="1780" cy="1068"/>
          </a:xfrm>
        </p:grpSpPr>
        <p:pic>
          <p:nvPicPr>
            <p:cNvPr id="16" name="Picture 12" descr="spoton3"/>
            <p:cNvPicPr>
              <a:picLocks noChangeAspect="1" noChangeArrowheads="1"/>
            </p:cNvPicPr>
            <p:nvPr/>
          </p:nvPicPr>
          <p:blipFill>
            <a:blip r:embed="rId5"/>
            <a:srcRect/>
            <a:stretch>
              <a:fillRect/>
            </a:stretch>
          </p:blipFill>
          <p:spPr bwMode="auto">
            <a:xfrm>
              <a:off x="216" y="1504"/>
              <a:ext cx="1152" cy="824"/>
            </a:xfrm>
            <a:prstGeom prst="rect">
              <a:avLst/>
            </a:prstGeom>
            <a:noFill/>
            <a:effectLst>
              <a:outerShdw dist="35921" dir="2700000" algn="ctr" rotWithShape="0">
                <a:schemeClr val="bg2"/>
              </a:outerShdw>
            </a:effectLst>
          </p:spPr>
        </p:pic>
        <p:sp>
          <p:nvSpPr>
            <p:cNvPr id="23587" name="Text Box 13"/>
            <p:cNvSpPr txBox="1">
              <a:spLocks noChangeArrowheads="1"/>
            </p:cNvSpPr>
            <p:nvPr/>
          </p:nvSpPr>
          <p:spPr bwMode="auto">
            <a:xfrm>
              <a:off x="27" y="2300"/>
              <a:ext cx="178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dirty="0">
                  <a:latin typeface="Garamond" pitchFamily="18" charset="0"/>
                </a:rPr>
                <a:t>Ad hoc signal strength</a:t>
              </a:r>
            </a:p>
          </p:txBody>
        </p:sp>
      </p:grpSp>
      <p:grpSp>
        <p:nvGrpSpPr>
          <p:cNvPr id="23561" name="Group 14"/>
          <p:cNvGrpSpPr>
            <a:grpSpLocks/>
          </p:cNvGrpSpPr>
          <p:nvPr/>
        </p:nvGrpSpPr>
        <p:grpSpPr bwMode="auto">
          <a:xfrm>
            <a:off x="533400" y="1371600"/>
            <a:ext cx="638175" cy="1471613"/>
            <a:chOff x="2713" y="1583"/>
            <a:chExt cx="402" cy="927"/>
          </a:xfrm>
        </p:grpSpPr>
        <p:pic>
          <p:nvPicPr>
            <p:cNvPr id="23584" name="Picture 15" descr="eTrexVis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3" y="1583"/>
              <a:ext cx="370" cy="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5" name="Text Box 16"/>
            <p:cNvSpPr txBox="1">
              <a:spLocks noChangeArrowheads="1"/>
            </p:cNvSpPr>
            <p:nvPr/>
          </p:nvSpPr>
          <p:spPr bwMode="auto">
            <a:xfrm>
              <a:off x="2732" y="2279"/>
              <a:ext cx="3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dirty="0">
                  <a:latin typeface="Garamond" pitchFamily="18" charset="0"/>
                </a:rPr>
                <a:t>GPS</a:t>
              </a:r>
            </a:p>
          </p:txBody>
        </p:sp>
      </p:grpSp>
      <p:grpSp>
        <p:nvGrpSpPr>
          <p:cNvPr id="23562" name="Group 20"/>
          <p:cNvGrpSpPr>
            <a:grpSpLocks/>
          </p:cNvGrpSpPr>
          <p:nvPr/>
        </p:nvGrpSpPr>
        <p:grpSpPr bwMode="auto">
          <a:xfrm>
            <a:off x="6049962" y="5082833"/>
            <a:ext cx="1768475" cy="1624013"/>
            <a:chOff x="1476" y="1498"/>
            <a:chExt cx="1114" cy="1023"/>
          </a:xfrm>
        </p:grpSpPr>
        <p:pic>
          <p:nvPicPr>
            <p:cNvPr id="22" name="Picture 21"/>
            <p:cNvPicPr>
              <a:picLocks noChangeAspect="1" noChangeArrowheads="1"/>
            </p:cNvPicPr>
            <p:nvPr/>
          </p:nvPicPr>
          <p:blipFill>
            <a:blip r:embed="rId7"/>
            <a:srcRect l="25014" t="20447" r="31938" b="28357"/>
            <a:stretch>
              <a:fillRect/>
            </a:stretch>
          </p:blipFill>
          <p:spPr bwMode="auto">
            <a:xfrm>
              <a:off x="1497" y="1498"/>
              <a:ext cx="846" cy="832"/>
            </a:xfrm>
            <a:prstGeom prst="rect">
              <a:avLst/>
            </a:prstGeom>
            <a:noFill/>
            <a:ln w="12700">
              <a:solidFill>
                <a:schemeClr val="tx1"/>
              </a:solidFill>
              <a:miter lim="800000"/>
              <a:headEnd/>
              <a:tailEnd/>
            </a:ln>
            <a:effectLst>
              <a:outerShdw dist="35921" dir="2700000" algn="ctr" rotWithShape="0">
                <a:schemeClr val="bg2"/>
              </a:outerShdw>
            </a:effectLst>
          </p:spPr>
        </p:pic>
        <p:sp>
          <p:nvSpPr>
            <p:cNvPr id="23583" name="Text Box 22"/>
            <p:cNvSpPr txBox="1">
              <a:spLocks noChangeArrowheads="1"/>
            </p:cNvSpPr>
            <p:nvPr/>
          </p:nvSpPr>
          <p:spPr bwMode="auto">
            <a:xfrm>
              <a:off x="1476" y="2290"/>
              <a:ext cx="11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a:latin typeface="Garamond" pitchFamily="18" charset="0"/>
                </a:rPr>
                <a:t>Physical contact</a:t>
              </a:r>
            </a:p>
          </p:txBody>
        </p:sp>
      </p:grpSp>
      <p:grpSp>
        <p:nvGrpSpPr>
          <p:cNvPr id="23563" name="Group 23"/>
          <p:cNvGrpSpPr>
            <a:grpSpLocks/>
          </p:cNvGrpSpPr>
          <p:nvPr/>
        </p:nvGrpSpPr>
        <p:grpSpPr bwMode="auto">
          <a:xfrm>
            <a:off x="1633084" y="1319212"/>
            <a:ext cx="1644650" cy="1395413"/>
            <a:chOff x="624" y="720"/>
            <a:chExt cx="1036" cy="879"/>
          </a:xfrm>
        </p:grpSpPr>
        <p:pic>
          <p:nvPicPr>
            <p:cNvPr id="23580" name="Picture 24" descr="linksy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720"/>
              <a:ext cx="91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1" name="Text Box 25"/>
            <p:cNvSpPr txBox="1">
              <a:spLocks noChangeArrowheads="1"/>
            </p:cNvSpPr>
            <p:nvPr/>
          </p:nvSpPr>
          <p:spPr bwMode="auto">
            <a:xfrm>
              <a:off x="690" y="1368"/>
              <a:ext cx="9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a:latin typeface="Garamond" pitchFamily="18" charset="0"/>
                </a:rPr>
                <a:t>WiFi Beacons</a:t>
              </a:r>
            </a:p>
          </p:txBody>
        </p:sp>
      </p:grpSp>
      <p:grpSp>
        <p:nvGrpSpPr>
          <p:cNvPr id="23564" name="Group 26"/>
          <p:cNvGrpSpPr>
            <a:grpSpLocks/>
          </p:cNvGrpSpPr>
          <p:nvPr/>
        </p:nvGrpSpPr>
        <p:grpSpPr bwMode="auto">
          <a:xfrm>
            <a:off x="3097387" y="5862638"/>
            <a:ext cx="1974850" cy="896938"/>
            <a:chOff x="321" y="2892"/>
            <a:chExt cx="1414" cy="1136"/>
          </a:xfrm>
        </p:grpSpPr>
        <p:sp>
          <p:nvSpPr>
            <p:cNvPr id="23578" name="Text Box 27"/>
            <p:cNvSpPr txBox="1">
              <a:spLocks noChangeArrowheads="1"/>
            </p:cNvSpPr>
            <p:nvPr/>
          </p:nvSpPr>
          <p:spPr bwMode="auto">
            <a:xfrm>
              <a:off x="321" y="3564"/>
              <a:ext cx="1414"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a:latin typeface="Garamond" pitchFamily="18" charset="0"/>
                </a:rPr>
                <a:t>Infrared proximity</a:t>
              </a:r>
            </a:p>
          </p:txBody>
        </p:sp>
        <p:pic>
          <p:nvPicPr>
            <p:cNvPr id="23579" name="Picture 28" descr="tab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 y="2892"/>
              <a:ext cx="100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5" name="Group 29"/>
          <p:cNvGrpSpPr>
            <a:grpSpLocks/>
          </p:cNvGrpSpPr>
          <p:nvPr/>
        </p:nvGrpSpPr>
        <p:grpSpPr bwMode="auto">
          <a:xfrm>
            <a:off x="4996655" y="2987187"/>
            <a:ext cx="2106613" cy="1214438"/>
            <a:chOff x="3120" y="2496"/>
            <a:chExt cx="1327" cy="765"/>
          </a:xfrm>
        </p:grpSpPr>
        <p:pic>
          <p:nvPicPr>
            <p:cNvPr id="23576" name="Picture 30" descr="lms20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64" y="2496"/>
              <a:ext cx="480"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7" name="Text Box 31"/>
            <p:cNvSpPr txBox="1">
              <a:spLocks noChangeArrowheads="1"/>
            </p:cNvSpPr>
            <p:nvPr/>
          </p:nvSpPr>
          <p:spPr bwMode="auto">
            <a:xfrm>
              <a:off x="3120" y="3030"/>
              <a:ext cx="13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dirty="0">
                  <a:latin typeface="Garamond" pitchFamily="18" charset="0"/>
                </a:rPr>
                <a:t>Laser range-finding</a:t>
              </a:r>
            </a:p>
          </p:txBody>
        </p:sp>
      </p:grpSp>
      <p:grpSp>
        <p:nvGrpSpPr>
          <p:cNvPr id="23566" name="Group 32"/>
          <p:cNvGrpSpPr>
            <a:grpSpLocks/>
          </p:cNvGrpSpPr>
          <p:nvPr/>
        </p:nvGrpSpPr>
        <p:grpSpPr bwMode="auto">
          <a:xfrm>
            <a:off x="228600" y="3048000"/>
            <a:ext cx="2214563" cy="1474788"/>
            <a:chOff x="1488" y="1632"/>
            <a:chExt cx="1395" cy="929"/>
          </a:xfrm>
        </p:grpSpPr>
        <p:pic>
          <p:nvPicPr>
            <p:cNvPr id="23574" name="Picture 33" descr="v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8" y="1632"/>
              <a:ext cx="1024"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5" name="Text Box 34"/>
            <p:cNvSpPr txBox="1">
              <a:spLocks noChangeArrowheads="1"/>
            </p:cNvSpPr>
            <p:nvPr/>
          </p:nvSpPr>
          <p:spPr bwMode="auto">
            <a:xfrm>
              <a:off x="1488" y="2328"/>
              <a:ext cx="13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a:latin typeface="Garamond" pitchFamily="18" charset="0"/>
                </a:rPr>
                <a:t>VHF Omni Ranging</a:t>
              </a:r>
            </a:p>
          </p:txBody>
        </p:sp>
      </p:grpSp>
      <p:grpSp>
        <p:nvGrpSpPr>
          <p:cNvPr id="23567" name="Group 35"/>
          <p:cNvGrpSpPr>
            <a:grpSpLocks/>
          </p:cNvGrpSpPr>
          <p:nvPr/>
        </p:nvGrpSpPr>
        <p:grpSpPr bwMode="auto">
          <a:xfrm>
            <a:off x="2377167" y="4597399"/>
            <a:ext cx="1968501" cy="1017588"/>
            <a:chOff x="2544" y="3072"/>
            <a:chExt cx="1240" cy="641"/>
          </a:xfrm>
        </p:grpSpPr>
        <p:pic>
          <p:nvPicPr>
            <p:cNvPr id="23572" name="Picture 36" descr="mic"/>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8" y="3072"/>
              <a:ext cx="900"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3" name="Text Box 37"/>
            <p:cNvSpPr txBox="1">
              <a:spLocks noChangeArrowheads="1"/>
            </p:cNvSpPr>
            <p:nvPr/>
          </p:nvSpPr>
          <p:spPr bwMode="auto">
            <a:xfrm>
              <a:off x="2544" y="3480"/>
              <a:ext cx="1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a:latin typeface="Garamond" pitchFamily="18" charset="0"/>
                </a:rPr>
                <a:t>Array microphone</a:t>
              </a:r>
            </a:p>
          </p:txBody>
        </p:sp>
      </p:grpSp>
      <p:sp>
        <p:nvSpPr>
          <p:cNvPr id="23568" name="Text Box 39"/>
          <p:cNvSpPr txBox="1">
            <a:spLocks noChangeArrowheads="1"/>
          </p:cNvSpPr>
          <p:nvPr/>
        </p:nvSpPr>
        <p:spPr bwMode="auto">
          <a:xfrm>
            <a:off x="6792633" y="2596470"/>
            <a:ext cx="16007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dirty="0">
                <a:latin typeface="Garamond" pitchFamily="18" charset="0"/>
              </a:rPr>
              <a:t>Floor pressure</a:t>
            </a:r>
          </a:p>
        </p:txBody>
      </p:sp>
      <p:pic>
        <p:nvPicPr>
          <p:cNvPr id="23569" name="Picture 40" descr="til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7981" y="1278050"/>
            <a:ext cx="1714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0" name="Picture 42"/>
          <p:cNvPicPr>
            <a:picLocks noChangeAspect="1" noChangeArrowheads="1"/>
          </p:cNvPicPr>
          <p:nvPr/>
        </p:nvPicPr>
        <p:blipFill>
          <a:blip r:embed="rId14">
            <a:extLst>
              <a:ext uri="{28A0092B-C50C-407E-A947-70E740481C1C}">
                <a14:useLocalDpi xmlns:a14="http://schemas.microsoft.com/office/drawing/2010/main" val="0"/>
              </a:ext>
            </a:extLst>
          </a:blip>
          <a:srcRect l="31458" t="31580" r="12880" b="44913"/>
          <a:stretch>
            <a:fillRect/>
          </a:stretch>
        </p:blipFill>
        <p:spPr bwMode="auto">
          <a:xfrm>
            <a:off x="3695701" y="1323975"/>
            <a:ext cx="25908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1" name="Text Box 43"/>
          <p:cNvSpPr txBox="1">
            <a:spLocks noChangeArrowheads="1"/>
          </p:cNvSpPr>
          <p:nvPr/>
        </p:nvSpPr>
        <p:spPr bwMode="auto">
          <a:xfrm>
            <a:off x="4403271" y="2521744"/>
            <a:ext cx="12715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1800" i="0" dirty="0">
                <a:latin typeface="Garamond" pitchFamily="18" charset="0"/>
              </a:rPr>
              <a:t>Ultrasound</a:t>
            </a:r>
          </a:p>
        </p:txBody>
      </p:sp>
    </p:spTree>
    <p:extLst>
      <p:ext uri="{BB962C8B-B14F-4D97-AF65-F5344CB8AC3E}">
        <p14:creationId xmlns:p14="http://schemas.microsoft.com/office/powerpoint/2010/main" val="20267735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Grp="1" noChangeArrowheads="1"/>
          </p:cNvSpPr>
          <p:nvPr>
            <p:ph type="body" idx="4294967295"/>
          </p:nvPr>
        </p:nvSpPr>
        <p:spPr/>
        <p:txBody>
          <a:bodyPr/>
          <a:lstStyle/>
          <a:p>
            <a:pPr algn="ctr">
              <a:buFont typeface="Wingdings" pitchFamily="-32" charset="2"/>
              <a:buNone/>
            </a:pPr>
            <a:endParaRPr lang="en-US" altLang="zh-CN" sz="3200" dirty="0" smtClean="0"/>
          </a:p>
          <a:p>
            <a:pPr algn="ctr">
              <a:buFont typeface="Wingdings" pitchFamily="-32" charset="2"/>
              <a:buNone/>
            </a:pPr>
            <a:r>
              <a:rPr lang="en-US" altLang="zh-CN" sz="3200" dirty="0" smtClean="0"/>
              <a:t>Given this rich literature,</a:t>
            </a:r>
          </a:p>
          <a:p>
            <a:pPr algn="ctr">
              <a:buFont typeface="Wingdings" pitchFamily="-32" charset="2"/>
              <a:buNone/>
            </a:pPr>
            <a:endParaRPr lang="en-US" altLang="zh-CN" sz="3200" dirty="0" smtClean="0"/>
          </a:p>
          <a:p>
            <a:pPr algn="ctr">
              <a:buFont typeface="Wingdings" pitchFamily="-32" charset="2"/>
              <a:buNone/>
            </a:pPr>
            <a:r>
              <a:rPr lang="en-US" altLang="zh-CN" sz="3200" dirty="0" smtClean="0"/>
              <a:t>Why not convert from </a:t>
            </a:r>
          </a:p>
          <a:p>
            <a:pPr algn="ctr">
              <a:buFont typeface="Wingdings" pitchFamily="-32" charset="2"/>
              <a:buNone/>
            </a:pPr>
            <a:r>
              <a:rPr lang="en-US" altLang="zh-CN" sz="3200" dirty="0" smtClean="0">
                <a:solidFill>
                  <a:srgbClr val="C00000"/>
                </a:solidFill>
              </a:rPr>
              <a:t>Physical</a:t>
            </a:r>
            <a:r>
              <a:rPr lang="en-US" altLang="zh-CN" sz="3200" dirty="0" smtClean="0"/>
              <a:t> to </a:t>
            </a:r>
            <a:r>
              <a:rPr lang="en-US" altLang="zh-CN" sz="3200" dirty="0" smtClean="0">
                <a:solidFill>
                  <a:srgbClr val="0066CC"/>
                </a:solidFill>
              </a:rPr>
              <a:t>Logical</a:t>
            </a:r>
            <a:r>
              <a:rPr lang="en-US" altLang="zh-CN" sz="3200" dirty="0" smtClean="0"/>
              <a:t> Locations?</a:t>
            </a:r>
          </a:p>
          <a:p>
            <a:pPr algn="ctr">
              <a:buFont typeface="Wingdings" pitchFamily="-32" charset="2"/>
              <a:buNone/>
            </a:pPr>
            <a:endParaRPr lang="en-US" altLang="zh-CN" sz="4000" dirty="0" smtClean="0"/>
          </a:p>
          <a:p>
            <a:pPr lvl="1">
              <a:buFont typeface="Wingdings" pitchFamily="-32" charset="2"/>
              <a:buNone/>
            </a:pPr>
            <a:endParaRPr lang="en-US" altLang="zh-CN" sz="2800" dirty="0" smtClean="0"/>
          </a:p>
          <a:p>
            <a:pPr lvl="2">
              <a:buFontTx/>
              <a:buNone/>
            </a:pPr>
            <a:endParaRPr lang="en-US" altLang="zh-CN" sz="2400" dirty="0" smtClean="0"/>
          </a:p>
        </p:txBody>
      </p:sp>
    </p:spTree>
    <p:extLst>
      <p:ext uri="{BB962C8B-B14F-4D97-AF65-F5344CB8AC3E}">
        <p14:creationId xmlns:p14="http://schemas.microsoft.com/office/powerpoint/2010/main" val="254841430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p:txBody>
          <a:bodyPr/>
          <a:lstStyle/>
          <a:p>
            <a:pPr algn="ctr">
              <a:buFont typeface="Wingdings" pitchFamily="-32" charset="2"/>
              <a:buNone/>
            </a:pPr>
            <a:endParaRPr lang="en-US" altLang="zh-CN" sz="2600" smtClean="0"/>
          </a:p>
          <a:p>
            <a:pPr lvl="1">
              <a:buFont typeface="Wingdings" pitchFamily="-32" charset="2"/>
              <a:buNone/>
            </a:pPr>
            <a:endParaRPr lang="en-US" altLang="zh-CN" smtClean="0"/>
          </a:p>
          <a:p>
            <a:pPr lvl="2">
              <a:buFontTx/>
              <a:buNone/>
            </a:pPr>
            <a:endParaRPr lang="en-US" altLang="zh-CN" smtClean="0"/>
          </a:p>
        </p:txBody>
      </p:sp>
      <p:sp>
        <p:nvSpPr>
          <p:cNvPr id="16387" name="Oval 6"/>
          <p:cNvSpPr>
            <a:spLocks noChangeArrowheads="1"/>
          </p:cNvSpPr>
          <p:nvPr/>
        </p:nvSpPr>
        <p:spPr bwMode="auto">
          <a:xfrm>
            <a:off x="1927225" y="4495800"/>
            <a:ext cx="6248400" cy="762000"/>
          </a:xfrm>
          <a:prstGeom prst="ellipse">
            <a:avLst/>
          </a:prstGeom>
          <a:solidFill>
            <a:srgbClr val="800000">
              <a:alpha val="27843"/>
            </a:srgbClr>
          </a:solidFill>
          <a:ln w="9525">
            <a:noFill/>
            <a:round/>
            <a:headEnd/>
            <a:tailEnd/>
          </a:ln>
        </p:spPr>
        <p:txBody>
          <a:bodyPr wrap="none" anchor="ctr"/>
          <a:lstStyle/>
          <a:p>
            <a:pPr algn="ctr"/>
            <a:endParaRPr lang="zh-CN" altLang="zh-CN"/>
          </a:p>
        </p:txBody>
      </p:sp>
      <p:pic>
        <p:nvPicPr>
          <p:cNvPr id="16388" name="Picture 12"/>
          <p:cNvPicPr>
            <a:picLocks noChangeAspect="1" noChangeArrowheads="1"/>
          </p:cNvPicPr>
          <p:nvPr/>
        </p:nvPicPr>
        <p:blipFill>
          <a:blip r:embed="rId3" cstate="print"/>
          <a:srcRect/>
          <a:stretch>
            <a:fillRect/>
          </a:stretch>
        </p:blipFill>
        <p:spPr bwMode="auto">
          <a:xfrm>
            <a:off x="4518025" y="3657600"/>
            <a:ext cx="742950" cy="1219200"/>
          </a:xfrm>
          <a:prstGeom prst="rect">
            <a:avLst/>
          </a:prstGeom>
          <a:noFill/>
          <a:ln w="9525">
            <a:noFill/>
            <a:miter lim="800000"/>
            <a:headEnd/>
            <a:tailEnd/>
          </a:ln>
        </p:spPr>
      </p:pic>
      <p:sp>
        <p:nvSpPr>
          <p:cNvPr id="16389" name="Rectangle 13"/>
          <p:cNvSpPr>
            <a:spLocks noChangeArrowheads="1"/>
          </p:cNvSpPr>
          <p:nvPr/>
        </p:nvSpPr>
        <p:spPr bwMode="auto">
          <a:xfrm>
            <a:off x="904875" y="4038600"/>
            <a:ext cx="2100263" cy="641350"/>
          </a:xfrm>
          <a:prstGeom prst="rect">
            <a:avLst/>
          </a:prstGeom>
          <a:noFill/>
          <a:ln w="9525">
            <a:noFill/>
            <a:miter lim="800000"/>
            <a:headEnd/>
            <a:tailEnd/>
          </a:ln>
        </p:spPr>
        <p:txBody>
          <a:bodyPr wrap="none">
            <a:spAutoFit/>
          </a:bodyPr>
          <a:lstStyle/>
          <a:p>
            <a:pPr>
              <a:buFont typeface="Wingdings" pitchFamily="-32" charset="2"/>
              <a:buNone/>
            </a:pPr>
            <a:r>
              <a:rPr lang="en-US" altLang="zh-CN">
                <a:latin typeface="Century Gothic" pitchFamily="-32" charset="0"/>
              </a:rPr>
              <a:t>Physical Location</a:t>
            </a:r>
          </a:p>
          <a:p>
            <a:pPr>
              <a:buFont typeface="Wingdings" pitchFamily="-32" charset="2"/>
              <a:buNone/>
            </a:pPr>
            <a:r>
              <a:rPr lang="en-US" altLang="zh-CN">
                <a:latin typeface="Century Gothic" pitchFamily="-32" charset="0"/>
              </a:rPr>
              <a:t>Error</a:t>
            </a:r>
          </a:p>
        </p:txBody>
      </p:sp>
      <p:sp>
        <p:nvSpPr>
          <p:cNvPr id="16390" name="Line 14"/>
          <p:cNvSpPr>
            <a:spLocks noChangeShapeType="1"/>
          </p:cNvSpPr>
          <p:nvPr/>
        </p:nvSpPr>
        <p:spPr bwMode="auto">
          <a:xfrm>
            <a:off x="1774825" y="4419600"/>
            <a:ext cx="838200" cy="381000"/>
          </a:xfrm>
          <a:prstGeom prst="line">
            <a:avLst/>
          </a:prstGeom>
          <a:noFill/>
          <a:ln w="28575">
            <a:solidFill>
              <a:schemeClr val="tx1"/>
            </a:solidFill>
            <a:round/>
            <a:headEnd/>
            <a:tailEnd type="arrow" w="med" len="med"/>
          </a:ln>
        </p:spPr>
        <p:txBody>
          <a:bodyPr wrap="none" anchor="ctr"/>
          <a:lstStyle/>
          <a:p>
            <a:endParaRPr lang="zh-CN" altLang="en-US"/>
          </a:p>
        </p:txBody>
      </p:sp>
    </p:spTree>
    <p:extLst>
      <p:ext uri="{BB962C8B-B14F-4D97-AF65-F5344CB8AC3E}">
        <p14:creationId xmlns:p14="http://schemas.microsoft.com/office/powerpoint/2010/main" val="423686846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p:txBody>
          <a:bodyPr/>
          <a:lstStyle/>
          <a:p>
            <a:pPr algn="ctr">
              <a:buFont typeface="Wingdings" pitchFamily="-32" charset="2"/>
              <a:buNone/>
            </a:pPr>
            <a:endParaRPr lang="en-US" altLang="zh-CN" sz="2600" smtClean="0"/>
          </a:p>
          <a:p>
            <a:pPr lvl="1">
              <a:buFont typeface="Wingdings" pitchFamily="-32" charset="2"/>
              <a:buNone/>
            </a:pPr>
            <a:endParaRPr lang="en-US" altLang="zh-CN" smtClean="0"/>
          </a:p>
          <a:p>
            <a:pPr lvl="2">
              <a:buFontTx/>
              <a:buNone/>
            </a:pPr>
            <a:endParaRPr lang="en-US" altLang="zh-CN" smtClean="0"/>
          </a:p>
        </p:txBody>
      </p:sp>
      <p:sp>
        <p:nvSpPr>
          <p:cNvPr id="17411" name="Oval 6"/>
          <p:cNvSpPr>
            <a:spLocks noChangeArrowheads="1"/>
          </p:cNvSpPr>
          <p:nvPr/>
        </p:nvSpPr>
        <p:spPr bwMode="auto">
          <a:xfrm>
            <a:off x="1927225" y="4495800"/>
            <a:ext cx="6248400" cy="762000"/>
          </a:xfrm>
          <a:prstGeom prst="ellipse">
            <a:avLst/>
          </a:prstGeom>
          <a:solidFill>
            <a:srgbClr val="800000">
              <a:alpha val="27843"/>
            </a:srgbClr>
          </a:solidFill>
          <a:ln w="9525">
            <a:noFill/>
            <a:round/>
            <a:headEnd/>
            <a:tailEnd/>
          </a:ln>
        </p:spPr>
        <p:txBody>
          <a:bodyPr wrap="none" anchor="ctr"/>
          <a:lstStyle/>
          <a:p>
            <a:pPr algn="ctr"/>
            <a:endParaRPr lang="zh-CN" altLang="zh-CN"/>
          </a:p>
        </p:txBody>
      </p:sp>
      <p:sp>
        <p:nvSpPr>
          <p:cNvPr id="17412" name="Rectangle 7" descr="Horizontal brick"/>
          <p:cNvSpPr>
            <a:spLocks noChangeArrowheads="1"/>
          </p:cNvSpPr>
          <p:nvPr/>
        </p:nvSpPr>
        <p:spPr bwMode="auto">
          <a:xfrm>
            <a:off x="5737225" y="2743200"/>
            <a:ext cx="228600" cy="2590800"/>
          </a:xfrm>
          <a:prstGeom prst="rect">
            <a:avLst/>
          </a:prstGeom>
          <a:pattFill prst="horzBrick">
            <a:fgClr>
              <a:srgbClr val="808080"/>
            </a:fgClr>
            <a:bgClr>
              <a:schemeClr val="bg1"/>
            </a:bgClr>
          </a:pattFill>
          <a:ln w="9525">
            <a:solidFill>
              <a:schemeClr val="tx1"/>
            </a:solidFill>
            <a:miter lim="800000"/>
            <a:headEnd/>
            <a:tailEnd/>
          </a:ln>
        </p:spPr>
        <p:txBody>
          <a:bodyPr wrap="none" anchor="ctr"/>
          <a:lstStyle/>
          <a:p>
            <a:endParaRPr lang="zh-CN" altLang="zh-CN"/>
          </a:p>
        </p:txBody>
      </p:sp>
      <p:sp>
        <p:nvSpPr>
          <p:cNvPr id="17413" name="Rectangle 8"/>
          <p:cNvSpPr>
            <a:spLocks noChangeArrowheads="1"/>
          </p:cNvSpPr>
          <p:nvPr/>
        </p:nvSpPr>
        <p:spPr bwMode="auto">
          <a:xfrm>
            <a:off x="6138863" y="2971800"/>
            <a:ext cx="1150937" cy="366713"/>
          </a:xfrm>
          <a:prstGeom prst="rect">
            <a:avLst/>
          </a:prstGeom>
          <a:noFill/>
          <a:ln w="9525">
            <a:noFill/>
            <a:miter lim="800000"/>
            <a:headEnd/>
            <a:tailEnd/>
          </a:ln>
        </p:spPr>
        <p:txBody>
          <a:bodyPr wrap="none">
            <a:spAutoFit/>
          </a:bodyPr>
          <a:lstStyle/>
          <a:p>
            <a:pPr>
              <a:buFont typeface="Wingdings" pitchFamily="-32" charset="2"/>
              <a:buNone/>
            </a:pPr>
            <a:r>
              <a:rPr lang="en-US" altLang="zh-CN">
                <a:latin typeface="Century Gothic" pitchFamily="-32" charset="0"/>
              </a:rPr>
              <a:t>Pizza Hut</a:t>
            </a:r>
            <a:endParaRPr lang="en-US" altLang="zh-CN"/>
          </a:p>
        </p:txBody>
      </p:sp>
      <p:sp>
        <p:nvSpPr>
          <p:cNvPr id="17414" name="Rectangle 9"/>
          <p:cNvSpPr>
            <a:spLocks noChangeArrowheads="1"/>
          </p:cNvSpPr>
          <p:nvPr/>
        </p:nvSpPr>
        <p:spPr bwMode="auto">
          <a:xfrm>
            <a:off x="4191000" y="2971800"/>
            <a:ext cx="1246187" cy="366713"/>
          </a:xfrm>
          <a:prstGeom prst="rect">
            <a:avLst/>
          </a:prstGeom>
          <a:noFill/>
          <a:ln w="9525">
            <a:noFill/>
            <a:miter lim="800000"/>
            <a:headEnd/>
            <a:tailEnd/>
          </a:ln>
        </p:spPr>
        <p:txBody>
          <a:bodyPr wrap="none">
            <a:spAutoFit/>
          </a:bodyPr>
          <a:lstStyle/>
          <a:p>
            <a:pPr>
              <a:buFont typeface="Wingdings" pitchFamily="-32" charset="2"/>
              <a:buNone/>
            </a:pPr>
            <a:r>
              <a:rPr lang="en-US" altLang="zh-CN" dirty="0">
                <a:latin typeface="Century Gothic" pitchFamily="-32" charset="0"/>
              </a:rPr>
              <a:t>Starbucks</a:t>
            </a:r>
            <a:endParaRPr lang="en-US" altLang="zh-CN" dirty="0"/>
          </a:p>
        </p:txBody>
      </p:sp>
      <p:pic>
        <p:nvPicPr>
          <p:cNvPr id="17415" name="Picture 12"/>
          <p:cNvPicPr>
            <a:picLocks noChangeAspect="1" noChangeArrowheads="1"/>
          </p:cNvPicPr>
          <p:nvPr/>
        </p:nvPicPr>
        <p:blipFill>
          <a:blip r:embed="rId3" cstate="print"/>
          <a:srcRect/>
          <a:stretch>
            <a:fillRect/>
          </a:stretch>
        </p:blipFill>
        <p:spPr bwMode="auto">
          <a:xfrm>
            <a:off x="4518025" y="3657600"/>
            <a:ext cx="742950" cy="1219200"/>
          </a:xfrm>
          <a:prstGeom prst="rect">
            <a:avLst/>
          </a:prstGeom>
          <a:noFill/>
          <a:ln w="9525">
            <a:noFill/>
            <a:miter lim="800000"/>
            <a:headEnd/>
            <a:tailEnd/>
          </a:ln>
        </p:spPr>
      </p:pic>
      <p:sp>
        <p:nvSpPr>
          <p:cNvPr id="17416" name="Rectangle 13"/>
          <p:cNvSpPr>
            <a:spLocks noChangeArrowheads="1"/>
          </p:cNvSpPr>
          <p:nvPr/>
        </p:nvSpPr>
        <p:spPr bwMode="auto">
          <a:xfrm>
            <a:off x="904875" y="4038600"/>
            <a:ext cx="2100263" cy="641350"/>
          </a:xfrm>
          <a:prstGeom prst="rect">
            <a:avLst/>
          </a:prstGeom>
          <a:noFill/>
          <a:ln w="9525">
            <a:noFill/>
            <a:miter lim="800000"/>
            <a:headEnd/>
            <a:tailEnd/>
          </a:ln>
        </p:spPr>
        <p:txBody>
          <a:bodyPr wrap="none">
            <a:spAutoFit/>
          </a:bodyPr>
          <a:lstStyle/>
          <a:p>
            <a:pPr>
              <a:buFont typeface="Wingdings" pitchFamily="-32" charset="2"/>
              <a:buNone/>
            </a:pPr>
            <a:r>
              <a:rPr lang="en-US" altLang="zh-CN">
                <a:latin typeface="Century Gothic" pitchFamily="-32" charset="0"/>
              </a:rPr>
              <a:t>Physical Location</a:t>
            </a:r>
          </a:p>
          <a:p>
            <a:pPr>
              <a:buFont typeface="Wingdings" pitchFamily="-32" charset="2"/>
              <a:buNone/>
            </a:pPr>
            <a:r>
              <a:rPr lang="en-US" altLang="zh-CN">
                <a:latin typeface="Century Gothic" pitchFamily="-32" charset="0"/>
              </a:rPr>
              <a:t>Error</a:t>
            </a:r>
          </a:p>
        </p:txBody>
      </p:sp>
      <p:sp>
        <p:nvSpPr>
          <p:cNvPr id="17417" name="Line 14"/>
          <p:cNvSpPr>
            <a:spLocks noChangeShapeType="1"/>
          </p:cNvSpPr>
          <p:nvPr/>
        </p:nvSpPr>
        <p:spPr bwMode="auto">
          <a:xfrm>
            <a:off x="1774825" y="4419600"/>
            <a:ext cx="838200" cy="381000"/>
          </a:xfrm>
          <a:prstGeom prst="line">
            <a:avLst/>
          </a:prstGeom>
          <a:noFill/>
          <a:ln w="28575">
            <a:solidFill>
              <a:schemeClr val="tx1"/>
            </a:solidFill>
            <a:round/>
            <a:headEnd/>
            <a:tailEnd type="arrow" w="med" len="med"/>
          </a:ln>
        </p:spPr>
        <p:txBody>
          <a:bodyPr wrap="none" anchor="ctr"/>
          <a:lstStyle/>
          <a:p>
            <a:endParaRPr lang="zh-CN" altLang="en-US"/>
          </a:p>
        </p:txBody>
      </p:sp>
    </p:spTree>
    <p:extLst>
      <p:ext uri="{BB962C8B-B14F-4D97-AF65-F5344CB8AC3E}">
        <p14:creationId xmlns:p14="http://schemas.microsoft.com/office/powerpoint/2010/main" val="18341742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p:cNvSpPr>
            <a:spLocks noGrp="1" noChangeArrowheads="1"/>
          </p:cNvSpPr>
          <p:nvPr>
            <p:ph type="body" idx="4294967295"/>
          </p:nvPr>
        </p:nvSpPr>
        <p:spPr/>
        <p:txBody>
          <a:bodyPr/>
          <a:lstStyle/>
          <a:p>
            <a:pPr algn="ctr">
              <a:buFont typeface="Wingdings" pitchFamily="-32" charset="2"/>
              <a:buNone/>
            </a:pPr>
            <a:endParaRPr lang="en-US" altLang="zh-CN" sz="2600" smtClean="0"/>
          </a:p>
          <a:p>
            <a:pPr lvl="1">
              <a:buFont typeface="Wingdings" pitchFamily="-32" charset="2"/>
              <a:buNone/>
            </a:pPr>
            <a:endParaRPr lang="en-US" altLang="zh-CN" smtClean="0"/>
          </a:p>
          <a:p>
            <a:pPr lvl="2">
              <a:buFontTx/>
              <a:buNone/>
            </a:pPr>
            <a:endParaRPr lang="en-US" altLang="zh-CN" smtClean="0"/>
          </a:p>
        </p:txBody>
      </p:sp>
      <p:sp>
        <p:nvSpPr>
          <p:cNvPr id="164867" name="Oval 6"/>
          <p:cNvSpPr>
            <a:spLocks noChangeArrowheads="1"/>
          </p:cNvSpPr>
          <p:nvPr/>
        </p:nvSpPr>
        <p:spPr bwMode="auto">
          <a:xfrm>
            <a:off x="1927225" y="4495800"/>
            <a:ext cx="6248400" cy="762000"/>
          </a:xfrm>
          <a:prstGeom prst="ellipse">
            <a:avLst/>
          </a:prstGeom>
          <a:solidFill>
            <a:srgbClr val="800000">
              <a:alpha val="27843"/>
            </a:srgbClr>
          </a:solidFill>
          <a:ln w="9525">
            <a:noFill/>
            <a:round/>
            <a:headEnd/>
            <a:tailEnd/>
          </a:ln>
        </p:spPr>
        <p:txBody>
          <a:bodyPr wrap="none" anchor="ctr"/>
          <a:lstStyle/>
          <a:p>
            <a:pPr algn="ctr"/>
            <a:endParaRPr lang="zh-CN" altLang="zh-CN"/>
          </a:p>
        </p:txBody>
      </p:sp>
      <p:sp>
        <p:nvSpPr>
          <p:cNvPr id="164868" name="Rectangle 7" descr="Horizontal brick"/>
          <p:cNvSpPr>
            <a:spLocks noChangeArrowheads="1"/>
          </p:cNvSpPr>
          <p:nvPr/>
        </p:nvSpPr>
        <p:spPr bwMode="auto">
          <a:xfrm>
            <a:off x="5737225" y="2743200"/>
            <a:ext cx="228600" cy="2590800"/>
          </a:xfrm>
          <a:prstGeom prst="rect">
            <a:avLst/>
          </a:prstGeom>
          <a:pattFill prst="horzBrick">
            <a:fgClr>
              <a:srgbClr val="808080"/>
            </a:fgClr>
            <a:bgClr>
              <a:schemeClr val="bg1"/>
            </a:bgClr>
          </a:pattFill>
          <a:ln w="9525">
            <a:solidFill>
              <a:schemeClr val="tx1"/>
            </a:solidFill>
            <a:miter lim="800000"/>
            <a:headEnd/>
            <a:tailEnd/>
          </a:ln>
        </p:spPr>
        <p:txBody>
          <a:bodyPr wrap="none" anchor="ctr"/>
          <a:lstStyle/>
          <a:p>
            <a:endParaRPr lang="zh-CN" altLang="zh-CN"/>
          </a:p>
        </p:txBody>
      </p:sp>
      <p:sp>
        <p:nvSpPr>
          <p:cNvPr id="164869" name="Rectangle 8"/>
          <p:cNvSpPr>
            <a:spLocks noChangeArrowheads="1"/>
          </p:cNvSpPr>
          <p:nvPr/>
        </p:nvSpPr>
        <p:spPr bwMode="auto">
          <a:xfrm>
            <a:off x="6138863" y="2971800"/>
            <a:ext cx="1150937" cy="366713"/>
          </a:xfrm>
          <a:prstGeom prst="rect">
            <a:avLst/>
          </a:prstGeom>
          <a:noFill/>
          <a:ln w="9525">
            <a:noFill/>
            <a:miter lim="800000"/>
            <a:headEnd/>
            <a:tailEnd/>
          </a:ln>
        </p:spPr>
        <p:txBody>
          <a:bodyPr wrap="none">
            <a:spAutoFit/>
          </a:bodyPr>
          <a:lstStyle/>
          <a:p>
            <a:pPr>
              <a:buFont typeface="Wingdings" pitchFamily="-32" charset="2"/>
              <a:buNone/>
            </a:pPr>
            <a:r>
              <a:rPr lang="en-US" altLang="zh-CN">
                <a:latin typeface="Century Gothic" pitchFamily="-32" charset="0"/>
              </a:rPr>
              <a:t>Pizza Hut</a:t>
            </a:r>
            <a:endParaRPr lang="en-US" altLang="zh-CN"/>
          </a:p>
        </p:txBody>
      </p:sp>
      <p:sp>
        <p:nvSpPr>
          <p:cNvPr id="164870" name="Rectangle 9"/>
          <p:cNvSpPr>
            <a:spLocks noChangeArrowheads="1"/>
          </p:cNvSpPr>
          <p:nvPr/>
        </p:nvSpPr>
        <p:spPr bwMode="auto">
          <a:xfrm>
            <a:off x="4191000" y="2971800"/>
            <a:ext cx="1246187" cy="366713"/>
          </a:xfrm>
          <a:prstGeom prst="rect">
            <a:avLst/>
          </a:prstGeom>
          <a:noFill/>
          <a:ln w="9525">
            <a:noFill/>
            <a:miter lim="800000"/>
            <a:headEnd/>
            <a:tailEnd/>
          </a:ln>
        </p:spPr>
        <p:txBody>
          <a:bodyPr wrap="none">
            <a:spAutoFit/>
          </a:bodyPr>
          <a:lstStyle/>
          <a:p>
            <a:pPr>
              <a:buFont typeface="Wingdings" pitchFamily="-32" charset="2"/>
              <a:buNone/>
            </a:pPr>
            <a:r>
              <a:rPr lang="en-US" altLang="zh-CN" dirty="0">
                <a:latin typeface="Century Gothic" pitchFamily="-32" charset="0"/>
              </a:rPr>
              <a:t>Starbucks</a:t>
            </a:r>
            <a:endParaRPr lang="en-US" altLang="zh-CN" dirty="0"/>
          </a:p>
        </p:txBody>
      </p:sp>
      <p:pic>
        <p:nvPicPr>
          <p:cNvPr id="164871" name="Picture 12"/>
          <p:cNvPicPr>
            <a:picLocks noChangeAspect="1" noChangeArrowheads="1"/>
          </p:cNvPicPr>
          <p:nvPr/>
        </p:nvPicPr>
        <p:blipFill>
          <a:blip r:embed="rId3" cstate="print"/>
          <a:srcRect/>
          <a:stretch>
            <a:fillRect/>
          </a:stretch>
        </p:blipFill>
        <p:spPr bwMode="auto">
          <a:xfrm>
            <a:off x="4518025" y="3657600"/>
            <a:ext cx="742950" cy="1219200"/>
          </a:xfrm>
          <a:prstGeom prst="rect">
            <a:avLst/>
          </a:prstGeom>
          <a:noFill/>
          <a:ln w="9525">
            <a:noFill/>
            <a:miter lim="800000"/>
            <a:headEnd/>
            <a:tailEnd/>
          </a:ln>
        </p:spPr>
      </p:pic>
      <p:sp>
        <p:nvSpPr>
          <p:cNvPr id="164872" name="Rectangle 13"/>
          <p:cNvSpPr>
            <a:spLocks noChangeArrowheads="1"/>
          </p:cNvSpPr>
          <p:nvPr/>
        </p:nvSpPr>
        <p:spPr bwMode="auto">
          <a:xfrm>
            <a:off x="904875" y="4038600"/>
            <a:ext cx="2100263" cy="641350"/>
          </a:xfrm>
          <a:prstGeom prst="rect">
            <a:avLst/>
          </a:prstGeom>
          <a:noFill/>
          <a:ln w="9525">
            <a:noFill/>
            <a:miter lim="800000"/>
            <a:headEnd/>
            <a:tailEnd/>
          </a:ln>
        </p:spPr>
        <p:txBody>
          <a:bodyPr wrap="none">
            <a:spAutoFit/>
          </a:bodyPr>
          <a:lstStyle/>
          <a:p>
            <a:pPr>
              <a:buFont typeface="Wingdings" pitchFamily="-32" charset="2"/>
              <a:buNone/>
            </a:pPr>
            <a:r>
              <a:rPr lang="en-US" altLang="zh-CN">
                <a:latin typeface="Century Gothic" pitchFamily="-32" charset="0"/>
              </a:rPr>
              <a:t>Physical Location</a:t>
            </a:r>
          </a:p>
          <a:p>
            <a:pPr>
              <a:buFont typeface="Wingdings" pitchFamily="-32" charset="2"/>
              <a:buNone/>
            </a:pPr>
            <a:r>
              <a:rPr lang="en-US" altLang="zh-CN">
                <a:latin typeface="Century Gothic" pitchFamily="-32" charset="0"/>
              </a:rPr>
              <a:t>Error</a:t>
            </a:r>
          </a:p>
        </p:txBody>
      </p:sp>
      <p:sp>
        <p:nvSpPr>
          <p:cNvPr id="164873" name="Line 14"/>
          <p:cNvSpPr>
            <a:spLocks noChangeShapeType="1"/>
          </p:cNvSpPr>
          <p:nvPr/>
        </p:nvSpPr>
        <p:spPr bwMode="auto">
          <a:xfrm>
            <a:off x="1774825" y="4419600"/>
            <a:ext cx="838200" cy="381000"/>
          </a:xfrm>
          <a:prstGeom prst="line">
            <a:avLst/>
          </a:prstGeom>
          <a:noFill/>
          <a:ln w="28575">
            <a:solidFill>
              <a:schemeClr val="tx1"/>
            </a:solidFill>
            <a:round/>
            <a:headEnd/>
            <a:tailEnd type="arrow" w="med" len="med"/>
          </a:ln>
        </p:spPr>
        <p:txBody>
          <a:bodyPr wrap="none" anchor="ctr"/>
          <a:lstStyle/>
          <a:p>
            <a:endParaRPr lang="zh-CN" altLang="en-US"/>
          </a:p>
        </p:txBody>
      </p:sp>
      <p:sp>
        <p:nvSpPr>
          <p:cNvPr id="11" name="Rectangle 4"/>
          <p:cNvSpPr>
            <a:spLocks noChangeArrowheads="1"/>
          </p:cNvSpPr>
          <p:nvPr/>
        </p:nvSpPr>
        <p:spPr bwMode="auto">
          <a:xfrm>
            <a:off x="2266950" y="5867400"/>
            <a:ext cx="5172075" cy="533400"/>
          </a:xfrm>
          <a:prstGeom prst="rect">
            <a:avLst/>
          </a:prstGeom>
          <a:solidFill>
            <a:srgbClr val="CCFF66"/>
          </a:solidFill>
          <a:ln w="9525">
            <a:noFill/>
            <a:miter lim="800000"/>
            <a:headEnd/>
            <a:tailEnd/>
          </a:ln>
          <a:effectLst>
            <a:outerShdw dist="35921" dir="2700000" algn="ctr" rotWithShape="0">
              <a:schemeClr val="bg2"/>
            </a:outerShdw>
          </a:effectLst>
        </p:spPr>
        <p:txBody>
          <a:bodyPr wrap="none" anchor="ctr"/>
          <a:lstStyle/>
          <a:p>
            <a:pPr algn="ctr">
              <a:buFont typeface="Wingdings" pitchFamily="112" charset="2"/>
              <a:buNone/>
              <a:defRPr/>
            </a:pPr>
            <a:r>
              <a:rPr lang="en-US" sz="2600" dirty="0">
                <a:latin typeface="Century Gothic" pitchFamily="112" charset="0"/>
              </a:rPr>
              <a:t> The dividing-wall problem</a:t>
            </a:r>
          </a:p>
        </p:txBody>
      </p:sp>
    </p:spTree>
    <p:extLst>
      <p:ext uri="{BB962C8B-B14F-4D97-AF65-F5344CB8AC3E}">
        <p14:creationId xmlns:p14="http://schemas.microsoft.com/office/powerpoint/2010/main" val="117964005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lstStyle/>
          <a:p>
            <a:pPr algn="ctr">
              <a:buFont typeface="Wingdings" pitchFamily="-32" charset="2"/>
              <a:buNone/>
            </a:pPr>
            <a:endParaRPr lang="en-US" altLang="zh-CN" sz="3200" dirty="0" smtClean="0"/>
          </a:p>
          <a:p>
            <a:pPr algn="ctr">
              <a:buFont typeface="Wingdings" pitchFamily="-32" charset="2"/>
              <a:buNone/>
            </a:pPr>
            <a:endParaRPr lang="en-US" altLang="zh-CN" sz="3200" dirty="0" smtClean="0"/>
          </a:p>
          <a:p>
            <a:pPr algn="ctr">
              <a:buFont typeface="Wingdings" pitchFamily="-32" charset="2"/>
              <a:buNone/>
            </a:pPr>
            <a:endParaRPr lang="en-US" altLang="zh-CN" sz="3200" dirty="0" smtClean="0"/>
          </a:p>
          <a:p>
            <a:pPr algn="ctr">
              <a:buFont typeface="Wingdings" pitchFamily="-32" charset="2"/>
              <a:buNone/>
            </a:pPr>
            <a:r>
              <a:rPr lang="en-US" altLang="zh-CN" sz="3200" dirty="0" err="1" smtClean="0">
                <a:solidFill>
                  <a:srgbClr val="990000"/>
                </a:solidFill>
              </a:rPr>
              <a:t>SurroundSense</a:t>
            </a:r>
            <a:r>
              <a:rPr lang="en-US" altLang="zh-CN" sz="3200" dirty="0" smtClean="0">
                <a:solidFill>
                  <a:srgbClr val="990000"/>
                </a:solidFill>
              </a:rPr>
              <a:t>:</a:t>
            </a:r>
            <a:endParaRPr lang="en-US" altLang="zh-CN" sz="3200" dirty="0" smtClean="0"/>
          </a:p>
          <a:p>
            <a:pPr algn="ctr">
              <a:buFont typeface="Wingdings" pitchFamily="-32" charset="2"/>
              <a:buNone/>
            </a:pPr>
            <a:r>
              <a:rPr lang="en-US" altLang="zh-CN" sz="3200" dirty="0" smtClean="0"/>
              <a:t>A Logical Localization Solution</a:t>
            </a:r>
          </a:p>
          <a:p>
            <a:endParaRPr lang="en-US" altLang="zh-CN" sz="3200" dirty="0" smtClean="0"/>
          </a:p>
        </p:txBody>
      </p:sp>
    </p:spTree>
    <p:extLst>
      <p:ext uri="{BB962C8B-B14F-4D97-AF65-F5344CB8AC3E}">
        <p14:creationId xmlns:p14="http://schemas.microsoft.com/office/powerpoint/2010/main" val="30373607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05"/>
          <p:cNvSpPr>
            <a:spLocks noChangeArrowheads="1"/>
          </p:cNvSpPr>
          <p:nvPr/>
        </p:nvSpPr>
        <p:spPr bwMode="auto">
          <a:xfrm>
            <a:off x="1828800" y="1905000"/>
            <a:ext cx="5715000" cy="1295400"/>
          </a:xfrm>
          <a:prstGeom prst="rect">
            <a:avLst/>
          </a:prstGeom>
          <a:solidFill>
            <a:srgbClr val="FFCC66"/>
          </a:solidFill>
          <a:ln w="9525">
            <a:noFill/>
            <a:miter lim="800000"/>
            <a:headEnd/>
            <a:tailEnd/>
          </a:ln>
          <a:effectLst>
            <a:outerShdw dist="35921" dir="2700000" algn="ctr" rotWithShape="0">
              <a:srgbClr val="808080"/>
            </a:outerShdw>
          </a:effectLst>
        </p:spPr>
        <p:txBody>
          <a:bodyPr wrap="none" lIns="91431" tIns="45715" rIns="91431" bIns="45715" anchor="ctr"/>
          <a:lstStyle/>
          <a:p>
            <a:pPr algn="ctr"/>
            <a:endParaRPr lang="en-US" altLang="zh-CN" sz="2300" dirty="0">
              <a:latin typeface="Century Gothic" pitchFamily="-32" charset="0"/>
              <a:cs typeface="Times New Roman" pitchFamily="-32" charset="0"/>
            </a:endParaRPr>
          </a:p>
          <a:p>
            <a:pPr algn="ctr"/>
            <a:endParaRPr lang="en-US" altLang="zh-CN" sz="2300" dirty="0">
              <a:latin typeface="Century Gothic" pitchFamily="-32" charset="0"/>
              <a:cs typeface="Times New Roman" pitchFamily="-32" charset="0"/>
            </a:endParaRPr>
          </a:p>
          <a:p>
            <a:pPr algn="ctr"/>
            <a:r>
              <a:rPr lang="en-US" altLang="zh-CN" sz="2300" dirty="0">
                <a:latin typeface="Century Gothic" pitchFamily="-32" charset="0"/>
                <a:cs typeface="Times New Roman" pitchFamily="-32" charset="0"/>
              </a:rPr>
              <a:t>It is possible to localize phones by </a:t>
            </a:r>
          </a:p>
          <a:p>
            <a:pPr algn="ctr"/>
            <a:r>
              <a:rPr lang="en-US" altLang="zh-CN" sz="2300" dirty="0">
                <a:latin typeface="Century Gothic" pitchFamily="-32" charset="0"/>
                <a:cs typeface="Times New Roman" pitchFamily="-32" charset="0"/>
              </a:rPr>
              <a:t>sensing the ambience </a:t>
            </a:r>
          </a:p>
          <a:p>
            <a:pPr algn="ctr"/>
            <a:r>
              <a:rPr lang="en-US" altLang="zh-CN" sz="2300" dirty="0">
                <a:latin typeface="Century Gothic" pitchFamily="-32" charset="0"/>
                <a:cs typeface="Times New Roman" pitchFamily="-32" charset="0"/>
              </a:rPr>
              <a:t> </a:t>
            </a:r>
          </a:p>
          <a:p>
            <a:pPr algn="ctr"/>
            <a:endParaRPr lang="en-US" altLang="zh-CN" sz="2300" dirty="0">
              <a:latin typeface="Century Gothic" pitchFamily="-32" charset="0"/>
              <a:cs typeface="Times New Roman" pitchFamily="-32" charset="0"/>
            </a:endParaRPr>
          </a:p>
        </p:txBody>
      </p:sp>
      <p:sp>
        <p:nvSpPr>
          <p:cNvPr id="3456003" name="Rectangle 3"/>
          <p:cNvSpPr>
            <a:spLocks noChangeArrowheads="1"/>
          </p:cNvSpPr>
          <p:nvPr/>
        </p:nvSpPr>
        <p:spPr bwMode="auto">
          <a:xfrm>
            <a:off x="2971800" y="762000"/>
            <a:ext cx="2645276" cy="707886"/>
          </a:xfrm>
          <a:prstGeom prst="rect">
            <a:avLst/>
          </a:prstGeom>
          <a:noFill/>
          <a:ln w="9525">
            <a:noFill/>
            <a:miter lim="800000"/>
            <a:headEnd/>
            <a:tailEnd/>
          </a:ln>
        </p:spPr>
        <p:txBody>
          <a:bodyPr wrap="none">
            <a:spAutoFit/>
          </a:bodyPr>
          <a:lstStyle/>
          <a:p>
            <a:pPr>
              <a:defRPr/>
            </a:pPr>
            <a:r>
              <a:rPr lang="en-US" sz="4000" dirty="0">
                <a:solidFill>
                  <a:schemeClr val="tx2"/>
                </a:solidFill>
                <a:latin typeface="+mj-lt"/>
              </a:rPr>
              <a:t>Hypothesis</a:t>
            </a:r>
          </a:p>
        </p:txBody>
      </p:sp>
      <p:sp>
        <p:nvSpPr>
          <p:cNvPr id="20487" name="TextBox 6"/>
          <p:cNvSpPr txBox="1">
            <a:spLocks noChangeArrowheads="1"/>
          </p:cNvSpPr>
          <p:nvPr/>
        </p:nvSpPr>
        <p:spPr bwMode="auto">
          <a:xfrm>
            <a:off x="1247775" y="3467100"/>
            <a:ext cx="6705600" cy="717550"/>
          </a:xfrm>
          <a:prstGeom prst="rect">
            <a:avLst/>
          </a:prstGeom>
          <a:noFill/>
          <a:ln w="9525">
            <a:noFill/>
            <a:miter lim="800000"/>
            <a:headEnd/>
            <a:tailEnd/>
          </a:ln>
        </p:spPr>
        <p:txBody>
          <a:bodyPr>
            <a:spAutoFit/>
          </a:bodyPr>
          <a:lstStyle/>
          <a:p>
            <a:r>
              <a:rPr lang="en-US" altLang="zh-CN" sz="2300">
                <a:latin typeface="Century Gothic" pitchFamily="-32" charset="0"/>
                <a:cs typeface="Times New Roman" pitchFamily="-32" charset="0"/>
              </a:rPr>
              <a:t>such as sound, light, color, movement, WiFi …</a:t>
            </a:r>
            <a:endParaRPr lang="en-US" altLang="zh-CN" sz="2300">
              <a:solidFill>
                <a:schemeClr val="tx2"/>
              </a:solidFill>
              <a:latin typeface="Century Gothic" pitchFamily="-32" charset="0"/>
            </a:endParaRPr>
          </a:p>
          <a:p>
            <a:endParaRPr lang="en-US" altLang="zh-CN"/>
          </a:p>
        </p:txBody>
      </p:sp>
    </p:spTree>
    <p:extLst>
      <p:ext uri="{BB962C8B-B14F-4D97-AF65-F5344CB8AC3E}">
        <p14:creationId xmlns:p14="http://schemas.microsoft.com/office/powerpoint/2010/main" val="407336436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405"/>
          <p:cNvSpPr>
            <a:spLocks noChangeArrowheads="1"/>
          </p:cNvSpPr>
          <p:nvPr/>
        </p:nvSpPr>
        <p:spPr bwMode="auto">
          <a:xfrm>
            <a:off x="1828800" y="1905000"/>
            <a:ext cx="5715000" cy="1295400"/>
          </a:xfrm>
          <a:prstGeom prst="rect">
            <a:avLst/>
          </a:prstGeom>
          <a:solidFill>
            <a:srgbClr val="FFCC66"/>
          </a:solidFill>
          <a:ln w="9525">
            <a:noFill/>
            <a:miter lim="800000"/>
            <a:headEnd/>
            <a:tailEnd/>
          </a:ln>
          <a:effectLst>
            <a:outerShdw dist="35921" dir="2700000" algn="ctr" rotWithShape="0">
              <a:srgbClr val="808080"/>
            </a:outerShdw>
          </a:effectLst>
        </p:spPr>
        <p:txBody>
          <a:bodyPr wrap="none" lIns="91431" tIns="45715" rIns="91431" bIns="45715" anchor="ctr"/>
          <a:lstStyle/>
          <a:p>
            <a:pPr algn="ctr"/>
            <a:endParaRPr lang="en-US" altLang="zh-CN" sz="2300">
              <a:latin typeface="Century Gothic" pitchFamily="-32" charset="0"/>
              <a:cs typeface="Times New Roman" pitchFamily="-32" charset="0"/>
            </a:endParaRPr>
          </a:p>
          <a:p>
            <a:pPr algn="ctr"/>
            <a:endParaRPr lang="en-US" altLang="zh-CN" sz="2300">
              <a:latin typeface="Century Gothic" pitchFamily="-32" charset="0"/>
              <a:cs typeface="Times New Roman" pitchFamily="-32" charset="0"/>
            </a:endParaRPr>
          </a:p>
          <a:p>
            <a:pPr algn="ctr"/>
            <a:r>
              <a:rPr lang="en-US" altLang="zh-CN" sz="2300">
                <a:latin typeface="Century Gothic" pitchFamily="-32" charset="0"/>
                <a:cs typeface="Times New Roman" pitchFamily="-32" charset="0"/>
              </a:rPr>
              <a:t>It is possible to localize phones by </a:t>
            </a:r>
          </a:p>
          <a:p>
            <a:pPr algn="ctr"/>
            <a:r>
              <a:rPr lang="en-US" altLang="zh-CN" sz="2300">
                <a:latin typeface="Century Gothic" pitchFamily="-32" charset="0"/>
                <a:cs typeface="Times New Roman" pitchFamily="-32" charset="0"/>
              </a:rPr>
              <a:t>sensing the ambience </a:t>
            </a:r>
          </a:p>
          <a:p>
            <a:pPr algn="ctr"/>
            <a:r>
              <a:rPr lang="en-US" altLang="zh-CN" sz="2300">
                <a:latin typeface="Century Gothic" pitchFamily="-32" charset="0"/>
                <a:cs typeface="Times New Roman" pitchFamily="-32" charset="0"/>
              </a:rPr>
              <a:t> </a:t>
            </a:r>
          </a:p>
          <a:p>
            <a:pPr algn="ctr"/>
            <a:endParaRPr lang="en-US" altLang="zh-CN" sz="2300">
              <a:latin typeface="Century Gothic" pitchFamily="-32" charset="0"/>
              <a:cs typeface="Times New Roman" pitchFamily="-32" charset="0"/>
            </a:endParaRPr>
          </a:p>
        </p:txBody>
      </p:sp>
      <p:sp>
        <p:nvSpPr>
          <p:cNvPr id="3456003" name="Rectangle 3"/>
          <p:cNvSpPr>
            <a:spLocks noChangeArrowheads="1"/>
          </p:cNvSpPr>
          <p:nvPr/>
        </p:nvSpPr>
        <p:spPr bwMode="auto">
          <a:xfrm>
            <a:off x="3276600" y="685800"/>
            <a:ext cx="2645276" cy="707886"/>
          </a:xfrm>
          <a:prstGeom prst="rect">
            <a:avLst/>
          </a:prstGeom>
          <a:noFill/>
          <a:ln w="9525">
            <a:noFill/>
            <a:miter lim="800000"/>
            <a:headEnd/>
            <a:tailEnd/>
          </a:ln>
        </p:spPr>
        <p:txBody>
          <a:bodyPr wrap="none">
            <a:spAutoFit/>
          </a:bodyPr>
          <a:lstStyle/>
          <a:p>
            <a:pPr>
              <a:defRPr/>
            </a:pPr>
            <a:r>
              <a:rPr lang="en-US" sz="4000" dirty="0">
                <a:solidFill>
                  <a:schemeClr val="tx2"/>
                </a:solidFill>
                <a:latin typeface="+mj-lt"/>
              </a:rPr>
              <a:t>Hypothesis</a:t>
            </a:r>
          </a:p>
        </p:txBody>
      </p:sp>
      <p:pic>
        <p:nvPicPr>
          <p:cNvPr id="185348" name="Picture 4" descr="barnes-noble"/>
          <p:cNvPicPr>
            <a:picLocks noChangeAspect="1" noChangeArrowheads="1"/>
          </p:cNvPicPr>
          <p:nvPr/>
        </p:nvPicPr>
        <p:blipFill>
          <a:blip r:embed="rId3" cstate="print"/>
          <a:srcRect/>
          <a:stretch>
            <a:fillRect/>
          </a:stretch>
        </p:blipFill>
        <p:spPr bwMode="auto">
          <a:xfrm>
            <a:off x="957263" y="4311650"/>
            <a:ext cx="2819400" cy="2224088"/>
          </a:xfrm>
          <a:prstGeom prst="rect">
            <a:avLst/>
          </a:prstGeom>
          <a:noFill/>
          <a:ln w="9525">
            <a:noFill/>
            <a:miter lim="800000"/>
            <a:headEnd/>
            <a:tailEnd/>
          </a:ln>
        </p:spPr>
      </p:pic>
      <p:pic>
        <p:nvPicPr>
          <p:cNvPr id="185349" name="Picture 5" descr="boutique"/>
          <p:cNvPicPr>
            <a:picLocks noChangeAspect="1" noChangeArrowheads="1"/>
          </p:cNvPicPr>
          <p:nvPr/>
        </p:nvPicPr>
        <p:blipFill>
          <a:blip r:embed="rId4" cstate="print"/>
          <a:srcRect/>
          <a:stretch>
            <a:fillRect/>
          </a:stretch>
        </p:blipFill>
        <p:spPr bwMode="auto">
          <a:xfrm>
            <a:off x="3890963" y="4311650"/>
            <a:ext cx="1470025" cy="2209800"/>
          </a:xfrm>
          <a:prstGeom prst="rect">
            <a:avLst/>
          </a:prstGeom>
          <a:noFill/>
          <a:ln w="9525">
            <a:noFill/>
            <a:miter lim="800000"/>
            <a:headEnd/>
            <a:tailEnd/>
          </a:ln>
        </p:spPr>
      </p:pic>
      <p:pic>
        <p:nvPicPr>
          <p:cNvPr id="185350" name="Picture 6" descr="cornelia"/>
          <p:cNvPicPr>
            <a:picLocks noChangeAspect="1" noChangeArrowheads="1"/>
          </p:cNvPicPr>
          <p:nvPr/>
        </p:nvPicPr>
        <p:blipFill>
          <a:blip r:embed="rId5" cstate="print"/>
          <a:srcRect/>
          <a:stretch>
            <a:fillRect/>
          </a:stretch>
        </p:blipFill>
        <p:spPr bwMode="auto">
          <a:xfrm>
            <a:off x="5476875" y="4311650"/>
            <a:ext cx="2719388" cy="2209800"/>
          </a:xfrm>
          <a:prstGeom prst="rect">
            <a:avLst/>
          </a:prstGeom>
          <a:noFill/>
          <a:ln w="9525">
            <a:noFill/>
            <a:miter lim="800000"/>
            <a:headEnd/>
            <a:tailEnd/>
          </a:ln>
        </p:spPr>
      </p:pic>
      <p:sp>
        <p:nvSpPr>
          <p:cNvPr id="185351" name="TextBox 6"/>
          <p:cNvSpPr txBox="1">
            <a:spLocks noChangeArrowheads="1"/>
          </p:cNvSpPr>
          <p:nvPr/>
        </p:nvSpPr>
        <p:spPr bwMode="auto">
          <a:xfrm>
            <a:off x="1247775" y="3467100"/>
            <a:ext cx="6705600" cy="717550"/>
          </a:xfrm>
          <a:prstGeom prst="rect">
            <a:avLst/>
          </a:prstGeom>
          <a:noFill/>
          <a:ln w="9525">
            <a:noFill/>
            <a:miter lim="800000"/>
            <a:headEnd/>
            <a:tailEnd/>
          </a:ln>
        </p:spPr>
        <p:txBody>
          <a:bodyPr>
            <a:spAutoFit/>
          </a:bodyPr>
          <a:lstStyle/>
          <a:p>
            <a:r>
              <a:rPr lang="en-US" altLang="zh-CN" sz="2300">
                <a:latin typeface="Century Gothic" pitchFamily="-32" charset="0"/>
                <a:cs typeface="Times New Roman" pitchFamily="-32" charset="0"/>
              </a:rPr>
              <a:t>such as sound, light, color, movement, WiFi …</a:t>
            </a:r>
            <a:endParaRPr lang="en-US" altLang="zh-CN" sz="2300">
              <a:solidFill>
                <a:schemeClr val="tx2"/>
              </a:solidFill>
              <a:latin typeface="Century Gothic" pitchFamily="-32" charset="0"/>
            </a:endParaRPr>
          </a:p>
          <a:p>
            <a:endParaRPr lang="en-US" altLang="zh-CN"/>
          </a:p>
        </p:txBody>
      </p:sp>
    </p:spTree>
    <p:extLst>
      <p:ext uri="{BB962C8B-B14F-4D97-AF65-F5344CB8AC3E}">
        <p14:creationId xmlns:p14="http://schemas.microsoft.com/office/powerpoint/2010/main" val="235213050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Font typeface="Wingdings" pitchFamily="-32" charset="2"/>
              <a:buNone/>
            </a:pPr>
            <a:r>
              <a:rPr lang="en-US" altLang="zh-CN" sz="2600" dirty="0" smtClean="0"/>
              <a:t>Multi-dimensional sensing extracts more </a:t>
            </a:r>
          </a:p>
          <a:p>
            <a:pPr algn="ctr">
              <a:buFont typeface="Wingdings" pitchFamily="-32" charset="2"/>
              <a:buNone/>
            </a:pPr>
            <a:r>
              <a:rPr lang="en-US" altLang="zh-CN" sz="2600" dirty="0" smtClean="0"/>
              <a:t>ambient information</a:t>
            </a:r>
          </a:p>
          <a:p>
            <a:pPr algn="ctr"/>
            <a:endParaRPr lang="en-US" altLang="zh-CN" sz="2600" dirty="0" smtClean="0">
              <a:solidFill>
                <a:srgbClr val="A6A6A6"/>
              </a:solidFill>
            </a:endParaRPr>
          </a:p>
          <a:p>
            <a:pPr algn="ctr">
              <a:buFont typeface="Wingdings" pitchFamily="-32" charset="2"/>
              <a:buNone/>
            </a:pPr>
            <a:r>
              <a:rPr lang="en-US" altLang="zh-CN" sz="2600" dirty="0" smtClean="0"/>
              <a:t>Any one dimension may not be unique, </a:t>
            </a:r>
          </a:p>
          <a:p>
            <a:pPr algn="ctr">
              <a:buFont typeface="Wingdings" pitchFamily="-32" charset="2"/>
              <a:buNone/>
            </a:pPr>
            <a:r>
              <a:rPr lang="en-US" altLang="zh-CN" sz="2600" dirty="0" smtClean="0"/>
              <a:t>but put together, they may provide a </a:t>
            </a:r>
          </a:p>
          <a:p>
            <a:pPr algn="ctr">
              <a:buFont typeface="Wingdings" pitchFamily="-32" charset="2"/>
              <a:buNone/>
            </a:pPr>
            <a:r>
              <a:rPr lang="en-US" altLang="zh-CN" sz="2600" dirty="0" smtClean="0">
                <a:solidFill>
                  <a:srgbClr val="C00000"/>
                </a:solidFill>
              </a:rPr>
              <a:t>unique fingerprint</a:t>
            </a:r>
          </a:p>
          <a:p>
            <a:endParaRPr lang="en-US" altLang="zh-CN" sz="2600" dirty="0" smtClean="0"/>
          </a:p>
        </p:txBody>
      </p:sp>
      <p:pic>
        <p:nvPicPr>
          <p:cNvPr id="5" name="Picture 121"/>
          <p:cNvPicPr>
            <a:picLocks noChangeAspect="1" noChangeArrowheads="1"/>
          </p:cNvPicPr>
          <p:nvPr/>
        </p:nvPicPr>
        <p:blipFill>
          <a:blip r:embed="rId3" cstate="print"/>
          <a:srcRect/>
          <a:stretch>
            <a:fillRect/>
          </a:stretch>
        </p:blipFill>
        <p:spPr bwMode="auto">
          <a:xfrm>
            <a:off x="4145280" y="4885371"/>
            <a:ext cx="794070" cy="1082042"/>
          </a:xfrm>
          <a:prstGeom prst="roundRect">
            <a:avLst>
              <a:gd name="adj" fmla="val 50000"/>
            </a:avLst>
          </a:prstGeom>
          <a:noFill/>
          <a:ln w="9525">
            <a:noFill/>
            <a:miter lim="800000"/>
            <a:headEnd/>
            <a:tailEnd/>
          </a:ln>
          <a:effectLst>
            <a:softEdge rad="63500"/>
          </a:effectLst>
        </p:spPr>
      </p:pic>
    </p:spTree>
    <p:extLst>
      <p:ext uri="{BB962C8B-B14F-4D97-AF65-F5344CB8AC3E}">
        <p14:creationId xmlns:p14="http://schemas.microsoft.com/office/powerpoint/2010/main" val="124148544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CN" sz="4000" dirty="0" err="1" smtClean="0">
                <a:solidFill>
                  <a:schemeClr val="tx1"/>
                </a:solidFill>
              </a:rPr>
              <a:t>SurroundSense</a:t>
            </a:r>
            <a:endParaRPr lang="en-US" altLang="zh-CN" sz="4000" dirty="0" smtClean="0">
              <a:solidFill>
                <a:schemeClr val="tx1"/>
              </a:solidFill>
            </a:endParaRPr>
          </a:p>
        </p:txBody>
      </p:sp>
      <p:sp>
        <p:nvSpPr>
          <p:cNvPr id="22531" name="Content Placeholder 2"/>
          <p:cNvSpPr>
            <a:spLocks noGrp="1"/>
          </p:cNvSpPr>
          <p:nvPr>
            <p:ph idx="1"/>
          </p:nvPr>
        </p:nvSpPr>
        <p:spPr/>
        <p:txBody>
          <a:bodyPr/>
          <a:lstStyle/>
          <a:p>
            <a:r>
              <a:rPr lang="en-US" altLang="zh-CN" sz="2600" dirty="0" smtClean="0"/>
              <a:t>Multi-dimensional fingerprint</a:t>
            </a:r>
          </a:p>
          <a:p>
            <a:pPr lvl="1"/>
            <a:r>
              <a:rPr lang="en-US" altLang="zh-CN" sz="2200" dirty="0" smtClean="0"/>
              <a:t>Based on ambient sound/light/color/movement/</a:t>
            </a:r>
            <a:r>
              <a:rPr lang="en-US" altLang="zh-CN" sz="2200" dirty="0" err="1" smtClean="0"/>
              <a:t>WiFi</a:t>
            </a:r>
            <a:r>
              <a:rPr lang="en-US" altLang="zh-CN" sz="2200" dirty="0" smtClean="0"/>
              <a:t> </a:t>
            </a:r>
          </a:p>
        </p:txBody>
      </p:sp>
      <p:sp>
        <p:nvSpPr>
          <p:cNvPr id="4" name="Rectangle 14"/>
          <p:cNvSpPr>
            <a:spLocks noChangeArrowheads="1"/>
          </p:cNvSpPr>
          <p:nvPr/>
        </p:nvSpPr>
        <p:spPr bwMode="auto">
          <a:xfrm>
            <a:off x="1238250" y="3175000"/>
            <a:ext cx="2286000" cy="2667000"/>
          </a:xfrm>
          <a:prstGeom prst="rect">
            <a:avLst/>
          </a:prstGeom>
          <a:solidFill>
            <a:srgbClr val="8DB3B2"/>
          </a:solidFill>
          <a:ln w="9525">
            <a:solidFill>
              <a:schemeClr val="bg2"/>
            </a:solidFill>
            <a:miter lim="800000"/>
            <a:headEnd/>
            <a:tailEnd/>
          </a:ln>
          <a:effectLst>
            <a:outerShdw dist="35921" dir="2700000" algn="ctr" rotWithShape="0">
              <a:srgbClr val="808080"/>
            </a:outerShdw>
          </a:effectLst>
        </p:spPr>
        <p:txBody>
          <a:bodyPr wrap="none" anchor="ctr"/>
          <a:lstStyle/>
          <a:p>
            <a:endParaRPr lang="zh-CN" altLang="zh-CN">
              <a:latin typeface="Arial" charset="0"/>
            </a:endParaRPr>
          </a:p>
        </p:txBody>
      </p:sp>
      <p:sp>
        <p:nvSpPr>
          <p:cNvPr id="5" name="Rectangle 13"/>
          <p:cNvSpPr>
            <a:spLocks noChangeArrowheads="1"/>
          </p:cNvSpPr>
          <p:nvPr/>
        </p:nvSpPr>
        <p:spPr bwMode="auto">
          <a:xfrm>
            <a:off x="4972050" y="3200400"/>
            <a:ext cx="2209800" cy="2667000"/>
          </a:xfrm>
          <a:prstGeom prst="rect">
            <a:avLst/>
          </a:prstGeom>
          <a:solidFill>
            <a:srgbClr val="CCFF66"/>
          </a:solidFill>
          <a:ln w="9525">
            <a:solidFill>
              <a:srgbClr val="CCFF66"/>
            </a:solidFill>
            <a:miter lim="800000"/>
            <a:headEnd/>
            <a:tailEnd/>
          </a:ln>
          <a:effectLst>
            <a:outerShdw dist="35921" dir="2700000" algn="ctr" rotWithShape="0">
              <a:srgbClr val="808080"/>
            </a:outerShdw>
          </a:effectLst>
        </p:spPr>
        <p:txBody>
          <a:bodyPr wrap="none" anchor="ctr"/>
          <a:lstStyle/>
          <a:p>
            <a:endParaRPr lang="zh-CN" altLang="zh-CN">
              <a:latin typeface="Arial" charset="0"/>
            </a:endParaRPr>
          </a:p>
        </p:txBody>
      </p:sp>
      <p:sp>
        <p:nvSpPr>
          <p:cNvPr id="22534" name="Rectangle 110"/>
          <p:cNvSpPr>
            <a:spLocks noChangeArrowheads="1"/>
          </p:cNvSpPr>
          <p:nvPr/>
        </p:nvSpPr>
        <p:spPr bwMode="auto">
          <a:xfrm>
            <a:off x="1390650" y="3276600"/>
            <a:ext cx="2057400" cy="609600"/>
          </a:xfrm>
          <a:prstGeom prst="rect">
            <a:avLst/>
          </a:prstGeom>
          <a:noFill/>
          <a:ln w="9525">
            <a:noFill/>
            <a:miter lim="800000"/>
            <a:headEnd/>
            <a:tailEnd/>
          </a:ln>
        </p:spPr>
        <p:txBody>
          <a:bodyPr wrap="none" anchor="ctr"/>
          <a:lstStyle/>
          <a:p>
            <a:pPr algn="ctr"/>
            <a:r>
              <a:rPr lang="en-US" altLang="zh-CN" sz="2000">
                <a:latin typeface="Lucida Bright" pitchFamily="-32" charset="0"/>
                <a:cs typeface="Tahoma" pitchFamily="-32" charset="0"/>
              </a:rPr>
              <a:t>Starbucks</a:t>
            </a:r>
          </a:p>
        </p:txBody>
      </p:sp>
      <p:sp>
        <p:nvSpPr>
          <p:cNvPr id="7" name="Rectangle 117"/>
          <p:cNvSpPr>
            <a:spLocks noChangeArrowheads="1"/>
          </p:cNvSpPr>
          <p:nvPr/>
        </p:nvSpPr>
        <p:spPr bwMode="auto">
          <a:xfrm>
            <a:off x="4057650" y="3541712"/>
            <a:ext cx="304800" cy="1676400"/>
          </a:xfrm>
          <a:prstGeom prst="rect">
            <a:avLst/>
          </a:prstGeom>
          <a:blipFill dpi="0" rotWithShape="1">
            <a:blip r:embed="rId3" cstate="print"/>
            <a:srcRect/>
            <a:stretch>
              <a:fillRect/>
            </a:stretch>
          </a:blipFill>
          <a:ln w="9525" algn="ctr">
            <a:noFill/>
            <a:round/>
            <a:headEnd/>
            <a:tailEnd/>
          </a:ln>
        </p:spPr>
        <p:txBody>
          <a:bodyPr/>
          <a:lstStyle/>
          <a:p>
            <a:pPr defTabSz="3135313"/>
            <a:endParaRPr lang="zh-CN" altLang="zh-CN">
              <a:solidFill>
                <a:srgbClr val="000000"/>
              </a:solidFill>
              <a:latin typeface="Century Gothic" pitchFamily="-32" charset="0"/>
            </a:endParaRPr>
          </a:p>
        </p:txBody>
      </p:sp>
      <p:sp>
        <p:nvSpPr>
          <p:cNvPr id="22536" name="Rectangle 110"/>
          <p:cNvSpPr>
            <a:spLocks noChangeArrowheads="1"/>
          </p:cNvSpPr>
          <p:nvPr/>
        </p:nvSpPr>
        <p:spPr bwMode="auto">
          <a:xfrm>
            <a:off x="3600450" y="5181600"/>
            <a:ext cx="1219200" cy="457200"/>
          </a:xfrm>
          <a:prstGeom prst="rect">
            <a:avLst/>
          </a:prstGeom>
          <a:noFill/>
          <a:ln w="9525">
            <a:noFill/>
            <a:miter lim="800000"/>
            <a:headEnd/>
            <a:tailEnd/>
          </a:ln>
        </p:spPr>
        <p:txBody>
          <a:bodyPr wrap="none" anchor="ctr"/>
          <a:lstStyle/>
          <a:p>
            <a:pPr algn="ctr"/>
            <a:r>
              <a:rPr lang="en-US" altLang="zh-CN" sz="2000">
                <a:latin typeface="Lucida Bright" pitchFamily="-32" charset="0"/>
                <a:cs typeface="Tahoma" pitchFamily="-32" charset="0"/>
              </a:rPr>
              <a:t>Wall</a:t>
            </a:r>
          </a:p>
        </p:txBody>
      </p:sp>
      <p:sp>
        <p:nvSpPr>
          <p:cNvPr id="22537" name="Rectangle 110"/>
          <p:cNvSpPr>
            <a:spLocks noChangeArrowheads="1"/>
          </p:cNvSpPr>
          <p:nvPr/>
        </p:nvSpPr>
        <p:spPr bwMode="auto">
          <a:xfrm>
            <a:off x="5048250" y="3276600"/>
            <a:ext cx="2057400" cy="609600"/>
          </a:xfrm>
          <a:prstGeom prst="rect">
            <a:avLst/>
          </a:prstGeom>
          <a:noFill/>
          <a:ln w="9525">
            <a:noFill/>
            <a:miter lim="800000"/>
            <a:headEnd/>
            <a:tailEnd/>
          </a:ln>
        </p:spPr>
        <p:txBody>
          <a:bodyPr wrap="none" anchor="ctr"/>
          <a:lstStyle/>
          <a:p>
            <a:pPr algn="ctr"/>
            <a:r>
              <a:rPr lang="en-US" altLang="zh-CN" sz="2000">
                <a:latin typeface="Lucida Bright" pitchFamily="-32" charset="0"/>
                <a:cs typeface="Tahoma" pitchFamily="-32" charset="0"/>
              </a:rPr>
              <a:t>Pizza Hut</a:t>
            </a:r>
          </a:p>
        </p:txBody>
      </p:sp>
      <p:pic>
        <p:nvPicPr>
          <p:cNvPr id="22538" name="Picture 15"/>
          <p:cNvPicPr>
            <a:picLocks noChangeAspect="1" noChangeArrowheads="1"/>
          </p:cNvPicPr>
          <p:nvPr/>
        </p:nvPicPr>
        <p:blipFill>
          <a:blip r:embed="rId4" cstate="print"/>
          <a:srcRect l="5556" t="12279" r="1111" b="9135"/>
          <a:stretch>
            <a:fillRect/>
          </a:stretch>
        </p:blipFill>
        <p:spPr bwMode="auto">
          <a:xfrm>
            <a:off x="476250" y="4227512"/>
            <a:ext cx="639763" cy="762000"/>
          </a:xfrm>
          <a:prstGeom prst="rect">
            <a:avLst/>
          </a:prstGeom>
          <a:noFill/>
          <a:ln w="9525">
            <a:noFill/>
            <a:miter lim="800000"/>
            <a:headEnd/>
            <a:tailEnd/>
          </a:ln>
        </p:spPr>
      </p:pic>
      <p:pic>
        <p:nvPicPr>
          <p:cNvPr id="22539" name="Picture 16"/>
          <p:cNvPicPr>
            <a:picLocks noChangeAspect="1" noChangeArrowheads="1"/>
          </p:cNvPicPr>
          <p:nvPr/>
        </p:nvPicPr>
        <p:blipFill>
          <a:blip r:embed="rId5" cstate="print"/>
          <a:srcRect/>
          <a:stretch>
            <a:fillRect/>
          </a:stretch>
        </p:blipFill>
        <p:spPr bwMode="auto">
          <a:xfrm>
            <a:off x="7258050" y="4759325"/>
            <a:ext cx="990600" cy="727075"/>
          </a:xfrm>
          <a:prstGeom prst="rect">
            <a:avLst/>
          </a:prstGeom>
          <a:noFill/>
          <a:ln w="9525">
            <a:noFill/>
            <a:miter lim="800000"/>
            <a:headEnd/>
            <a:tailEnd/>
          </a:ln>
        </p:spPr>
      </p:pic>
      <p:pic>
        <p:nvPicPr>
          <p:cNvPr id="22540" name="Picture 17"/>
          <p:cNvPicPr>
            <a:picLocks noChangeAspect="1" noChangeArrowheads="1"/>
          </p:cNvPicPr>
          <p:nvPr/>
        </p:nvPicPr>
        <p:blipFill>
          <a:blip r:embed="rId6" cstate="print"/>
          <a:srcRect/>
          <a:stretch>
            <a:fillRect/>
          </a:stretch>
        </p:blipFill>
        <p:spPr bwMode="auto">
          <a:xfrm>
            <a:off x="476250" y="3352800"/>
            <a:ext cx="685800" cy="685800"/>
          </a:xfrm>
          <a:prstGeom prst="rect">
            <a:avLst/>
          </a:prstGeom>
          <a:noFill/>
          <a:ln w="9525">
            <a:noFill/>
            <a:miter lim="800000"/>
            <a:headEnd/>
            <a:tailEnd/>
          </a:ln>
        </p:spPr>
      </p:pic>
      <p:pic>
        <p:nvPicPr>
          <p:cNvPr id="22541" name="Picture 18"/>
          <p:cNvPicPr>
            <a:picLocks noChangeAspect="1" noChangeArrowheads="1"/>
          </p:cNvPicPr>
          <p:nvPr/>
        </p:nvPicPr>
        <p:blipFill>
          <a:blip r:embed="rId7" cstate="print"/>
          <a:srcRect/>
          <a:stretch>
            <a:fillRect/>
          </a:stretch>
        </p:blipFill>
        <p:spPr bwMode="auto">
          <a:xfrm>
            <a:off x="7334250" y="3097212"/>
            <a:ext cx="1066800" cy="636588"/>
          </a:xfrm>
          <a:prstGeom prst="rect">
            <a:avLst/>
          </a:prstGeom>
          <a:noFill/>
          <a:ln w="9525">
            <a:noFill/>
            <a:miter lim="800000"/>
            <a:headEnd/>
            <a:tailEnd/>
          </a:ln>
        </p:spPr>
      </p:pic>
      <p:cxnSp>
        <p:nvCxnSpPr>
          <p:cNvPr id="22542" name="Straight Arrow Connector 7"/>
          <p:cNvCxnSpPr>
            <a:cxnSpLocks noChangeShapeType="1"/>
          </p:cNvCxnSpPr>
          <p:nvPr/>
        </p:nvCxnSpPr>
        <p:spPr bwMode="auto">
          <a:xfrm>
            <a:off x="1238250" y="3886200"/>
            <a:ext cx="719138" cy="714375"/>
          </a:xfrm>
          <a:prstGeom prst="straightConnector1">
            <a:avLst/>
          </a:prstGeom>
          <a:noFill/>
          <a:ln w="28575" algn="ctr">
            <a:solidFill>
              <a:schemeClr val="tx1"/>
            </a:solidFill>
            <a:round/>
            <a:headEnd/>
            <a:tailEnd type="arrow" w="med" len="med"/>
          </a:ln>
        </p:spPr>
      </p:cxnSp>
      <p:cxnSp>
        <p:nvCxnSpPr>
          <p:cNvPr id="22543" name="Straight Arrow Connector 9"/>
          <p:cNvCxnSpPr>
            <a:cxnSpLocks noChangeShapeType="1"/>
          </p:cNvCxnSpPr>
          <p:nvPr/>
        </p:nvCxnSpPr>
        <p:spPr bwMode="auto">
          <a:xfrm flipH="1">
            <a:off x="6462713" y="3640137"/>
            <a:ext cx="719137" cy="962025"/>
          </a:xfrm>
          <a:prstGeom prst="straightConnector1">
            <a:avLst/>
          </a:prstGeom>
          <a:noFill/>
          <a:ln w="38100" algn="ctr">
            <a:solidFill>
              <a:schemeClr val="tx1"/>
            </a:solidFill>
            <a:round/>
            <a:headEnd/>
            <a:tailEnd type="arrow" w="med" len="med"/>
          </a:ln>
        </p:spPr>
      </p:cxnSp>
      <p:cxnSp>
        <p:nvCxnSpPr>
          <p:cNvPr id="22544" name="Straight Arrow Connector 10"/>
          <p:cNvCxnSpPr>
            <a:cxnSpLocks noChangeShapeType="1"/>
          </p:cNvCxnSpPr>
          <p:nvPr/>
        </p:nvCxnSpPr>
        <p:spPr bwMode="auto">
          <a:xfrm flipH="1" flipV="1">
            <a:off x="6534150" y="4765675"/>
            <a:ext cx="723900" cy="263525"/>
          </a:xfrm>
          <a:prstGeom prst="straightConnector1">
            <a:avLst/>
          </a:prstGeom>
          <a:noFill/>
          <a:ln w="38100" algn="ctr">
            <a:solidFill>
              <a:schemeClr val="tx1"/>
            </a:solidFill>
            <a:round/>
            <a:headEnd/>
            <a:tailEnd type="arrow" w="med" len="med"/>
          </a:ln>
        </p:spPr>
      </p:cxnSp>
      <p:sp>
        <p:nvSpPr>
          <p:cNvPr id="22545" name="Line 26"/>
          <p:cNvSpPr>
            <a:spLocks noChangeShapeType="1"/>
          </p:cNvSpPr>
          <p:nvPr/>
        </p:nvSpPr>
        <p:spPr bwMode="auto">
          <a:xfrm>
            <a:off x="1143000" y="4608512"/>
            <a:ext cx="762000" cy="76200"/>
          </a:xfrm>
          <a:prstGeom prst="line">
            <a:avLst/>
          </a:prstGeom>
          <a:noFill/>
          <a:ln w="28575">
            <a:solidFill>
              <a:schemeClr val="tx1"/>
            </a:solidFill>
            <a:round/>
            <a:headEnd/>
            <a:tailEnd type="arrow" w="med" len="med"/>
          </a:ln>
        </p:spPr>
        <p:txBody>
          <a:bodyPr wrap="none" anchor="ctr"/>
          <a:lstStyle/>
          <a:p>
            <a:endParaRPr lang="zh-CN" altLang="en-US"/>
          </a:p>
        </p:txBody>
      </p:sp>
      <p:pic>
        <p:nvPicPr>
          <p:cNvPr id="18" name="Picture 91"/>
          <p:cNvPicPr>
            <a:picLocks noChangeAspect="1" noChangeArrowheads="1"/>
          </p:cNvPicPr>
          <p:nvPr/>
        </p:nvPicPr>
        <p:blipFill>
          <a:blip r:embed="rId8" cstate="print"/>
          <a:srcRect/>
          <a:stretch>
            <a:fillRect/>
          </a:stretch>
        </p:blipFill>
        <p:spPr bwMode="auto">
          <a:xfrm>
            <a:off x="2103438" y="4038600"/>
            <a:ext cx="506412" cy="914400"/>
          </a:xfrm>
          <a:prstGeom prst="rect">
            <a:avLst/>
          </a:prstGeom>
          <a:noFill/>
          <a:effectLst>
            <a:outerShdw dist="35921" dir="2700000" algn="ctr" rotWithShape="0">
              <a:srgbClr val="808080"/>
            </a:outerShdw>
          </a:effectLst>
        </p:spPr>
      </p:pic>
      <p:pic>
        <p:nvPicPr>
          <p:cNvPr id="19" name="Picture 91"/>
          <p:cNvPicPr>
            <a:picLocks noChangeAspect="1" noChangeArrowheads="1"/>
          </p:cNvPicPr>
          <p:nvPr/>
        </p:nvPicPr>
        <p:blipFill>
          <a:blip r:embed="rId8" cstate="print"/>
          <a:srcRect/>
          <a:stretch>
            <a:fillRect/>
          </a:stretch>
        </p:blipFill>
        <p:spPr bwMode="auto">
          <a:xfrm>
            <a:off x="5810250" y="4038600"/>
            <a:ext cx="506413" cy="914400"/>
          </a:xfrm>
          <a:prstGeom prst="rect">
            <a:avLst/>
          </a:prstGeom>
          <a:noFill/>
          <a:effectLst>
            <a:outerShdw dist="35921" dir="2700000" algn="ctr" rotWithShape="0">
              <a:srgbClr val="808080"/>
            </a:outerShdw>
          </a:effectLst>
        </p:spPr>
      </p:pic>
      <p:pic>
        <p:nvPicPr>
          <p:cNvPr id="20" name="Picture 120"/>
          <p:cNvPicPr>
            <a:picLocks noChangeAspect="1" noChangeArrowheads="1"/>
          </p:cNvPicPr>
          <p:nvPr/>
        </p:nvPicPr>
        <p:blipFill>
          <a:blip r:embed="rId9" cstate="print"/>
          <a:srcRect/>
          <a:stretch>
            <a:fillRect/>
          </a:stretch>
        </p:blipFill>
        <p:spPr bwMode="auto">
          <a:xfrm>
            <a:off x="2386234" y="5036863"/>
            <a:ext cx="567741" cy="748944"/>
          </a:xfrm>
          <a:prstGeom prst="roundRect">
            <a:avLst>
              <a:gd name="adj" fmla="val 50000"/>
            </a:avLst>
          </a:prstGeom>
          <a:noFill/>
          <a:ln w="9525">
            <a:noFill/>
            <a:miter lim="800000"/>
            <a:headEnd/>
            <a:tailEnd/>
          </a:ln>
          <a:effectLst>
            <a:softEdge rad="63500"/>
          </a:effectLst>
        </p:spPr>
      </p:pic>
      <p:pic>
        <p:nvPicPr>
          <p:cNvPr id="21" name="Picture 119"/>
          <p:cNvPicPr>
            <a:picLocks noChangeAspect="1" noChangeArrowheads="1"/>
          </p:cNvPicPr>
          <p:nvPr/>
        </p:nvPicPr>
        <p:blipFill>
          <a:blip r:embed="rId10" cstate="print"/>
          <a:srcRect/>
          <a:stretch>
            <a:fillRect/>
          </a:stretch>
        </p:blipFill>
        <p:spPr bwMode="auto">
          <a:xfrm>
            <a:off x="5442855" y="5002575"/>
            <a:ext cx="606839" cy="827034"/>
          </a:xfrm>
          <a:prstGeom prst="roundRect">
            <a:avLst>
              <a:gd name="adj" fmla="val 50000"/>
            </a:avLst>
          </a:prstGeom>
          <a:noFill/>
          <a:ln w="9525">
            <a:noFill/>
            <a:miter lim="800000"/>
            <a:headEnd/>
            <a:tailEnd/>
          </a:ln>
          <a:effectLst>
            <a:softEdge rad="63500"/>
          </a:effectLst>
        </p:spPr>
      </p:pic>
      <p:pic>
        <p:nvPicPr>
          <p:cNvPr id="22554" name="Picture 26"/>
          <p:cNvPicPr>
            <a:picLocks noChangeAspect="1" noChangeArrowheads="1"/>
          </p:cNvPicPr>
          <p:nvPr/>
        </p:nvPicPr>
        <p:blipFill>
          <a:blip r:embed="rId11" cstate="print"/>
          <a:srcRect/>
          <a:stretch>
            <a:fillRect/>
          </a:stretch>
        </p:blipFill>
        <p:spPr bwMode="auto">
          <a:xfrm>
            <a:off x="457200" y="5218112"/>
            <a:ext cx="671513" cy="554038"/>
          </a:xfrm>
          <a:prstGeom prst="rect">
            <a:avLst/>
          </a:prstGeom>
          <a:noFill/>
          <a:ln w="9525">
            <a:noFill/>
            <a:miter lim="800000"/>
            <a:headEnd/>
            <a:tailEnd/>
          </a:ln>
          <a:effectLst/>
        </p:spPr>
      </p:pic>
      <p:sp>
        <p:nvSpPr>
          <p:cNvPr id="22555" name="Line 27"/>
          <p:cNvSpPr>
            <a:spLocks noChangeShapeType="1"/>
          </p:cNvSpPr>
          <p:nvPr/>
        </p:nvSpPr>
        <p:spPr bwMode="auto">
          <a:xfrm flipV="1">
            <a:off x="1187450" y="4792662"/>
            <a:ext cx="762000" cy="533400"/>
          </a:xfrm>
          <a:prstGeom prst="line">
            <a:avLst/>
          </a:prstGeom>
          <a:noFill/>
          <a:ln w="28575">
            <a:solidFill>
              <a:schemeClr val="tx1"/>
            </a:solidFill>
            <a:round/>
            <a:headEnd/>
            <a:tailEnd type="arrow" w="med" len="med"/>
          </a:ln>
          <a:effectLst/>
        </p:spPr>
        <p:txBody>
          <a:bodyPr wrap="none" anchor="ctr"/>
          <a:lstStyle/>
          <a:p>
            <a:endParaRPr lang="zh-CN" altLang="en-US"/>
          </a:p>
        </p:txBody>
      </p:sp>
    </p:spTree>
    <p:extLst>
      <p:ext uri="{BB962C8B-B14F-4D97-AF65-F5344CB8AC3E}">
        <p14:creationId xmlns:p14="http://schemas.microsoft.com/office/powerpoint/2010/main" val="314611512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19"/>
          <p:cNvGrpSpPr>
            <a:grpSpLocks/>
          </p:cNvGrpSpPr>
          <p:nvPr/>
        </p:nvGrpSpPr>
        <p:grpSpPr bwMode="auto">
          <a:xfrm>
            <a:off x="1646238" y="1828800"/>
            <a:ext cx="5791200" cy="4343400"/>
            <a:chOff x="1808078" y="279623"/>
            <a:chExt cx="8890000" cy="8674100"/>
          </a:xfrm>
        </p:grpSpPr>
        <p:pic>
          <p:nvPicPr>
            <p:cNvPr id="23570" name="Picture 1"/>
            <p:cNvPicPr>
              <a:picLocks noChangeAspect="1" noChangeArrowheads="1"/>
            </p:cNvPicPr>
            <p:nvPr/>
          </p:nvPicPr>
          <p:blipFill>
            <a:blip r:embed="rId3" cstate="print"/>
            <a:srcRect/>
            <a:stretch>
              <a:fillRect/>
            </a:stretch>
          </p:blipFill>
          <p:spPr bwMode="auto">
            <a:xfrm>
              <a:off x="1808078" y="279623"/>
              <a:ext cx="8890000" cy="8674100"/>
            </a:xfrm>
            <a:prstGeom prst="rect">
              <a:avLst/>
            </a:prstGeom>
            <a:noFill/>
            <a:ln w="12700">
              <a:noFill/>
              <a:miter lim="800000"/>
              <a:headEnd/>
              <a:tailEnd/>
            </a:ln>
          </p:spPr>
        </p:pic>
        <p:sp>
          <p:nvSpPr>
            <p:cNvPr id="14" name="Oval 3"/>
            <p:cNvSpPr>
              <a:spLocks/>
            </p:cNvSpPr>
            <p:nvPr/>
          </p:nvSpPr>
          <p:spPr bwMode="auto">
            <a:xfrm>
              <a:off x="5902157" y="3323167"/>
              <a:ext cx="811504" cy="811612"/>
            </a:xfrm>
            <a:prstGeom prst="ellipse">
              <a:avLst/>
            </a:prstGeom>
            <a:solidFill>
              <a:srgbClr val="3B00A4"/>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B</a:t>
              </a:r>
            </a:p>
          </p:txBody>
        </p:sp>
        <p:sp>
          <p:nvSpPr>
            <p:cNvPr id="15" name="Oval 4"/>
            <p:cNvSpPr>
              <a:spLocks/>
            </p:cNvSpPr>
            <p:nvPr/>
          </p:nvSpPr>
          <p:spPr bwMode="auto">
            <a:xfrm>
              <a:off x="6603999" y="2800059"/>
              <a:ext cx="977217" cy="979640"/>
            </a:xfrm>
            <a:prstGeom prst="ellipse">
              <a:avLst/>
            </a:prstGeom>
            <a:solidFill>
              <a:srgbClr val="558E28"/>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A</a:t>
              </a:r>
            </a:p>
          </p:txBody>
        </p:sp>
        <p:sp>
          <p:nvSpPr>
            <p:cNvPr id="16" name="Oval 5"/>
            <p:cNvSpPr>
              <a:spLocks/>
            </p:cNvSpPr>
            <p:nvPr/>
          </p:nvSpPr>
          <p:spPr bwMode="auto">
            <a:xfrm>
              <a:off x="5058972" y="3475344"/>
              <a:ext cx="889487" cy="887700"/>
            </a:xfrm>
            <a:prstGeom prst="ellipse">
              <a:avLst/>
            </a:prstGeom>
            <a:solidFill>
              <a:srgbClr val="0079A5"/>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C</a:t>
              </a:r>
            </a:p>
          </p:txBody>
        </p:sp>
        <p:sp>
          <p:nvSpPr>
            <p:cNvPr id="18" name="Oval 7"/>
            <p:cNvSpPr>
              <a:spLocks/>
            </p:cNvSpPr>
            <p:nvPr/>
          </p:nvSpPr>
          <p:spPr bwMode="auto">
            <a:xfrm>
              <a:off x="7118195" y="3931876"/>
              <a:ext cx="889488" cy="887700"/>
            </a:xfrm>
            <a:prstGeom prst="ellipse">
              <a:avLst/>
            </a:prstGeom>
            <a:solidFill>
              <a:srgbClr val="800000"/>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D</a:t>
              </a:r>
            </a:p>
          </p:txBody>
        </p:sp>
        <p:sp>
          <p:nvSpPr>
            <p:cNvPr id="19" name="Oval 8"/>
            <p:cNvSpPr>
              <a:spLocks/>
            </p:cNvSpPr>
            <p:nvPr/>
          </p:nvSpPr>
          <p:spPr bwMode="auto">
            <a:xfrm>
              <a:off x="6136104" y="4388407"/>
              <a:ext cx="913856" cy="941597"/>
            </a:xfrm>
            <a:prstGeom prst="ellipse">
              <a:avLst/>
            </a:prstGeom>
            <a:solidFill>
              <a:srgbClr val="800080"/>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E</a:t>
              </a:r>
            </a:p>
          </p:txBody>
        </p:sp>
      </p:grpSp>
      <p:sp>
        <p:nvSpPr>
          <p:cNvPr id="23555" name="Rectangle 11"/>
          <p:cNvSpPr>
            <a:spLocks noChangeArrowheads="1"/>
          </p:cNvSpPr>
          <p:nvPr/>
        </p:nvSpPr>
        <p:spPr bwMode="auto">
          <a:xfrm>
            <a:off x="457200" y="381000"/>
            <a:ext cx="7696200" cy="1143000"/>
          </a:xfrm>
          <a:prstGeom prst="rect">
            <a:avLst/>
          </a:prstGeom>
          <a:noFill/>
          <a:ln w="9525">
            <a:noFill/>
            <a:miter lim="800000"/>
            <a:headEnd/>
            <a:tailEnd/>
          </a:ln>
        </p:spPr>
        <p:txBody>
          <a:bodyPr anchor="ctr"/>
          <a:lstStyle/>
          <a:p>
            <a:r>
              <a:rPr lang="en-US" altLang="zh-CN" sz="4000" dirty="0">
                <a:latin typeface="+mj-lt"/>
              </a:rPr>
              <a:t>Should Ambiences be Unique Worldwide?</a:t>
            </a:r>
          </a:p>
        </p:txBody>
      </p:sp>
      <p:sp>
        <p:nvSpPr>
          <p:cNvPr id="12" name="Oval 5"/>
          <p:cNvSpPr>
            <a:spLocks/>
          </p:cNvSpPr>
          <p:nvPr/>
        </p:nvSpPr>
        <p:spPr bwMode="auto">
          <a:xfrm>
            <a:off x="4343400" y="5041900"/>
            <a:ext cx="579438" cy="444500"/>
          </a:xfrm>
          <a:prstGeom prst="ellipse">
            <a:avLst/>
          </a:prstGeom>
          <a:solidFill>
            <a:srgbClr val="00B0F0"/>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F</a:t>
            </a:r>
          </a:p>
        </p:txBody>
      </p:sp>
      <p:sp>
        <p:nvSpPr>
          <p:cNvPr id="20" name="Oval 7"/>
          <p:cNvSpPr>
            <a:spLocks/>
          </p:cNvSpPr>
          <p:nvPr/>
        </p:nvSpPr>
        <p:spPr bwMode="auto">
          <a:xfrm>
            <a:off x="4648200" y="5499100"/>
            <a:ext cx="579438" cy="444500"/>
          </a:xfrm>
          <a:prstGeom prst="ellipse">
            <a:avLst/>
          </a:prstGeom>
          <a:solidFill>
            <a:srgbClr val="E0E450"/>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G</a:t>
            </a:r>
          </a:p>
        </p:txBody>
      </p:sp>
      <p:sp>
        <p:nvSpPr>
          <p:cNvPr id="21" name="Oval 7"/>
          <p:cNvSpPr>
            <a:spLocks/>
          </p:cNvSpPr>
          <p:nvPr/>
        </p:nvSpPr>
        <p:spPr bwMode="auto">
          <a:xfrm>
            <a:off x="2925763" y="2603500"/>
            <a:ext cx="579437" cy="444500"/>
          </a:xfrm>
          <a:prstGeom prst="ellipse">
            <a:avLst/>
          </a:prstGeom>
          <a:solidFill>
            <a:srgbClr val="FFC000"/>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H</a:t>
            </a:r>
          </a:p>
        </p:txBody>
      </p:sp>
      <p:sp>
        <p:nvSpPr>
          <p:cNvPr id="22" name="Oval 7"/>
          <p:cNvSpPr>
            <a:spLocks/>
          </p:cNvSpPr>
          <p:nvPr/>
        </p:nvSpPr>
        <p:spPr bwMode="auto">
          <a:xfrm>
            <a:off x="3230563" y="2070100"/>
            <a:ext cx="579437" cy="444500"/>
          </a:xfrm>
          <a:prstGeom prst="ellipse">
            <a:avLst/>
          </a:prstGeom>
          <a:solidFill>
            <a:srgbClr val="FF5050"/>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J</a:t>
            </a:r>
          </a:p>
        </p:txBody>
      </p:sp>
      <p:sp>
        <p:nvSpPr>
          <p:cNvPr id="23" name="Oval 7"/>
          <p:cNvSpPr>
            <a:spLocks/>
          </p:cNvSpPr>
          <p:nvPr/>
        </p:nvSpPr>
        <p:spPr bwMode="auto">
          <a:xfrm>
            <a:off x="3763963" y="2438400"/>
            <a:ext cx="579437" cy="444500"/>
          </a:xfrm>
          <a:prstGeom prst="ellipse">
            <a:avLst/>
          </a:prstGeom>
          <a:solidFill>
            <a:schemeClr val="tx1">
              <a:lumMod val="50000"/>
              <a:lumOff val="5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I</a:t>
            </a:r>
          </a:p>
        </p:txBody>
      </p:sp>
      <p:sp>
        <p:nvSpPr>
          <p:cNvPr id="32" name="Oval 7"/>
          <p:cNvSpPr>
            <a:spLocks/>
          </p:cNvSpPr>
          <p:nvPr/>
        </p:nvSpPr>
        <p:spPr bwMode="auto">
          <a:xfrm>
            <a:off x="6019800" y="4114800"/>
            <a:ext cx="579438" cy="444500"/>
          </a:xfrm>
          <a:prstGeom prst="ellipse">
            <a:avLst/>
          </a:prstGeom>
          <a:solidFill>
            <a:srgbClr val="00B050"/>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L</a:t>
            </a:r>
          </a:p>
        </p:txBody>
      </p:sp>
      <p:sp>
        <p:nvSpPr>
          <p:cNvPr id="33" name="Oval 7"/>
          <p:cNvSpPr>
            <a:spLocks/>
          </p:cNvSpPr>
          <p:nvPr/>
        </p:nvSpPr>
        <p:spPr bwMode="auto">
          <a:xfrm>
            <a:off x="6477000" y="4572000"/>
            <a:ext cx="579438" cy="444500"/>
          </a:xfrm>
          <a:prstGeom prst="ellipse">
            <a:avLst/>
          </a:prstGeom>
          <a:solidFill>
            <a:srgbClr val="6666FF"/>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M</a:t>
            </a:r>
          </a:p>
        </p:txBody>
      </p:sp>
      <p:sp>
        <p:nvSpPr>
          <p:cNvPr id="34" name="Oval 7"/>
          <p:cNvSpPr>
            <a:spLocks/>
          </p:cNvSpPr>
          <p:nvPr/>
        </p:nvSpPr>
        <p:spPr bwMode="auto">
          <a:xfrm>
            <a:off x="5791200" y="4724400"/>
            <a:ext cx="579438" cy="444500"/>
          </a:xfrm>
          <a:prstGeom prst="ellipse">
            <a:avLst/>
          </a:prstGeom>
          <a:solidFill>
            <a:srgbClr val="D60093"/>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N</a:t>
            </a:r>
          </a:p>
        </p:txBody>
      </p:sp>
      <p:sp>
        <p:nvSpPr>
          <p:cNvPr id="35" name="Oval 7"/>
          <p:cNvSpPr>
            <a:spLocks/>
          </p:cNvSpPr>
          <p:nvPr/>
        </p:nvSpPr>
        <p:spPr bwMode="auto">
          <a:xfrm>
            <a:off x="3495675" y="5195888"/>
            <a:ext cx="579438" cy="444500"/>
          </a:xfrm>
          <a:prstGeom prst="ellipse">
            <a:avLst/>
          </a:prstGeom>
          <a:solidFill>
            <a:srgbClr val="FF6600"/>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O</a:t>
            </a:r>
          </a:p>
        </p:txBody>
      </p:sp>
      <p:sp>
        <p:nvSpPr>
          <p:cNvPr id="24" name="Oval 4"/>
          <p:cNvSpPr>
            <a:spLocks/>
          </p:cNvSpPr>
          <p:nvPr/>
        </p:nvSpPr>
        <p:spPr bwMode="auto">
          <a:xfrm>
            <a:off x="6069013" y="2362200"/>
            <a:ext cx="636587" cy="490538"/>
          </a:xfrm>
          <a:prstGeom prst="ellipse">
            <a:avLst/>
          </a:prstGeom>
          <a:solidFill>
            <a:srgbClr val="996600"/>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P</a:t>
            </a:r>
          </a:p>
        </p:txBody>
      </p:sp>
      <p:sp>
        <p:nvSpPr>
          <p:cNvPr id="25" name="Oval 4"/>
          <p:cNvSpPr>
            <a:spLocks/>
          </p:cNvSpPr>
          <p:nvPr/>
        </p:nvSpPr>
        <p:spPr bwMode="auto">
          <a:xfrm>
            <a:off x="6450013" y="3014663"/>
            <a:ext cx="636587" cy="490537"/>
          </a:xfrm>
          <a:prstGeom prst="ellipse">
            <a:avLst/>
          </a:prstGeom>
          <a:solidFill>
            <a:srgbClr val="1C1C1C"/>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Q</a:t>
            </a:r>
          </a:p>
        </p:txBody>
      </p:sp>
      <p:sp>
        <p:nvSpPr>
          <p:cNvPr id="26" name="Oval 4"/>
          <p:cNvSpPr>
            <a:spLocks/>
          </p:cNvSpPr>
          <p:nvPr/>
        </p:nvSpPr>
        <p:spPr bwMode="auto">
          <a:xfrm>
            <a:off x="1878013" y="4233863"/>
            <a:ext cx="636587" cy="490537"/>
          </a:xfrm>
          <a:prstGeom prst="ellipse">
            <a:avLst/>
          </a:prstGeom>
          <a:solidFill>
            <a:srgbClr val="92D050"/>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Q</a:t>
            </a:r>
          </a:p>
        </p:txBody>
      </p:sp>
      <p:sp>
        <p:nvSpPr>
          <p:cNvPr id="27" name="Oval 4"/>
          <p:cNvSpPr>
            <a:spLocks/>
          </p:cNvSpPr>
          <p:nvPr/>
        </p:nvSpPr>
        <p:spPr bwMode="auto">
          <a:xfrm>
            <a:off x="2259013" y="4953000"/>
            <a:ext cx="636587" cy="490538"/>
          </a:xfrm>
          <a:prstGeom prst="ellipse">
            <a:avLst/>
          </a:prstGeom>
          <a:solidFill>
            <a:srgbClr val="C00000"/>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R</a:t>
            </a:r>
          </a:p>
        </p:txBody>
      </p:sp>
      <p:sp>
        <p:nvSpPr>
          <p:cNvPr id="29" name="Oval 7"/>
          <p:cNvSpPr>
            <a:spLocks/>
          </p:cNvSpPr>
          <p:nvPr/>
        </p:nvSpPr>
        <p:spPr bwMode="auto">
          <a:xfrm>
            <a:off x="2925763" y="3441700"/>
            <a:ext cx="579437"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K</a:t>
            </a:r>
          </a:p>
        </p:txBody>
      </p:sp>
    </p:spTree>
    <p:extLst>
      <p:ext uri="{BB962C8B-B14F-4D97-AF65-F5344CB8AC3E}">
        <p14:creationId xmlns:p14="http://schemas.microsoft.com/office/powerpoint/2010/main" val="800508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9" name="Picture 34"/>
          <p:cNvPicPr>
            <a:picLocks noChangeAspect="1" noChangeArrowheads="1"/>
          </p:cNvPicPr>
          <p:nvPr/>
        </p:nvPicPr>
        <p:blipFill>
          <a:blip r:embed="rId3">
            <a:extLst>
              <a:ext uri="{28A0092B-C50C-407E-A947-70E740481C1C}">
                <a14:useLocalDpi xmlns:a14="http://schemas.microsoft.com/office/drawing/2010/main" val="0"/>
              </a:ext>
            </a:extLst>
          </a:blip>
          <a:srcRect l="4456" t="26672" r="34952" b="10092"/>
          <a:stretch>
            <a:fillRect/>
          </a:stretch>
        </p:blipFill>
        <p:spPr bwMode="auto">
          <a:xfrm>
            <a:off x="219075" y="1557338"/>
            <a:ext cx="2318233" cy="293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pic>
        <p:nvPicPr>
          <p:cNvPr id="24579" name="Picture 23" descr="dispat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075" y="1423194"/>
            <a:ext cx="21336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2"/>
          <p:cNvSpPr>
            <a:spLocks noGrp="1" noChangeArrowheads="1"/>
          </p:cNvSpPr>
          <p:nvPr>
            <p:ph type="title"/>
          </p:nvPr>
        </p:nvSpPr>
        <p:spPr/>
        <p:txBody>
          <a:bodyPr/>
          <a:lstStyle/>
          <a:p>
            <a:r>
              <a:rPr lang="en-US" sz="4000" dirty="0" smtClean="0"/>
              <a:t>Some Outdoor Applications</a:t>
            </a:r>
          </a:p>
        </p:txBody>
      </p:sp>
      <p:sp>
        <p:nvSpPr>
          <p:cNvPr id="24581" name="Text Box 5"/>
          <p:cNvSpPr txBox="1">
            <a:spLocks noChangeArrowheads="1"/>
          </p:cNvSpPr>
          <p:nvPr/>
        </p:nvSpPr>
        <p:spPr bwMode="auto">
          <a:xfrm>
            <a:off x="2774496" y="6204466"/>
            <a:ext cx="17025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2000" b="0" i="0">
                <a:latin typeface="+mn-lt"/>
              </a:rPr>
              <a:t>Car Navigation</a:t>
            </a:r>
          </a:p>
        </p:txBody>
      </p:sp>
      <p:sp>
        <p:nvSpPr>
          <p:cNvPr id="24582" name="Text Box 12"/>
          <p:cNvSpPr txBox="1">
            <a:spLocks noChangeArrowheads="1"/>
          </p:cNvSpPr>
          <p:nvPr/>
        </p:nvSpPr>
        <p:spPr bwMode="auto">
          <a:xfrm>
            <a:off x="5913613" y="6019800"/>
            <a:ext cx="1601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pPr>
              <a:lnSpc>
                <a:spcPct val="90000"/>
              </a:lnSpc>
              <a:spcBef>
                <a:spcPct val="20000"/>
              </a:spcBef>
            </a:pPr>
            <a:r>
              <a:rPr lang="en-US" sz="2000" b="0" i="0" dirty="0">
                <a:latin typeface="+mn-lt"/>
              </a:rPr>
              <a:t>Child tracking</a:t>
            </a:r>
          </a:p>
        </p:txBody>
      </p:sp>
      <p:sp>
        <p:nvSpPr>
          <p:cNvPr id="24583" name="Text Box 14"/>
          <p:cNvSpPr txBox="1">
            <a:spLocks noChangeArrowheads="1"/>
          </p:cNvSpPr>
          <p:nvPr/>
        </p:nvSpPr>
        <p:spPr bwMode="auto">
          <a:xfrm>
            <a:off x="609600" y="4516408"/>
            <a:ext cx="11019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2000" b="0" i="0" dirty="0">
                <a:latin typeface="+mn-lt"/>
              </a:rPr>
              <a:t>Bus view</a:t>
            </a:r>
          </a:p>
        </p:txBody>
      </p:sp>
      <p:sp>
        <p:nvSpPr>
          <p:cNvPr id="24584" name="Text Box 20"/>
          <p:cNvSpPr txBox="1">
            <a:spLocks noChangeArrowheads="1"/>
          </p:cNvSpPr>
          <p:nvPr/>
        </p:nvSpPr>
        <p:spPr bwMode="auto">
          <a:xfrm>
            <a:off x="3563986" y="3040714"/>
            <a:ext cx="7777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sz="2000" b="0" i="0" dirty="0">
                <a:latin typeface="+mn-lt"/>
              </a:rPr>
              <a:t>E-911</a:t>
            </a:r>
          </a:p>
        </p:txBody>
      </p:sp>
      <p:pic>
        <p:nvPicPr>
          <p:cNvPr id="24585" name="Picture 22" descr="pol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548" y="2474037"/>
            <a:ext cx="231933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24" descr="nokia8260"/>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28152">
            <a:off x="5274782" y="1263651"/>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28" descr="Garmin StreetPilot c530"/>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247220" y="4129377"/>
            <a:ext cx="27813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3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49715" t="44215" r="8487" b="15515"/>
          <a:stretch>
            <a:fillRect/>
          </a:stretch>
        </p:blipFill>
        <p:spPr bwMode="auto">
          <a:xfrm>
            <a:off x="5317609" y="3829049"/>
            <a:ext cx="2795588"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Tree>
    <p:extLst>
      <p:ext uri="{BB962C8B-B14F-4D97-AF65-F5344CB8AC3E}">
        <p14:creationId xmlns:p14="http://schemas.microsoft.com/office/powerpoint/2010/main" val="3155606508"/>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11"/>
          <p:cNvSpPr>
            <a:spLocks noChangeArrowheads="1"/>
          </p:cNvSpPr>
          <p:nvPr/>
        </p:nvSpPr>
        <p:spPr bwMode="auto">
          <a:xfrm>
            <a:off x="457200" y="152400"/>
            <a:ext cx="8229600" cy="1143000"/>
          </a:xfrm>
          <a:prstGeom prst="rect">
            <a:avLst/>
          </a:prstGeom>
          <a:noFill/>
          <a:ln w="9525">
            <a:noFill/>
            <a:miter lim="800000"/>
            <a:headEnd/>
            <a:tailEnd/>
          </a:ln>
        </p:spPr>
        <p:txBody>
          <a:bodyPr anchor="ctr"/>
          <a:lstStyle/>
          <a:p>
            <a:pPr>
              <a:defRPr/>
            </a:pPr>
            <a:r>
              <a:rPr lang="en-US" sz="2800" dirty="0">
                <a:latin typeface="+mj-lt"/>
                <a:cs typeface="+mn-cs"/>
              </a:rPr>
              <a:t>Should Ambiences be Unique Worldwide?</a:t>
            </a:r>
          </a:p>
        </p:txBody>
      </p:sp>
      <p:grpSp>
        <p:nvGrpSpPr>
          <p:cNvPr id="24579" name="Group 35"/>
          <p:cNvGrpSpPr>
            <a:grpSpLocks/>
          </p:cNvGrpSpPr>
          <p:nvPr/>
        </p:nvGrpSpPr>
        <p:grpSpPr bwMode="auto">
          <a:xfrm>
            <a:off x="1646238" y="1828800"/>
            <a:ext cx="5791200" cy="4343400"/>
            <a:chOff x="1645920" y="1828800"/>
            <a:chExt cx="5791200" cy="4343400"/>
          </a:xfrm>
        </p:grpSpPr>
        <p:grpSp>
          <p:nvGrpSpPr>
            <p:cNvPr id="24581" name="Group 19"/>
            <p:cNvGrpSpPr>
              <a:grpSpLocks/>
            </p:cNvGrpSpPr>
            <p:nvPr/>
          </p:nvGrpSpPr>
          <p:grpSpPr bwMode="auto">
            <a:xfrm>
              <a:off x="1645920" y="1828800"/>
              <a:ext cx="5791200" cy="4343400"/>
              <a:chOff x="1808078" y="279623"/>
              <a:chExt cx="8890000" cy="8674100"/>
            </a:xfrm>
          </p:grpSpPr>
          <p:pic>
            <p:nvPicPr>
              <p:cNvPr id="24597" name="Picture 1"/>
              <p:cNvPicPr>
                <a:picLocks noChangeAspect="1" noChangeArrowheads="1"/>
              </p:cNvPicPr>
              <p:nvPr/>
            </p:nvPicPr>
            <p:blipFill>
              <a:blip r:embed="rId3" cstate="print"/>
              <a:srcRect/>
              <a:stretch>
                <a:fillRect/>
              </a:stretch>
            </p:blipFill>
            <p:spPr bwMode="auto">
              <a:xfrm>
                <a:off x="1808078" y="279623"/>
                <a:ext cx="8890000" cy="8674100"/>
              </a:xfrm>
              <a:prstGeom prst="rect">
                <a:avLst/>
              </a:prstGeom>
              <a:noFill/>
              <a:ln w="12700">
                <a:noFill/>
                <a:miter lim="800000"/>
                <a:headEnd/>
                <a:tailEnd/>
              </a:ln>
            </p:spPr>
          </p:pic>
          <p:sp>
            <p:nvSpPr>
              <p:cNvPr id="14" name="Oval 3"/>
              <p:cNvSpPr>
                <a:spLocks/>
              </p:cNvSpPr>
              <p:nvPr/>
            </p:nvSpPr>
            <p:spPr bwMode="auto">
              <a:xfrm>
                <a:off x="5902157" y="3323167"/>
                <a:ext cx="811504" cy="811612"/>
              </a:xfrm>
              <a:prstGeom prst="ellipse">
                <a:avLst/>
              </a:prstGeom>
              <a:solidFill>
                <a:srgbClr val="3B00A4"/>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B</a:t>
                </a:r>
              </a:p>
            </p:txBody>
          </p:sp>
          <p:sp>
            <p:nvSpPr>
              <p:cNvPr id="15" name="Oval 4"/>
              <p:cNvSpPr>
                <a:spLocks/>
              </p:cNvSpPr>
              <p:nvPr/>
            </p:nvSpPr>
            <p:spPr bwMode="auto">
              <a:xfrm>
                <a:off x="6603999" y="2800059"/>
                <a:ext cx="977217" cy="979640"/>
              </a:xfrm>
              <a:prstGeom prst="ellipse">
                <a:avLst/>
              </a:prstGeom>
              <a:solidFill>
                <a:srgbClr val="558E28"/>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A</a:t>
                </a:r>
              </a:p>
            </p:txBody>
          </p:sp>
          <p:sp>
            <p:nvSpPr>
              <p:cNvPr id="16" name="Oval 5"/>
              <p:cNvSpPr>
                <a:spLocks/>
              </p:cNvSpPr>
              <p:nvPr/>
            </p:nvSpPr>
            <p:spPr bwMode="auto">
              <a:xfrm>
                <a:off x="5058972" y="3475344"/>
                <a:ext cx="889487" cy="887700"/>
              </a:xfrm>
              <a:prstGeom prst="ellipse">
                <a:avLst/>
              </a:prstGeom>
              <a:solidFill>
                <a:srgbClr val="0079A5"/>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C</a:t>
                </a:r>
              </a:p>
            </p:txBody>
          </p:sp>
          <p:sp>
            <p:nvSpPr>
              <p:cNvPr id="18" name="Oval 7"/>
              <p:cNvSpPr>
                <a:spLocks/>
              </p:cNvSpPr>
              <p:nvPr/>
            </p:nvSpPr>
            <p:spPr bwMode="auto">
              <a:xfrm>
                <a:off x="7118195" y="3931876"/>
                <a:ext cx="889488" cy="887700"/>
              </a:xfrm>
              <a:prstGeom prst="ellipse">
                <a:avLst/>
              </a:prstGeom>
              <a:solidFill>
                <a:srgbClr val="800000"/>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D</a:t>
                </a:r>
              </a:p>
            </p:txBody>
          </p:sp>
          <p:sp>
            <p:nvSpPr>
              <p:cNvPr id="19" name="Oval 8"/>
              <p:cNvSpPr>
                <a:spLocks/>
              </p:cNvSpPr>
              <p:nvPr/>
            </p:nvSpPr>
            <p:spPr bwMode="auto">
              <a:xfrm>
                <a:off x="6136104" y="4388407"/>
                <a:ext cx="913856" cy="941597"/>
              </a:xfrm>
              <a:prstGeom prst="ellipse">
                <a:avLst/>
              </a:prstGeom>
              <a:solidFill>
                <a:srgbClr val="800080"/>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E</a:t>
                </a:r>
              </a:p>
            </p:txBody>
          </p:sp>
        </p:grpSp>
        <p:sp>
          <p:nvSpPr>
            <p:cNvPr id="12" name="Oval 5"/>
            <p:cNvSpPr>
              <a:spLocks/>
            </p:cNvSpPr>
            <p:nvPr/>
          </p:nvSpPr>
          <p:spPr bwMode="auto">
            <a:xfrm>
              <a:off x="4343082" y="5041900"/>
              <a:ext cx="579438"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F</a:t>
              </a:r>
            </a:p>
          </p:txBody>
        </p:sp>
        <p:sp>
          <p:nvSpPr>
            <p:cNvPr id="20" name="Oval 7"/>
            <p:cNvSpPr>
              <a:spLocks/>
            </p:cNvSpPr>
            <p:nvPr/>
          </p:nvSpPr>
          <p:spPr bwMode="auto">
            <a:xfrm>
              <a:off x="4647882" y="5499100"/>
              <a:ext cx="579438"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G</a:t>
              </a:r>
            </a:p>
          </p:txBody>
        </p:sp>
        <p:sp>
          <p:nvSpPr>
            <p:cNvPr id="21" name="Oval 7"/>
            <p:cNvSpPr>
              <a:spLocks/>
            </p:cNvSpPr>
            <p:nvPr/>
          </p:nvSpPr>
          <p:spPr bwMode="auto">
            <a:xfrm>
              <a:off x="2925445" y="2603500"/>
              <a:ext cx="579437"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r>
                <a:rPr lang="en-US" altLang="zh-CN" sz="4000">
                  <a:solidFill>
                    <a:srgbClr val="FFFFFF"/>
                  </a:solidFill>
                  <a:effectLst>
                    <a:outerShdw blurRad="38100" dist="38100" dir="2700000" algn="tl">
                      <a:srgbClr val="000000"/>
                    </a:outerShdw>
                  </a:effectLst>
                  <a:latin typeface="Century Gothic" pitchFamily="-32" charset="0"/>
                </a:rPr>
                <a:t>H</a:t>
              </a:r>
            </a:p>
          </p:txBody>
        </p:sp>
        <p:sp>
          <p:nvSpPr>
            <p:cNvPr id="22" name="Oval 7"/>
            <p:cNvSpPr>
              <a:spLocks/>
            </p:cNvSpPr>
            <p:nvPr/>
          </p:nvSpPr>
          <p:spPr bwMode="auto">
            <a:xfrm>
              <a:off x="3230245" y="2070100"/>
              <a:ext cx="579437"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J</a:t>
              </a:r>
            </a:p>
          </p:txBody>
        </p:sp>
        <p:sp>
          <p:nvSpPr>
            <p:cNvPr id="23" name="Oval 7"/>
            <p:cNvSpPr>
              <a:spLocks/>
            </p:cNvSpPr>
            <p:nvPr/>
          </p:nvSpPr>
          <p:spPr bwMode="auto">
            <a:xfrm>
              <a:off x="3763645" y="2438400"/>
              <a:ext cx="579437"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I</a:t>
              </a:r>
            </a:p>
          </p:txBody>
        </p:sp>
        <p:sp>
          <p:nvSpPr>
            <p:cNvPr id="31" name="Oval 7"/>
            <p:cNvSpPr>
              <a:spLocks/>
            </p:cNvSpPr>
            <p:nvPr/>
          </p:nvSpPr>
          <p:spPr bwMode="auto">
            <a:xfrm>
              <a:off x="2925445" y="3441700"/>
              <a:ext cx="579437"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K</a:t>
              </a:r>
            </a:p>
          </p:txBody>
        </p:sp>
        <p:sp>
          <p:nvSpPr>
            <p:cNvPr id="32" name="Oval 7"/>
            <p:cNvSpPr>
              <a:spLocks/>
            </p:cNvSpPr>
            <p:nvPr/>
          </p:nvSpPr>
          <p:spPr bwMode="auto">
            <a:xfrm>
              <a:off x="6019482" y="4114800"/>
              <a:ext cx="579438"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L</a:t>
              </a:r>
            </a:p>
          </p:txBody>
        </p:sp>
        <p:sp>
          <p:nvSpPr>
            <p:cNvPr id="33" name="Oval 7"/>
            <p:cNvSpPr>
              <a:spLocks/>
            </p:cNvSpPr>
            <p:nvPr/>
          </p:nvSpPr>
          <p:spPr bwMode="auto">
            <a:xfrm>
              <a:off x="6476682" y="4572000"/>
              <a:ext cx="579438"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M</a:t>
              </a:r>
            </a:p>
          </p:txBody>
        </p:sp>
        <p:sp>
          <p:nvSpPr>
            <p:cNvPr id="34" name="Oval 7"/>
            <p:cNvSpPr>
              <a:spLocks/>
            </p:cNvSpPr>
            <p:nvPr/>
          </p:nvSpPr>
          <p:spPr bwMode="auto">
            <a:xfrm>
              <a:off x="5790882" y="4724400"/>
              <a:ext cx="579438"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N</a:t>
              </a:r>
            </a:p>
          </p:txBody>
        </p:sp>
        <p:sp>
          <p:nvSpPr>
            <p:cNvPr id="35" name="Oval 7"/>
            <p:cNvSpPr>
              <a:spLocks/>
            </p:cNvSpPr>
            <p:nvPr/>
          </p:nvSpPr>
          <p:spPr bwMode="auto">
            <a:xfrm>
              <a:off x="3504882" y="5194300"/>
              <a:ext cx="579438" cy="444500"/>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O</a:t>
              </a:r>
            </a:p>
          </p:txBody>
        </p:sp>
        <p:sp>
          <p:nvSpPr>
            <p:cNvPr id="24" name="Oval 4"/>
            <p:cNvSpPr>
              <a:spLocks/>
            </p:cNvSpPr>
            <p:nvPr/>
          </p:nvSpPr>
          <p:spPr bwMode="auto">
            <a:xfrm>
              <a:off x="6068695" y="2362200"/>
              <a:ext cx="636587" cy="490538"/>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P</a:t>
              </a:r>
            </a:p>
          </p:txBody>
        </p:sp>
        <p:sp>
          <p:nvSpPr>
            <p:cNvPr id="25" name="Oval 4"/>
            <p:cNvSpPr>
              <a:spLocks/>
            </p:cNvSpPr>
            <p:nvPr/>
          </p:nvSpPr>
          <p:spPr bwMode="auto">
            <a:xfrm>
              <a:off x="6449695" y="3014663"/>
              <a:ext cx="636587" cy="490537"/>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Q</a:t>
              </a:r>
            </a:p>
          </p:txBody>
        </p:sp>
        <p:sp>
          <p:nvSpPr>
            <p:cNvPr id="26" name="Oval 4"/>
            <p:cNvSpPr>
              <a:spLocks/>
            </p:cNvSpPr>
            <p:nvPr/>
          </p:nvSpPr>
          <p:spPr bwMode="auto">
            <a:xfrm>
              <a:off x="1877695" y="4233863"/>
              <a:ext cx="636587" cy="490537"/>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Q</a:t>
              </a:r>
            </a:p>
          </p:txBody>
        </p:sp>
        <p:sp>
          <p:nvSpPr>
            <p:cNvPr id="27" name="Oval 4"/>
            <p:cNvSpPr>
              <a:spLocks/>
            </p:cNvSpPr>
            <p:nvPr/>
          </p:nvSpPr>
          <p:spPr bwMode="auto">
            <a:xfrm>
              <a:off x="2258695" y="4953000"/>
              <a:ext cx="636587" cy="490538"/>
            </a:xfrm>
            <a:prstGeom prst="ellipse">
              <a:avLst/>
            </a:prstGeom>
            <a:solidFill>
              <a:schemeClr val="bg2">
                <a:lumMod val="60000"/>
                <a:lumOff val="40000"/>
              </a:schemeClr>
            </a:solidFill>
            <a:ln w="25400">
              <a:solidFill>
                <a:srgbClr val="000000"/>
              </a:solidFill>
              <a:prstDash val="solid"/>
              <a:round/>
              <a:headEnd type="none" w="med" len="med"/>
              <a:tailEnd type="none" w="med" len="med"/>
            </a:ln>
          </p:spPr>
          <p:txBody>
            <a:bodyPr lIns="0" tIns="0" rIns="0" bIns="0" anchor="ctr"/>
            <a:lstStyle/>
            <a:p>
              <a:pPr algn="ctr"/>
              <a:r>
                <a:rPr lang="en-US" altLang="zh-CN" sz="4000">
                  <a:solidFill>
                    <a:srgbClr val="FFFFFF"/>
                  </a:solidFill>
                  <a:effectLst>
                    <a:outerShdw blurRad="38100" dist="38100" dir="2700000" algn="tl">
                      <a:srgbClr val="000000"/>
                    </a:outerShdw>
                  </a:effectLst>
                  <a:latin typeface="Century Gothic" pitchFamily="-32" charset="0"/>
                </a:rPr>
                <a:t>R</a:t>
              </a:r>
            </a:p>
          </p:txBody>
        </p:sp>
        <p:sp>
          <p:nvSpPr>
            <p:cNvPr id="28" name="Oval 2"/>
            <p:cNvSpPr>
              <a:spLocks/>
            </p:cNvSpPr>
            <p:nvPr/>
          </p:nvSpPr>
          <p:spPr bwMode="auto">
            <a:xfrm>
              <a:off x="3627120" y="2971800"/>
              <a:ext cx="2332037" cy="1541463"/>
            </a:xfrm>
            <a:prstGeom prst="ellipse">
              <a:avLst/>
            </a:prstGeom>
            <a:noFill/>
            <a:ln w="76200">
              <a:solidFill>
                <a:srgbClr val="000000"/>
              </a:solidFill>
              <a:prstDash val="lgDash"/>
              <a:round/>
              <a:headEnd/>
              <a:tailEnd/>
            </a:ln>
            <a:effectLst>
              <a:outerShdw dist="76199" dir="1199969" algn="ctr" rotWithShape="0">
                <a:srgbClr val="808080">
                  <a:alpha val="75000"/>
                </a:srgbClr>
              </a:outerShdw>
            </a:effectLst>
          </p:spPr>
          <p:txBody>
            <a:bodyPr lIns="0" tIns="0" rIns="0" bIns="0"/>
            <a:lstStyle/>
            <a:p>
              <a:endParaRPr lang="zh-CN" altLang="zh-CN">
                <a:solidFill>
                  <a:srgbClr val="000000"/>
                </a:solidFill>
                <a:latin typeface="Century Gothic" pitchFamily="-32" charset="0"/>
              </a:endParaRPr>
            </a:p>
          </p:txBody>
        </p:sp>
      </p:grpSp>
      <p:sp>
        <p:nvSpPr>
          <p:cNvPr id="29" name="Rectangle 4"/>
          <p:cNvSpPr>
            <a:spLocks noChangeArrowheads="1"/>
          </p:cNvSpPr>
          <p:nvPr/>
        </p:nvSpPr>
        <p:spPr bwMode="auto">
          <a:xfrm>
            <a:off x="515939" y="381000"/>
            <a:ext cx="7637462" cy="990600"/>
          </a:xfrm>
          <a:prstGeom prst="rect">
            <a:avLst/>
          </a:prstGeom>
          <a:solidFill>
            <a:srgbClr val="CCFF66"/>
          </a:solidFill>
          <a:ln w="9525">
            <a:noFill/>
            <a:miter lim="800000"/>
            <a:headEnd/>
            <a:tailEnd/>
          </a:ln>
          <a:effectLst/>
        </p:spPr>
        <p:txBody>
          <a:bodyPr wrap="none" anchor="ctr"/>
          <a:lstStyle/>
          <a:p>
            <a:pPr algn="ctr"/>
            <a:r>
              <a:rPr lang="en-US" altLang="zh-CN" sz="3200">
                <a:solidFill>
                  <a:srgbClr val="000000"/>
                </a:solidFill>
                <a:latin typeface="+mj-lt"/>
              </a:rPr>
              <a:t>GSM provides macro location (strip mall)</a:t>
            </a:r>
          </a:p>
          <a:p>
            <a:pPr algn="ctr"/>
            <a:r>
              <a:rPr lang="en-US" altLang="zh-CN" sz="3200">
                <a:solidFill>
                  <a:srgbClr val="FF0000"/>
                </a:solidFill>
                <a:latin typeface="+mj-lt"/>
              </a:rPr>
              <a:t> </a:t>
            </a:r>
            <a:r>
              <a:rPr lang="en-US" altLang="zh-CN" sz="3200" b="1">
                <a:latin typeface="+mj-lt"/>
              </a:rPr>
              <a:t>SurroundSense</a:t>
            </a:r>
            <a:r>
              <a:rPr lang="en-US" altLang="zh-CN" sz="3200">
                <a:solidFill>
                  <a:srgbClr val="000000"/>
                </a:solidFill>
                <a:latin typeface="+mj-lt"/>
              </a:rPr>
              <a:t> refines to Starbucks</a:t>
            </a:r>
            <a:endParaRPr lang="en-US" altLang="zh-CN" sz="3200" b="1">
              <a:solidFill>
                <a:srgbClr val="000000"/>
              </a:solidFill>
              <a:latin typeface="+mj-lt"/>
            </a:endParaRPr>
          </a:p>
        </p:txBody>
      </p:sp>
    </p:spTree>
    <p:extLst>
      <p:ext uri="{BB962C8B-B14F-4D97-AF65-F5344CB8AC3E}">
        <p14:creationId xmlns:p14="http://schemas.microsoft.com/office/powerpoint/2010/main" val="41564982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6485" name="Rectangle 5"/>
          <p:cNvSpPr>
            <a:spLocks noChangeArrowheads="1"/>
          </p:cNvSpPr>
          <p:nvPr/>
        </p:nvSpPr>
        <p:spPr bwMode="auto">
          <a:xfrm>
            <a:off x="838200" y="2590800"/>
            <a:ext cx="7467600" cy="2514600"/>
          </a:xfrm>
          <a:prstGeom prst="rect">
            <a:avLst/>
          </a:prstGeom>
          <a:solidFill>
            <a:srgbClr val="CCFF66"/>
          </a:solidFill>
          <a:ln w="9525">
            <a:noFill/>
            <a:miter lim="800000"/>
            <a:headEnd/>
            <a:tailEnd/>
          </a:ln>
          <a:effectLst>
            <a:outerShdw dist="35921" dir="2700000" algn="ctr" rotWithShape="0">
              <a:schemeClr val="bg2"/>
            </a:outerShdw>
          </a:effectLst>
        </p:spPr>
        <p:txBody>
          <a:bodyPr wrap="none" anchor="ctr"/>
          <a:lstStyle/>
          <a:p>
            <a:endParaRPr lang="zh-CN" altLang="zh-CN"/>
          </a:p>
        </p:txBody>
      </p:sp>
      <p:sp>
        <p:nvSpPr>
          <p:cNvPr id="181251" name="Content Placeholder 1"/>
          <p:cNvSpPr>
            <a:spLocks noGrp="1"/>
          </p:cNvSpPr>
          <p:nvPr>
            <p:ph idx="4294967295"/>
          </p:nvPr>
        </p:nvSpPr>
        <p:spPr>
          <a:xfrm>
            <a:off x="304800" y="1524000"/>
            <a:ext cx="8305800" cy="4538663"/>
          </a:xfrm>
        </p:spPr>
        <p:txBody>
          <a:bodyPr/>
          <a:lstStyle/>
          <a:p>
            <a:pPr marL="365125" indent="-255588">
              <a:lnSpc>
                <a:spcPct val="80000"/>
              </a:lnSpc>
              <a:buClr>
                <a:schemeClr val="tx1"/>
              </a:buClr>
              <a:buSzPct val="70000"/>
            </a:pPr>
            <a:endParaRPr lang="en-US" altLang="zh-CN" sz="2000" dirty="0" smtClean="0"/>
          </a:p>
          <a:p>
            <a:pPr marL="365125" indent="-255588">
              <a:lnSpc>
                <a:spcPct val="80000"/>
              </a:lnSpc>
              <a:buClr>
                <a:schemeClr val="tx1"/>
              </a:buClr>
              <a:buSzPct val="70000"/>
            </a:pPr>
            <a:endParaRPr lang="en-US" altLang="zh-CN" sz="2000" dirty="0" smtClean="0"/>
          </a:p>
          <a:p>
            <a:pPr marL="365125" indent="-255588">
              <a:lnSpc>
                <a:spcPct val="80000"/>
              </a:lnSpc>
              <a:buClr>
                <a:schemeClr val="tx1"/>
              </a:buClr>
              <a:buSzPct val="70000"/>
              <a:buFont typeface="Wingdings" pitchFamily="-32" charset="2"/>
              <a:buNone/>
            </a:pPr>
            <a:endParaRPr lang="en-US" altLang="zh-CN" sz="2000" dirty="0" smtClean="0"/>
          </a:p>
          <a:p>
            <a:pPr marL="365125" indent="-255588">
              <a:lnSpc>
                <a:spcPct val="80000"/>
              </a:lnSpc>
              <a:buClr>
                <a:schemeClr val="tx1"/>
              </a:buClr>
              <a:buSzPct val="70000"/>
              <a:buFont typeface="Wingdings" pitchFamily="-32" charset="2"/>
              <a:buNone/>
            </a:pPr>
            <a:endParaRPr lang="en-US" altLang="zh-CN" sz="2400" dirty="0" smtClean="0"/>
          </a:p>
          <a:p>
            <a:pPr marL="365125" indent="-255588" algn="ctr">
              <a:lnSpc>
                <a:spcPct val="80000"/>
              </a:lnSpc>
              <a:buClr>
                <a:schemeClr val="tx1"/>
              </a:buClr>
              <a:buSzPct val="70000"/>
              <a:buFont typeface="Wingdings" pitchFamily="-32" charset="2"/>
              <a:buNone/>
            </a:pPr>
            <a:r>
              <a:rPr lang="en-US" altLang="zh-CN" sz="2400" b="1" dirty="0" smtClean="0"/>
              <a:t>Economics forces nearby businesses to be diverse</a:t>
            </a:r>
          </a:p>
          <a:p>
            <a:pPr marL="365125" indent="-255588" algn="ctr">
              <a:lnSpc>
                <a:spcPct val="80000"/>
              </a:lnSpc>
              <a:buClr>
                <a:schemeClr val="tx1"/>
              </a:buClr>
              <a:buSzPct val="70000"/>
              <a:buFont typeface="Wingdings" pitchFamily="-32" charset="2"/>
              <a:buNone/>
            </a:pPr>
            <a:endParaRPr lang="en-US" altLang="zh-CN" sz="2400" b="1" dirty="0" smtClean="0">
              <a:solidFill>
                <a:srgbClr val="666666"/>
              </a:solidFill>
            </a:endParaRPr>
          </a:p>
          <a:p>
            <a:pPr marL="620713" lvl="1" indent="-228600" algn="ctr">
              <a:lnSpc>
                <a:spcPct val="80000"/>
              </a:lnSpc>
              <a:buClr>
                <a:schemeClr val="tx1"/>
              </a:buClr>
              <a:buFont typeface="Wingdings" pitchFamily="-32" charset="2"/>
              <a:buNone/>
            </a:pPr>
            <a:r>
              <a:rPr lang="en-US" altLang="zh-CN" sz="2400" b="1" dirty="0" smtClean="0">
                <a:solidFill>
                  <a:schemeClr val="tx1"/>
                </a:solidFill>
              </a:rPr>
              <a:t>Not profitable to have 3 </a:t>
            </a:r>
            <a:r>
              <a:rPr lang="en-US" altLang="zh-CN" sz="2400" b="1" dirty="0" err="1" smtClean="0">
                <a:solidFill>
                  <a:schemeClr val="tx1"/>
                </a:solidFill>
              </a:rPr>
              <a:t>adjascent</a:t>
            </a:r>
            <a:r>
              <a:rPr lang="en-US" altLang="zh-CN" sz="2400" b="1" dirty="0" smtClean="0">
                <a:solidFill>
                  <a:schemeClr val="tx1"/>
                </a:solidFill>
              </a:rPr>
              <a:t> coffee shops</a:t>
            </a:r>
          </a:p>
          <a:p>
            <a:pPr marL="620713" lvl="1" indent="-228600" algn="ctr">
              <a:lnSpc>
                <a:spcPct val="80000"/>
              </a:lnSpc>
              <a:buClr>
                <a:schemeClr val="tx1"/>
              </a:buClr>
              <a:buFont typeface="Wingdings" pitchFamily="-32" charset="2"/>
              <a:buNone/>
            </a:pPr>
            <a:r>
              <a:rPr lang="en-US" altLang="zh-CN" sz="2400" b="1" dirty="0" smtClean="0">
                <a:solidFill>
                  <a:schemeClr val="tx1"/>
                </a:solidFill>
              </a:rPr>
              <a:t>with same lighting, music, color, layout, etc.</a:t>
            </a:r>
          </a:p>
          <a:p>
            <a:pPr marL="620713" lvl="1" indent="-228600">
              <a:lnSpc>
                <a:spcPct val="80000"/>
              </a:lnSpc>
              <a:buClr>
                <a:schemeClr val="tx1"/>
              </a:buClr>
            </a:pPr>
            <a:endParaRPr lang="en-US" altLang="zh-CN" sz="2400" b="1" dirty="0" smtClean="0">
              <a:solidFill>
                <a:srgbClr val="666666"/>
              </a:solidFill>
            </a:endParaRPr>
          </a:p>
          <a:p>
            <a:pPr marL="620713" lvl="1" indent="-228600" algn="ctr">
              <a:lnSpc>
                <a:spcPct val="80000"/>
              </a:lnSpc>
              <a:buClr>
                <a:schemeClr val="tx1"/>
              </a:buClr>
              <a:buFont typeface="Wingdings" pitchFamily="-32" charset="2"/>
              <a:buNone/>
            </a:pPr>
            <a:r>
              <a:rPr lang="en-US" altLang="zh-CN" sz="2400" b="1" dirty="0" err="1" smtClean="0">
                <a:solidFill>
                  <a:srgbClr val="800000"/>
                </a:solidFill>
              </a:rPr>
              <a:t>SurroundSense</a:t>
            </a:r>
            <a:r>
              <a:rPr lang="en-US" altLang="zh-CN" sz="2400" b="1" dirty="0" smtClean="0">
                <a:solidFill>
                  <a:srgbClr val="800000"/>
                </a:solidFill>
              </a:rPr>
              <a:t> exploits this ambience diversity</a:t>
            </a:r>
            <a:endParaRPr lang="en-US" altLang="zh-CN" sz="2400" b="1" dirty="0" smtClean="0">
              <a:solidFill>
                <a:srgbClr val="666666"/>
              </a:solidFill>
            </a:endParaRPr>
          </a:p>
        </p:txBody>
      </p:sp>
      <p:sp>
        <p:nvSpPr>
          <p:cNvPr id="181252" name="Rectangle 4"/>
          <p:cNvSpPr>
            <a:spLocks noChangeArrowheads="1"/>
          </p:cNvSpPr>
          <p:nvPr/>
        </p:nvSpPr>
        <p:spPr bwMode="auto">
          <a:xfrm>
            <a:off x="457200" y="457200"/>
            <a:ext cx="7696200" cy="1143000"/>
          </a:xfrm>
          <a:prstGeom prst="rect">
            <a:avLst/>
          </a:prstGeom>
          <a:noFill/>
          <a:ln w="9525">
            <a:noFill/>
            <a:miter lim="800000"/>
            <a:headEnd/>
            <a:tailEnd/>
          </a:ln>
        </p:spPr>
        <p:txBody>
          <a:bodyPr anchor="ctr"/>
          <a:lstStyle/>
          <a:p>
            <a:r>
              <a:rPr lang="en-US" altLang="zh-CN" sz="4000" dirty="0">
                <a:latin typeface="+mj-lt"/>
              </a:rPr>
              <a:t>Why does it work?</a:t>
            </a:r>
          </a:p>
        </p:txBody>
      </p:sp>
      <p:sp>
        <p:nvSpPr>
          <p:cNvPr id="181253" name="Rectangle 6"/>
          <p:cNvSpPr>
            <a:spLocks noChangeArrowheads="1"/>
          </p:cNvSpPr>
          <p:nvPr/>
        </p:nvSpPr>
        <p:spPr bwMode="auto">
          <a:xfrm>
            <a:off x="838200" y="2051050"/>
            <a:ext cx="2019300" cy="457200"/>
          </a:xfrm>
          <a:prstGeom prst="rect">
            <a:avLst/>
          </a:prstGeom>
          <a:noFill/>
          <a:ln w="9525">
            <a:noFill/>
            <a:miter lim="800000"/>
            <a:headEnd/>
            <a:tailEnd/>
          </a:ln>
        </p:spPr>
        <p:txBody>
          <a:bodyPr wrap="none">
            <a:spAutoFit/>
          </a:bodyPr>
          <a:lstStyle/>
          <a:p>
            <a:pPr>
              <a:buFont typeface="Wingdings" pitchFamily="-32" charset="2"/>
              <a:buNone/>
            </a:pPr>
            <a:r>
              <a:rPr lang="en-US" altLang="zh-CN" sz="2400" b="1">
                <a:latin typeface="Century Gothic" pitchFamily="-32" charset="0"/>
              </a:rPr>
              <a:t>The Intuition:</a:t>
            </a:r>
          </a:p>
        </p:txBody>
      </p:sp>
    </p:spTree>
    <p:extLst>
      <p:ext uri="{BB962C8B-B14F-4D97-AF65-F5344CB8AC3E}">
        <p14:creationId xmlns:p14="http://schemas.microsoft.com/office/powerpoint/2010/main" val="31218873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626" name="AutoShape 2"/>
          <p:cNvSpPr>
            <a:spLocks noChangeArrowheads="1"/>
          </p:cNvSpPr>
          <p:nvPr/>
        </p:nvSpPr>
        <p:spPr bwMode="auto">
          <a:xfrm>
            <a:off x="2670175" y="1828800"/>
            <a:ext cx="3276600" cy="2667000"/>
          </a:xfrm>
          <a:prstGeom prst="flowChartProcess">
            <a:avLst/>
          </a:prstGeom>
          <a:solidFill>
            <a:srgbClr val="FFECAD"/>
          </a:solidFill>
          <a:ln w="12700">
            <a:solidFill>
              <a:srgbClr val="000000"/>
            </a:solidFill>
            <a:round/>
            <a:headEnd/>
            <a:tailEnd/>
          </a:ln>
          <a:effectLst>
            <a:outerShdw dist="35921" dir="2700000" algn="ctr" rotWithShape="0">
              <a:srgbClr val="808080"/>
            </a:outerShdw>
          </a:effectLst>
        </p:spPr>
        <p:txBody>
          <a:bodyPr wrap="none" anchor="ctr"/>
          <a:lstStyle/>
          <a:p>
            <a:pPr algn="ctr" eaLnBrk="0" hangingPunct="0"/>
            <a:endParaRPr lang="zh-CN" altLang="zh-CN">
              <a:latin typeface="Arial" charset="0"/>
              <a:ea typeface="ＭＳ Ｐゴシック" pitchFamily="-32" charset="-128"/>
              <a:cs typeface="ＭＳ Ｐゴシック" pitchFamily="-32" charset="-128"/>
            </a:endParaRPr>
          </a:p>
        </p:txBody>
      </p:sp>
      <p:sp>
        <p:nvSpPr>
          <p:cNvPr id="3482627" name="AutoShape 3"/>
          <p:cNvSpPr>
            <a:spLocks noChangeArrowheads="1"/>
          </p:cNvSpPr>
          <p:nvPr/>
        </p:nvSpPr>
        <p:spPr bwMode="auto">
          <a:xfrm>
            <a:off x="5260975" y="2971800"/>
            <a:ext cx="533400" cy="533400"/>
          </a:xfrm>
          <a:prstGeom prst="flowChartConnector">
            <a:avLst/>
          </a:prstGeom>
          <a:solidFill>
            <a:schemeClr val="accent1"/>
          </a:solidFill>
          <a:ln w="12700">
            <a:solidFill>
              <a:srgbClr val="000000"/>
            </a:solidFill>
            <a:round/>
            <a:headEnd/>
            <a:tailEnd/>
          </a:ln>
          <a:effectLst>
            <a:outerShdw dist="35921" dir="2700000" algn="ctr" rotWithShape="0">
              <a:srgbClr val="808080"/>
            </a:outerShdw>
          </a:effectLst>
        </p:spPr>
        <p:txBody>
          <a:bodyPr wrap="none" anchor="ctr"/>
          <a:lstStyle/>
          <a:p>
            <a:pPr algn="ctr" eaLnBrk="0" hangingPunct="0"/>
            <a:r>
              <a:rPr lang="en-US" altLang="zh-CN" sz="2800">
                <a:latin typeface="Arial" charset="0"/>
                <a:ea typeface="ＭＳ Ｐゴシック" pitchFamily="-32" charset="-128"/>
              </a:rPr>
              <a:t>+</a:t>
            </a:r>
            <a:endParaRPr lang="en-US" altLang="zh-CN" sz="2400">
              <a:latin typeface="Arial" charset="0"/>
              <a:ea typeface="ＭＳ Ｐゴシック" pitchFamily="-32" charset="-128"/>
            </a:endParaRPr>
          </a:p>
        </p:txBody>
      </p:sp>
      <p:sp>
        <p:nvSpPr>
          <p:cNvPr id="25604" name="Text Box 4"/>
          <p:cNvSpPr txBox="1">
            <a:spLocks noChangeArrowheads="1"/>
          </p:cNvSpPr>
          <p:nvPr/>
        </p:nvSpPr>
        <p:spPr bwMode="auto">
          <a:xfrm>
            <a:off x="2746375" y="1828800"/>
            <a:ext cx="2971800" cy="381000"/>
          </a:xfrm>
          <a:prstGeom prst="rect">
            <a:avLst/>
          </a:prstGeom>
          <a:noFill/>
          <a:ln w="12700">
            <a:noFill/>
            <a:round/>
            <a:headEnd/>
            <a:tailEnd/>
          </a:ln>
        </p:spPr>
        <p:txBody>
          <a:bodyPr lIns="81639" tIns="40820" rIns="81639" bIns="40820"/>
          <a:lstStyle/>
          <a:p>
            <a:pPr defTabSz="414338" hangingPunct="0">
              <a:lnSpc>
                <a:spcPct val="93000"/>
              </a:lnSpc>
              <a:buClr>
                <a:srgbClr val="000000"/>
              </a:buClr>
              <a:buSzPct val="45000"/>
              <a:buFont typeface="Wingdings" pitchFamily="-32" charset="2"/>
              <a:buNone/>
              <a:tabLst>
                <a:tab pos="657225" algn="l"/>
              </a:tabLst>
            </a:pPr>
            <a:r>
              <a:rPr lang="en-GB" sz="1700">
                <a:solidFill>
                  <a:srgbClr val="000000"/>
                </a:solidFill>
                <a:latin typeface="Century Gothic" pitchFamily="-32" charset="0"/>
                <a:ea typeface="MS Gothic" pitchFamily="49" charset="-128"/>
              </a:rPr>
              <a:t>Ambience Fingerprinting</a:t>
            </a:r>
          </a:p>
        </p:txBody>
      </p:sp>
      <p:sp>
        <p:nvSpPr>
          <p:cNvPr id="3482629" name="AutoShape 5"/>
          <p:cNvSpPr>
            <a:spLocks noChangeArrowheads="1"/>
          </p:cNvSpPr>
          <p:nvPr/>
        </p:nvSpPr>
        <p:spPr bwMode="auto">
          <a:xfrm>
            <a:off x="3298825" y="2362200"/>
            <a:ext cx="914400" cy="381000"/>
          </a:xfrm>
          <a:prstGeom prst="flowChartProcess">
            <a:avLst/>
          </a:prstGeom>
          <a:solidFill>
            <a:srgbClr val="FFFFFF"/>
          </a:solidFill>
          <a:ln w="12700">
            <a:solidFill>
              <a:srgbClr val="000000"/>
            </a:solidFill>
            <a:round/>
            <a:headEnd/>
            <a:tailEnd/>
          </a:ln>
          <a:effectLst>
            <a:outerShdw dist="35921" dir="2700000" algn="ctr" rotWithShape="0">
              <a:srgbClr val="808080"/>
            </a:outerShdw>
          </a:effectLst>
        </p:spPr>
        <p:txBody>
          <a:bodyPr wrap="none" anchor="ctr"/>
          <a:lstStyle/>
          <a:p>
            <a:pPr algn="ctr" eaLnBrk="0" hangingPunct="0"/>
            <a:endParaRPr lang="zh-CN" altLang="zh-CN" sz="2400">
              <a:latin typeface="Arial" charset="0"/>
              <a:ea typeface="ＭＳ Ｐゴシック" pitchFamily="-32" charset="-128"/>
              <a:cs typeface="ＭＳ Ｐゴシック" pitchFamily="-32" charset="-128"/>
            </a:endParaRPr>
          </a:p>
        </p:txBody>
      </p:sp>
      <p:sp>
        <p:nvSpPr>
          <p:cNvPr id="25606" name="TextBox 147"/>
          <p:cNvSpPr txBox="1">
            <a:spLocks noChangeArrowheads="1"/>
          </p:cNvSpPr>
          <p:nvPr/>
        </p:nvSpPr>
        <p:spPr bwMode="auto">
          <a:xfrm>
            <a:off x="5900738" y="2611438"/>
            <a:ext cx="1371600" cy="574675"/>
          </a:xfrm>
          <a:prstGeom prst="rect">
            <a:avLst/>
          </a:prstGeom>
          <a:noFill/>
          <a:ln w="9525">
            <a:noFill/>
            <a:miter lim="800000"/>
            <a:headEnd/>
            <a:tailEnd/>
          </a:ln>
        </p:spPr>
        <p:txBody>
          <a:bodyPr>
            <a:spAutoFit/>
          </a:bodyPr>
          <a:lstStyle/>
          <a:p>
            <a:pPr algn="ctr" hangingPunct="0">
              <a:lnSpc>
                <a:spcPct val="93000"/>
              </a:lnSpc>
              <a:buClr>
                <a:srgbClr val="000000"/>
              </a:buClr>
              <a:buSzPct val="45000"/>
              <a:buFont typeface="Wingdings" pitchFamily="-32" charset="2"/>
              <a:buNone/>
            </a:pPr>
            <a:r>
              <a:rPr lang="en-GB" sz="1700">
                <a:solidFill>
                  <a:srgbClr val="000000"/>
                </a:solidFill>
                <a:latin typeface="Century Gothic" pitchFamily="-32" charset="0"/>
                <a:ea typeface="MS Gothic" pitchFamily="49" charset="-128"/>
              </a:rPr>
              <a:t>Test Fingerprint</a:t>
            </a:r>
          </a:p>
        </p:txBody>
      </p:sp>
      <p:sp>
        <p:nvSpPr>
          <p:cNvPr id="3482633" name="AutoShape 9"/>
          <p:cNvSpPr>
            <a:spLocks noChangeArrowheads="1"/>
          </p:cNvSpPr>
          <p:nvPr/>
        </p:nvSpPr>
        <p:spPr bwMode="auto">
          <a:xfrm>
            <a:off x="3298825" y="2895600"/>
            <a:ext cx="1352550" cy="381000"/>
          </a:xfrm>
          <a:prstGeom prst="flowChartProcess">
            <a:avLst/>
          </a:prstGeom>
          <a:solidFill>
            <a:srgbClr val="FFFFFF"/>
          </a:solidFill>
          <a:ln w="12700">
            <a:solidFill>
              <a:srgbClr val="000000"/>
            </a:solidFill>
            <a:round/>
            <a:headEnd/>
            <a:tailEnd/>
          </a:ln>
          <a:effectLst>
            <a:outerShdw dist="35921" dir="2700000" algn="ctr" rotWithShape="0">
              <a:srgbClr val="808080"/>
            </a:outerShdw>
          </a:effectLst>
        </p:spPr>
        <p:txBody>
          <a:bodyPr wrap="none" anchor="ctr"/>
          <a:lstStyle/>
          <a:p>
            <a:endParaRPr lang="zh-CN" altLang="zh-CN"/>
          </a:p>
        </p:txBody>
      </p:sp>
      <p:sp>
        <p:nvSpPr>
          <p:cNvPr id="3482634" name="AutoShape 10"/>
          <p:cNvSpPr>
            <a:spLocks noChangeArrowheads="1"/>
          </p:cNvSpPr>
          <p:nvPr/>
        </p:nvSpPr>
        <p:spPr bwMode="auto">
          <a:xfrm>
            <a:off x="3298825" y="3429000"/>
            <a:ext cx="1352550" cy="381000"/>
          </a:xfrm>
          <a:prstGeom prst="flowChartProcess">
            <a:avLst/>
          </a:prstGeom>
          <a:solidFill>
            <a:srgbClr val="FFFFFF"/>
          </a:solidFill>
          <a:ln w="12700">
            <a:solidFill>
              <a:srgbClr val="000000"/>
            </a:solidFill>
            <a:round/>
            <a:headEnd/>
            <a:tailEnd/>
          </a:ln>
          <a:effectLst>
            <a:outerShdw dist="35921" dir="2700000" algn="ctr" rotWithShape="0">
              <a:srgbClr val="808080"/>
            </a:outerShdw>
          </a:effectLst>
        </p:spPr>
        <p:txBody>
          <a:bodyPr wrap="none" anchor="ctr"/>
          <a:lstStyle/>
          <a:p>
            <a:endParaRPr lang="zh-CN" altLang="zh-CN"/>
          </a:p>
        </p:txBody>
      </p:sp>
      <p:sp>
        <p:nvSpPr>
          <p:cNvPr id="3482635" name="AutoShape 11"/>
          <p:cNvSpPr>
            <a:spLocks noChangeArrowheads="1"/>
          </p:cNvSpPr>
          <p:nvPr/>
        </p:nvSpPr>
        <p:spPr bwMode="auto">
          <a:xfrm>
            <a:off x="3298825" y="3962400"/>
            <a:ext cx="1276350" cy="381000"/>
          </a:xfrm>
          <a:prstGeom prst="flowChartProcess">
            <a:avLst/>
          </a:prstGeom>
          <a:solidFill>
            <a:srgbClr val="FFFFFF"/>
          </a:solidFill>
          <a:ln w="12700">
            <a:solidFill>
              <a:srgbClr val="000000"/>
            </a:solidFill>
            <a:round/>
            <a:headEnd/>
            <a:tailEnd/>
          </a:ln>
          <a:effectLst>
            <a:outerShdw dist="35921" dir="2700000" algn="ctr" rotWithShape="0">
              <a:srgbClr val="808080"/>
            </a:outerShdw>
          </a:effectLst>
        </p:spPr>
        <p:txBody>
          <a:bodyPr wrap="none" anchor="ctr"/>
          <a:lstStyle/>
          <a:p>
            <a:endParaRPr lang="zh-CN" altLang="zh-CN"/>
          </a:p>
        </p:txBody>
      </p:sp>
      <p:sp>
        <p:nvSpPr>
          <p:cNvPr id="25610" name="Text Box 12"/>
          <p:cNvSpPr txBox="1">
            <a:spLocks noChangeArrowheads="1"/>
          </p:cNvSpPr>
          <p:nvPr/>
        </p:nvSpPr>
        <p:spPr bwMode="auto">
          <a:xfrm>
            <a:off x="3349625" y="2400300"/>
            <a:ext cx="863600" cy="304800"/>
          </a:xfrm>
          <a:prstGeom prst="rect">
            <a:avLst/>
          </a:prstGeom>
          <a:noFill/>
          <a:ln w="12700">
            <a:noFill/>
            <a:round/>
            <a:headEnd/>
            <a:tailEnd/>
          </a:ln>
        </p:spPr>
        <p:txBody>
          <a:bodyPr lIns="81639" tIns="40820" rIns="81639" bIns="40820"/>
          <a:lstStyle/>
          <a:p>
            <a:pPr defTabSz="414338" hangingPunct="0">
              <a:lnSpc>
                <a:spcPct val="93000"/>
              </a:lnSpc>
              <a:buClr>
                <a:srgbClr val="000000"/>
              </a:buClr>
              <a:buSzPct val="45000"/>
              <a:buFont typeface="Wingdings" pitchFamily="-32" charset="2"/>
              <a:buNone/>
              <a:tabLst>
                <a:tab pos="657225" algn="l"/>
              </a:tabLst>
            </a:pPr>
            <a:r>
              <a:rPr lang="en-GB" sz="1700">
                <a:solidFill>
                  <a:srgbClr val="000000"/>
                </a:solidFill>
                <a:latin typeface="Century Gothic" pitchFamily="-32" charset="0"/>
                <a:ea typeface="MS Gothic" pitchFamily="49" charset="-128"/>
              </a:rPr>
              <a:t>Sound</a:t>
            </a:r>
          </a:p>
        </p:txBody>
      </p:sp>
      <p:sp>
        <p:nvSpPr>
          <p:cNvPr id="25611" name="Text Box 13"/>
          <p:cNvSpPr txBox="1">
            <a:spLocks noChangeArrowheads="1"/>
          </p:cNvSpPr>
          <p:nvPr/>
        </p:nvSpPr>
        <p:spPr bwMode="auto">
          <a:xfrm>
            <a:off x="3249613" y="3467100"/>
            <a:ext cx="1219200" cy="304800"/>
          </a:xfrm>
          <a:prstGeom prst="rect">
            <a:avLst/>
          </a:prstGeom>
          <a:noFill/>
          <a:ln w="12700">
            <a:noFill/>
            <a:round/>
            <a:headEnd/>
            <a:tailEnd/>
          </a:ln>
        </p:spPr>
        <p:txBody>
          <a:bodyPr lIns="81639" tIns="40820" rIns="81639" bIns="40820"/>
          <a:lstStyle/>
          <a:p>
            <a:pPr defTabSz="414338" hangingPunct="0">
              <a:lnSpc>
                <a:spcPct val="93000"/>
              </a:lnSpc>
              <a:buClr>
                <a:srgbClr val="000000"/>
              </a:buClr>
              <a:buSzPct val="45000"/>
              <a:buFont typeface="Wingdings" pitchFamily="-32" charset="2"/>
              <a:buNone/>
              <a:tabLst>
                <a:tab pos="657225" algn="l"/>
              </a:tabLst>
            </a:pPr>
            <a:r>
              <a:rPr lang="en-GB" sz="1600">
                <a:solidFill>
                  <a:srgbClr val="000000"/>
                </a:solidFill>
                <a:latin typeface="Century Gothic" pitchFamily="-32" charset="0"/>
                <a:ea typeface="MS Gothic" pitchFamily="49" charset="-128"/>
              </a:rPr>
              <a:t>  Acc.</a:t>
            </a:r>
          </a:p>
        </p:txBody>
      </p:sp>
      <p:sp>
        <p:nvSpPr>
          <p:cNvPr id="25612" name="Text Box 14"/>
          <p:cNvSpPr txBox="1">
            <a:spLocks noChangeArrowheads="1"/>
          </p:cNvSpPr>
          <p:nvPr/>
        </p:nvSpPr>
        <p:spPr bwMode="auto">
          <a:xfrm>
            <a:off x="3309938" y="2946400"/>
            <a:ext cx="1384300" cy="330200"/>
          </a:xfrm>
          <a:prstGeom prst="rect">
            <a:avLst/>
          </a:prstGeom>
          <a:noFill/>
          <a:ln w="12700">
            <a:noFill/>
            <a:round/>
            <a:headEnd/>
            <a:tailEnd/>
          </a:ln>
        </p:spPr>
        <p:txBody>
          <a:bodyPr lIns="81639" tIns="40820" rIns="81639" bIns="40820"/>
          <a:lstStyle/>
          <a:p>
            <a:pPr defTabSz="414338" hangingPunct="0">
              <a:lnSpc>
                <a:spcPct val="93000"/>
              </a:lnSpc>
              <a:buClr>
                <a:srgbClr val="000000"/>
              </a:buClr>
              <a:buSzPct val="45000"/>
              <a:buFont typeface="Wingdings" pitchFamily="-32" charset="2"/>
              <a:buNone/>
              <a:tabLst>
                <a:tab pos="657225" algn="l"/>
              </a:tabLst>
            </a:pPr>
            <a:r>
              <a:rPr lang="en-GB" sz="1700">
                <a:solidFill>
                  <a:srgbClr val="000000"/>
                </a:solidFill>
                <a:latin typeface="Century Gothic" pitchFamily="-32" charset="0"/>
                <a:ea typeface="MS Gothic" pitchFamily="49" charset="-128"/>
              </a:rPr>
              <a:t>Color/Light</a:t>
            </a:r>
          </a:p>
        </p:txBody>
      </p:sp>
      <p:sp>
        <p:nvSpPr>
          <p:cNvPr id="25613" name="Text Box 15"/>
          <p:cNvSpPr txBox="1">
            <a:spLocks noChangeArrowheads="1"/>
          </p:cNvSpPr>
          <p:nvPr/>
        </p:nvSpPr>
        <p:spPr bwMode="auto">
          <a:xfrm>
            <a:off x="3371850" y="4000500"/>
            <a:ext cx="1111250" cy="304800"/>
          </a:xfrm>
          <a:prstGeom prst="rect">
            <a:avLst/>
          </a:prstGeom>
          <a:noFill/>
          <a:ln w="12700">
            <a:noFill/>
            <a:round/>
            <a:headEnd/>
            <a:tailEnd/>
          </a:ln>
        </p:spPr>
        <p:txBody>
          <a:bodyPr lIns="81639" tIns="40820" rIns="81639" bIns="40820"/>
          <a:lstStyle/>
          <a:p>
            <a:pPr defTabSz="414338" hangingPunct="0">
              <a:lnSpc>
                <a:spcPct val="93000"/>
              </a:lnSpc>
              <a:buClr>
                <a:srgbClr val="000000"/>
              </a:buClr>
              <a:buSzPct val="45000"/>
              <a:buFont typeface="Wingdings" pitchFamily="-32" charset="2"/>
              <a:buNone/>
              <a:tabLst>
                <a:tab pos="657225" algn="l"/>
              </a:tabLst>
            </a:pPr>
            <a:r>
              <a:rPr lang="en-GB" sz="1600">
                <a:solidFill>
                  <a:srgbClr val="000000"/>
                </a:solidFill>
                <a:latin typeface="Century Gothic" pitchFamily="-32" charset="0"/>
                <a:ea typeface="MS Gothic" pitchFamily="49" charset="-128"/>
              </a:rPr>
              <a:t>WiFi</a:t>
            </a:r>
          </a:p>
        </p:txBody>
      </p:sp>
      <p:cxnSp>
        <p:nvCxnSpPr>
          <p:cNvPr id="25614" name="AutoShape 16"/>
          <p:cNvCxnSpPr>
            <a:cxnSpLocks noChangeShapeType="1"/>
            <a:stCxn id="25610" idx="3"/>
            <a:endCxn id="3482627" idx="0"/>
          </p:cNvCxnSpPr>
          <p:nvPr/>
        </p:nvCxnSpPr>
        <p:spPr bwMode="auto">
          <a:xfrm>
            <a:off x="4213225" y="2552700"/>
            <a:ext cx="1314450" cy="419100"/>
          </a:xfrm>
          <a:prstGeom prst="bentConnector2">
            <a:avLst/>
          </a:prstGeom>
          <a:noFill/>
          <a:ln w="28575">
            <a:solidFill>
              <a:schemeClr val="tx1"/>
            </a:solidFill>
            <a:miter lim="800000"/>
            <a:headEnd/>
            <a:tailEnd type="arrow" w="med" len="med"/>
          </a:ln>
        </p:spPr>
      </p:cxnSp>
      <p:cxnSp>
        <p:nvCxnSpPr>
          <p:cNvPr id="25615" name="AutoShape 17"/>
          <p:cNvCxnSpPr>
            <a:cxnSpLocks noChangeShapeType="1"/>
          </p:cNvCxnSpPr>
          <p:nvPr/>
        </p:nvCxnSpPr>
        <p:spPr bwMode="auto">
          <a:xfrm flipV="1">
            <a:off x="4651375" y="3049588"/>
            <a:ext cx="687388" cy="36512"/>
          </a:xfrm>
          <a:prstGeom prst="bentConnector4">
            <a:avLst>
              <a:gd name="adj1" fmla="val 44343"/>
              <a:gd name="adj2" fmla="val 939130"/>
            </a:avLst>
          </a:prstGeom>
          <a:noFill/>
          <a:ln w="28575">
            <a:solidFill>
              <a:schemeClr val="tx1"/>
            </a:solidFill>
            <a:miter lim="800000"/>
            <a:headEnd/>
            <a:tailEnd type="arrow" w="med" len="med"/>
          </a:ln>
        </p:spPr>
      </p:cxnSp>
      <p:cxnSp>
        <p:nvCxnSpPr>
          <p:cNvPr id="25616" name="AutoShape 18"/>
          <p:cNvCxnSpPr>
            <a:cxnSpLocks noChangeShapeType="1"/>
          </p:cNvCxnSpPr>
          <p:nvPr/>
        </p:nvCxnSpPr>
        <p:spPr bwMode="auto">
          <a:xfrm flipV="1">
            <a:off x="4651375" y="3427413"/>
            <a:ext cx="687388" cy="192087"/>
          </a:xfrm>
          <a:prstGeom prst="bentConnector2">
            <a:avLst/>
          </a:prstGeom>
          <a:noFill/>
          <a:ln w="28575">
            <a:solidFill>
              <a:schemeClr val="tx1"/>
            </a:solidFill>
            <a:miter lim="800000"/>
            <a:headEnd/>
            <a:tailEnd type="arrow" w="med" len="med"/>
          </a:ln>
        </p:spPr>
      </p:cxnSp>
      <p:cxnSp>
        <p:nvCxnSpPr>
          <p:cNvPr id="25617" name="AutoShape 19"/>
          <p:cNvCxnSpPr>
            <a:cxnSpLocks noChangeShapeType="1"/>
          </p:cNvCxnSpPr>
          <p:nvPr/>
        </p:nvCxnSpPr>
        <p:spPr bwMode="auto">
          <a:xfrm flipV="1">
            <a:off x="4575175" y="3505200"/>
            <a:ext cx="952500" cy="647700"/>
          </a:xfrm>
          <a:prstGeom prst="bentConnector2">
            <a:avLst/>
          </a:prstGeom>
          <a:noFill/>
          <a:ln w="28575">
            <a:solidFill>
              <a:schemeClr val="tx1"/>
            </a:solidFill>
            <a:miter lim="800000"/>
            <a:headEnd/>
            <a:tailEnd type="arrow" w="med" len="med"/>
          </a:ln>
        </p:spPr>
      </p:cxnSp>
      <p:sp>
        <p:nvSpPr>
          <p:cNvPr id="25618" name="Line 20"/>
          <p:cNvSpPr>
            <a:spLocks noChangeShapeType="1"/>
          </p:cNvSpPr>
          <p:nvPr/>
        </p:nvSpPr>
        <p:spPr bwMode="auto">
          <a:xfrm>
            <a:off x="5794375" y="3175000"/>
            <a:ext cx="1752600" cy="0"/>
          </a:xfrm>
          <a:prstGeom prst="line">
            <a:avLst/>
          </a:prstGeom>
          <a:noFill/>
          <a:ln w="19050">
            <a:solidFill>
              <a:schemeClr val="tx1"/>
            </a:solidFill>
            <a:round/>
            <a:headEnd/>
            <a:tailEnd type="arrow" w="med" len="med"/>
          </a:ln>
        </p:spPr>
        <p:txBody>
          <a:bodyPr wrap="none" anchor="ctr"/>
          <a:lstStyle/>
          <a:p>
            <a:endParaRPr lang="zh-CN" altLang="en-US"/>
          </a:p>
        </p:txBody>
      </p:sp>
      <p:cxnSp>
        <p:nvCxnSpPr>
          <p:cNvPr id="25619" name="AutoShape 21"/>
          <p:cNvCxnSpPr>
            <a:cxnSpLocks noChangeShapeType="1"/>
          </p:cNvCxnSpPr>
          <p:nvPr/>
        </p:nvCxnSpPr>
        <p:spPr bwMode="auto">
          <a:xfrm rot="5400000" flipH="1" flipV="1">
            <a:off x="2828925" y="2635250"/>
            <a:ext cx="6350" cy="933450"/>
          </a:xfrm>
          <a:prstGeom prst="bentConnector2">
            <a:avLst/>
          </a:prstGeom>
          <a:noFill/>
          <a:ln w="12700">
            <a:solidFill>
              <a:schemeClr val="tx1"/>
            </a:solidFill>
            <a:prstDash val="dash"/>
            <a:miter lim="800000"/>
            <a:headEnd/>
            <a:tailEnd type="arrow" w="med" len="med"/>
          </a:ln>
        </p:spPr>
      </p:cxnSp>
      <p:sp>
        <p:nvSpPr>
          <p:cNvPr id="25620" name="Line 22"/>
          <p:cNvSpPr>
            <a:spLocks noChangeShapeType="1"/>
          </p:cNvSpPr>
          <p:nvPr/>
        </p:nvSpPr>
        <p:spPr bwMode="auto">
          <a:xfrm>
            <a:off x="2955925" y="2514600"/>
            <a:ext cx="0" cy="1676400"/>
          </a:xfrm>
          <a:prstGeom prst="line">
            <a:avLst/>
          </a:prstGeom>
          <a:noFill/>
          <a:ln w="9525">
            <a:solidFill>
              <a:schemeClr val="tx1"/>
            </a:solidFill>
            <a:prstDash val="dash"/>
            <a:round/>
            <a:headEnd/>
            <a:tailEnd/>
          </a:ln>
        </p:spPr>
        <p:txBody>
          <a:bodyPr wrap="none" anchor="ctr"/>
          <a:lstStyle/>
          <a:p>
            <a:endParaRPr lang="zh-CN" altLang="en-US"/>
          </a:p>
        </p:txBody>
      </p:sp>
      <p:sp>
        <p:nvSpPr>
          <p:cNvPr id="25621" name="Line 23"/>
          <p:cNvSpPr>
            <a:spLocks noChangeShapeType="1"/>
          </p:cNvSpPr>
          <p:nvPr/>
        </p:nvSpPr>
        <p:spPr bwMode="auto">
          <a:xfrm>
            <a:off x="2955925" y="2514600"/>
            <a:ext cx="342900" cy="0"/>
          </a:xfrm>
          <a:prstGeom prst="line">
            <a:avLst/>
          </a:prstGeom>
          <a:noFill/>
          <a:ln w="9525">
            <a:solidFill>
              <a:schemeClr val="tx1"/>
            </a:solidFill>
            <a:prstDash val="dash"/>
            <a:round/>
            <a:headEnd/>
            <a:tailEnd type="arrow" w="med" len="med"/>
          </a:ln>
        </p:spPr>
        <p:txBody>
          <a:bodyPr wrap="none" anchor="ctr"/>
          <a:lstStyle/>
          <a:p>
            <a:endParaRPr lang="zh-CN" altLang="en-US"/>
          </a:p>
        </p:txBody>
      </p:sp>
      <p:sp>
        <p:nvSpPr>
          <p:cNvPr id="25622" name="Line 24"/>
          <p:cNvSpPr>
            <a:spLocks noChangeShapeType="1"/>
          </p:cNvSpPr>
          <p:nvPr/>
        </p:nvSpPr>
        <p:spPr bwMode="auto">
          <a:xfrm>
            <a:off x="2943225" y="3657600"/>
            <a:ext cx="342900" cy="0"/>
          </a:xfrm>
          <a:prstGeom prst="line">
            <a:avLst/>
          </a:prstGeom>
          <a:noFill/>
          <a:ln w="9525">
            <a:solidFill>
              <a:schemeClr val="tx1"/>
            </a:solidFill>
            <a:prstDash val="dash"/>
            <a:round/>
            <a:headEnd/>
            <a:tailEnd type="arrow" w="med" len="med"/>
          </a:ln>
        </p:spPr>
        <p:txBody>
          <a:bodyPr wrap="none" anchor="ctr"/>
          <a:lstStyle/>
          <a:p>
            <a:endParaRPr lang="zh-CN" altLang="en-US"/>
          </a:p>
        </p:txBody>
      </p:sp>
      <p:sp>
        <p:nvSpPr>
          <p:cNvPr id="25623" name="Line 25"/>
          <p:cNvSpPr>
            <a:spLocks noChangeShapeType="1"/>
          </p:cNvSpPr>
          <p:nvPr/>
        </p:nvSpPr>
        <p:spPr bwMode="auto">
          <a:xfrm>
            <a:off x="2955925" y="4178300"/>
            <a:ext cx="342900" cy="0"/>
          </a:xfrm>
          <a:prstGeom prst="line">
            <a:avLst/>
          </a:prstGeom>
          <a:noFill/>
          <a:ln w="9525">
            <a:solidFill>
              <a:schemeClr val="tx1"/>
            </a:solidFill>
            <a:prstDash val="dash"/>
            <a:round/>
            <a:headEnd/>
            <a:tailEnd type="arrow" w="med" len="med"/>
          </a:ln>
        </p:spPr>
        <p:txBody>
          <a:bodyPr wrap="none" anchor="ctr"/>
          <a:lstStyle/>
          <a:p>
            <a:endParaRPr lang="zh-CN" altLang="en-US"/>
          </a:p>
        </p:txBody>
      </p:sp>
      <p:sp>
        <p:nvSpPr>
          <p:cNvPr id="25624" name="Text Box 26"/>
          <p:cNvSpPr txBox="1">
            <a:spLocks noChangeArrowheads="1"/>
          </p:cNvSpPr>
          <p:nvPr/>
        </p:nvSpPr>
        <p:spPr bwMode="auto">
          <a:xfrm>
            <a:off x="8004175" y="4876800"/>
            <a:ext cx="1143000" cy="533400"/>
          </a:xfrm>
          <a:prstGeom prst="rect">
            <a:avLst/>
          </a:prstGeom>
          <a:noFill/>
          <a:ln w="12700">
            <a:noFill/>
            <a:round/>
            <a:headEnd/>
            <a:tailEnd/>
          </a:ln>
        </p:spPr>
        <p:txBody>
          <a:bodyPr lIns="81639" tIns="40820" rIns="81639" bIns="40820"/>
          <a:lstStyle/>
          <a:p>
            <a:pPr algn="ctr" defTabSz="414338" hangingPunct="0">
              <a:lnSpc>
                <a:spcPct val="93000"/>
              </a:lnSpc>
              <a:buClr>
                <a:srgbClr val="000000"/>
              </a:buClr>
              <a:buSzPct val="45000"/>
              <a:buFont typeface="Wingdings" pitchFamily="-32" charset="2"/>
              <a:buNone/>
              <a:tabLst>
                <a:tab pos="657225" algn="l"/>
              </a:tabLst>
            </a:pPr>
            <a:r>
              <a:rPr lang="en-GB" sz="1700">
                <a:solidFill>
                  <a:srgbClr val="000000"/>
                </a:solidFill>
                <a:latin typeface="Century Gothic" pitchFamily="-32" charset="0"/>
                <a:ea typeface="MS Gothic" pitchFamily="49" charset="-128"/>
              </a:rPr>
              <a:t>Logical</a:t>
            </a:r>
          </a:p>
          <a:p>
            <a:pPr algn="ctr" defTabSz="414338" hangingPunct="0">
              <a:lnSpc>
                <a:spcPct val="93000"/>
              </a:lnSpc>
              <a:buClr>
                <a:srgbClr val="000000"/>
              </a:buClr>
              <a:buSzPct val="45000"/>
              <a:buFont typeface="Wingdings" pitchFamily="-32" charset="2"/>
              <a:buNone/>
              <a:tabLst>
                <a:tab pos="657225" algn="l"/>
              </a:tabLst>
            </a:pPr>
            <a:r>
              <a:rPr lang="en-GB" sz="1700">
                <a:solidFill>
                  <a:srgbClr val="000000"/>
                </a:solidFill>
                <a:latin typeface="Century Gothic" pitchFamily="-32" charset="0"/>
                <a:ea typeface="MS Gothic" pitchFamily="49" charset="-128"/>
              </a:rPr>
              <a:t>Location</a:t>
            </a:r>
          </a:p>
        </p:txBody>
      </p:sp>
      <p:sp>
        <p:nvSpPr>
          <p:cNvPr id="3482651" name="AutoShape 27"/>
          <p:cNvSpPr>
            <a:spLocks noChangeArrowheads="1"/>
          </p:cNvSpPr>
          <p:nvPr/>
        </p:nvSpPr>
        <p:spPr bwMode="auto">
          <a:xfrm>
            <a:off x="7165975" y="1828800"/>
            <a:ext cx="1219200" cy="2667000"/>
          </a:xfrm>
          <a:prstGeom prst="flowChartProcess">
            <a:avLst/>
          </a:prstGeom>
          <a:solidFill>
            <a:srgbClr val="B7CC7D"/>
          </a:solidFill>
          <a:ln w="12700">
            <a:solidFill>
              <a:srgbClr val="000000"/>
            </a:solidFill>
            <a:round/>
            <a:headEnd/>
            <a:tailEnd/>
          </a:ln>
          <a:effectLst>
            <a:outerShdw dist="35921" dir="2700000" algn="ctr" rotWithShape="0">
              <a:srgbClr val="808080"/>
            </a:outerShdw>
          </a:effectLst>
        </p:spPr>
        <p:txBody>
          <a:bodyPr wrap="none" anchor="ctr"/>
          <a:lstStyle/>
          <a:p>
            <a:pPr algn="ctr" eaLnBrk="0" hangingPunct="0"/>
            <a:endParaRPr lang="zh-CN" altLang="zh-CN">
              <a:latin typeface="Arial" charset="0"/>
              <a:ea typeface="ＭＳ Ｐゴシック" pitchFamily="-32" charset="-128"/>
              <a:cs typeface="ＭＳ Ｐゴシック" pitchFamily="-32" charset="-128"/>
            </a:endParaRPr>
          </a:p>
        </p:txBody>
      </p:sp>
      <p:sp>
        <p:nvSpPr>
          <p:cNvPr id="25626" name="Text Box 28"/>
          <p:cNvSpPr txBox="1">
            <a:spLocks noChangeArrowheads="1"/>
          </p:cNvSpPr>
          <p:nvPr/>
        </p:nvSpPr>
        <p:spPr bwMode="auto">
          <a:xfrm>
            <a:off x="7204075" y="1676400"/>
            <a:ext cx="1600200" cy="533400"/>
          </a:xfrm>
          <a:prstGeom prst="rect">
            <a:avLst/>
          </a:prstGeom>
          <a:noFill/>
          <a:ln w="12700">
            <a:noFill/>
            <a:round/>
            <a:headEnd/>
            <a:tailEnd/>
          </a:ln>
        </p:spPr>
        <p:txBody>
          <a:bodyPr lIns="81639" tIns="40820" rIns="81639" bIns="40820"/>
          <a:lstStyle/>
          <a:p>
            <a:pPr defTabSz="414338" hangingPunct="0">
              <a:lnSpc>
                <a:spcPct val="93000"/>
              </a:lnSpc>
              <a:buClr>
                <a:srgbClr val="000000"/>
              </a:buClr>
              <a:buSzPct val="45000"/>
              <a:buFont typeface="Wingdings" pitchFamily="-32" charset="2"/>
              <a:buNone/>
              <a:tabLst>
                <a:tab pos="657225" algn="l"/>
              </a:tabLst>
            </a:pPr>
            <a:endParaRPr lang="en-GB" sz="1600">
              <a:solidFill>
                <a:srgbClr val="000000"/>
              </a:solidFill>
              <a:latin typeface="Century Gothic" pitchFamily="-32" charset="0"/>
              <a:ea typeface="MS Gothic" pitchFamily="49" charset="-128"/>
            </a:endParaRPr>
          </a:p>
          <a:p>
            <a:pPr defTabSz="414338" hangingPunct="0">
              <a:lnSpc>
                <a:spcPct val="93000"/>
              </a:lnSpc>
              <a:buClr>
                <a:srgbClr val="000000"/>
              </a:buClr>
              <a:buSzPct val="45000"/>
              <a:buFont typeface="Wingdings" pitchFamily="-32" charset="2"/>
              <a:buNone/>
              <a:tabLst>
                <a:tab pos="657225" algn="l"/>
              </a:tabLst>
            </a:pPr>
            <a:r>
              <a:rPr lang="en-GB" sz="1600">
                <a:solidFill>
                  <a:srgbClr val="000000"/>
                </a:solidFill>
                <a:latin typeface="Century Gothic" pitchFamily="-32" charset="0"/>
                <a:ea typeface="MS Gothic" pitchFamily="49" charset="-128"/>
              </a:rPr>
              <a:t> Matching</a:t>
            </a:r>
          </a:p>
        </p:txBody>
      </p:sp>
      <p:sp>
        <p:nvSpPr>
          <p:cNvPr id="3482653" name="Flowchart: Magnetic Disk 16"/>
          <p:cNvSpPr>
            <a:spLocks noChangeArrowheads="1"/>
          </p:cNvSpPr>
          <p:nvPr/>
        </p:nvSpPr>
        <p:spPr bwMode="auto">
          <a:xfrm>
            <a:off x="3489325" y="4622800"/>
            <a:ext cx="1085850" cy="1065213"/>
          </a:xfrm>
          <a:prstGeom prst="flowChartMagneticDisk">
            <a:avLst/>
          </a:prstGeom>
          <a:solidFill>
            <a:srgbClr val="CCCCCC"/>
          </a:solidFill>
          <a:ln w="9525" algn="ctr">
            <a:solidFill>
              <a:schemeClr val="tx1"/>
            </a:solidFill>
            <a:round/>
            <a:headEnd/>
            <a:tailEnd/>
          </a:ln>
          <a:effectLst>
            <a:outerShdw dist="35921" dir="2700000" algn="ctr" rotWithShape="0">
              <a:srgbClr val="808080"/>
            </a:outerShdw>
          </a:effectLst>
        </p:spPr>
        <p:txBody>
          <a:bodyPr/>
          <a:lstStyle/>
          <a:p>
            <a:pPr defTabSz="3135313"/>
            <a:endParaRPr lang="zh-CN" altLang="zh-CN" sz="6200">
              <a:latin typeface="Times New Roman" pitchFamily="-32" charset="0"/>
              <a:cs typeface="Times New Roman" pitchFamily="-32" charset="0"/>
            </a:endParaRPr>
          </a:p>
        </p:txBody>
      </p:sp>
      <p:sp>
        <p:nvSpPr>
          <p:cNvPr id="25628" name="TextBox 17"/>
          <p:cNvSpPr txBox="1">
            <a:spLocks noChangeArrowheads="1"/>
          </p:cNvSpPr>
          <p:nvPr/>
        </p:nvSpPr>
        <p:spPr bwMode="auto">
          <a:xfrm>
            <a:off x="3470275" y="4978400"/>
            <a:ext cx="1219200" cy="581025"/>
          </a:xfrm>
          <a:prstGeom prst="rect">
            <a:avLst/>
          </a:prstGeom>
          <a:noFill/>
          <a:ln w="9525">
            <a:noFill/>
            <a:miter lim="800000"/>
            <a:headEnd/>
            <a:tailEnd/>
          </a:ln>
        </p:spPr>
        <p:txBody>
          <a:bodyPr>
            <a:spAutoFit/>
          </a:bodyPr>
          <a:lstStyle/>
          <a:p>
            <a:pPr algn="ctr"/>
            <a:r>
              <a:rPr lang="en-US" altLang="zh-CN" sz="1600">
                <a:latin typeface="Times" pitchFamily="-32" charset="0"/>
                <a:cs typeface="Times New Roman" pitchFamily="-32" charset="0"/>
              </a:rPr>
              <a:t>Fingerprint</a:t>
            </a:r>
          </a:p>
          <a:p>
            <a:pPr algn="ctr"/>
            <a:r>
              <a:rPr lang="en-US" altLang="zh-CN" sz="1600">
                <a:latin typeface="Times" pitchFamily="-32" charset="0"/>
                <a:cs typeface="Times New Roman" pitchFamily="-32" charset="0"/>
              </a:rPr>
              <a:t>Database</a:t>
            </a:r>
          </a:p>
        </p:txBody>
      </p:sp>
      <p:cxnSp>
        <p:nvCxnSpPr>
          <p:cNvPr id="25629" name="AutoShape 31"/>
          <p:cNvCxnSpPr>
            <a:cxnSpLocks noChangeShapeType="1"/>
          </p:cNvCxnSpPr>
          <p:nvPr/>
        </p:nvCxnSpPr>
        <p:spPr bwMode="auto">
          <a:xfrm rot="16200000" flipH="1">
            <a:off x="1769268" y="3491707"/>
            <a:ext cx="2068513" cy="1333500"/>
          </a:xfrm>
          <a:prstGeom prst="bentConnector3">
            <a:avLst>
              <a:gd name="adj1" fmla="val 100102"/>
            </a:avLst>
          </a:prstGeom>
          <a:noFill/>
          <a:ln w="28575">
            <a:solidFill>
              <a:schemeClr val="tx1"/>
            </a:solidFill>
            <a:miter lim="800000"/>
            <a:headEnd/>
            <a:tailEnd type="arrow" w="med" len="med"/>
          </a:ln>
        </p:spPr>
      </p:cxnSp>
      <p:cxnSp>
        <p:nvCxnSpPr>
          <p:cNvPr id="25630" name="AutoShape 32"/>
          <p:cNvCxnSpPr>
            <a:cxnSpLocks noChangeShapeType="1"/>
            <a:stCxn id="3482653" idx="4"/>
            <a:endCxn id="3482651" idx="2"/>
          </p:cNvCxnSpPr>
          <p:nvPr/>
        </p:nvCxnSpPr>
        <p:spPr bwMode="auto">
          <a:xfrm flipV="1">
            <a:off x="4575175" y="4495800"/>
            <a:ext cx="3200400" cy="660400"/>
          </a:xfrm>
          <a:prstGeom prst="bentConnector2">
            <a:avLst/>
          </a:prstGeom>
          <a:noFill/>
          <a:ln w="57150">
            <a:solidFill>
              <a:schemeClr val="tx1"/>
            </a:solidFill>
            <a:miter lim="800000"/>
            <a:headEnd/>
            <a:tailEnd type="arrow" w="med" len="med"/>
          </a:ln>
        </p:spPr>
      </p:cxnSp>
      <p:sp>
        <p:nvSpPr>
          <p:cNvPr id="3482657" name="AutoShape 33"/>
          <p:cNvSpPr>
            <a:spLocks noChangeArrowheads="1"/>
          </p:cNvSpPr>
          <p:nvPr/>
        </p:nvSpPr>
        <p:spPr bwMode="auto">
          <a:xfrm>
            <a:off x="7470775" y="3505200"/>
            <a:ext cx="533400" cy="533400"/>
          </a:xfrm>
          <a:prstGeom prst="flowChartConnector">
            <a:avLst/>
          </a:prstGeom>
          <a:solidFill>
            <a:schemeClr val="accent1"/>
          </a:solidFill>
          <a:ln w="12700">
            <a:solidFill>
              <a:srgbClr val="000000"/>
            </a:solidFill>
            <a:round/>
            <a:headEnd/>
            <a:tailEnd/>
          </a:ln>
          <a:effectLst>
            <a:outerShdw dist="35921" dir="2700000" algn="ctr" rotWithShape="0">
              <a:srgbClr val="808080"/>
            </a:outerShdw>
          </a:effectLst>
        </p:spPr>
        <p:txBody>
          <a:bodyPr wrap="none" anchor="ctr"/>
          <a:lstStyle/>
          <a:p>
            <a:pPr algn="ctr" eaLnBrk="0" hangingPunct="0"/>
            <a:r>
              <a:rPr lang="en-US" altLang="zh-CN" sz="2800">
                <a:latin typeface="Arial" charset="0"/>
                <a:ea typeface="ＭＳ Ｐゴシック" pitchFamily="-32" charset="-128"/>
              </a:rPr>
              <a:t>=</a:t>
            </a:r>
            <a:endParaRPr lang="en-US" altLang="zh-CN" sz="2400">
              <a:latin typeface="Arial" charset="0"/>
              <a:ea typeface="ＭＳ Ｐゴシック" pitchFamily="-32" charset="-128"/>
            </a:endParaRPr>
          </a:p>
        </p:txBody>
      </p:sp>
      <p:pic>
        <p:nvPicPr>
          <p:cNvPr id="19" name="Picture 119"/>
          <p:cNvPicPr>
            <a:picLocks noChangeAspect="1" noChangeArrowheads="1"/>
          </p:cNvPicPr>
          <p:nvPr/>
        </p:nvPicPr>
        <p:blipFill>
          <a:blip r:embed="rId3" cstate="print"/>
          <a:srcRect/>
          <a:stretch>
            <a:fillRect/>
          </a:stretch>
        </p:blipFill>
        <p:spPr bwMode="auto">
          <a:xfrm>
            <a:off x="5191217" y="5187439"/>
            <a:ext cx="606839" cy="827034"/>
          </a:xfrm>
          <a:prstGeom prst="roundRect">
            <a:avLst>
              <a:gd name="adj" fmla="val 50000"/>
            </a:avLst>
          </a:prstGeom>
          <a:noFill/>
          <a:ln w="9525">
            <a:noFill/>
            <a:miter lim="800000"/>
            <a:headEnd/>
            <a:tailEnd/>
          </a:ln>
          <a:effectLst>
            <a:softEdge rad="63500"/>
          </a:effectLst>
        </p:spPr>
      </p:pic>
      <p:pic>
        <p:nvPicPr>
          <p:cNvPr id="20" name="Picture 120"/>
          <p:cNvPicPr>
            <a:picLocks noChangeAspect="1" noChangeArrowheads="1"/>
          </p:cNvPicPr>
          <p:nvPr/>
        </p:nvPicPr>
        <p:blipFill>
          <a:blip r:embed="rId4" cstate="print"/>
          <a:srcRect/>
          <a:stretch>
            <a:fillRect/>
          </a:stretch>
        </p:blipFill>
        <p:spPr bwMode="auto">
          <a:xfrm>
            <a:off x="6682179" y="5187439"/>
            <a:ext cx="605642" cy="827034"/>
          </a:xfrm>
          <a:prstGeom prst="roundRect">
            <a:avLst>
              <a:gd name="adj" fmla="val 50000"/>
            </a:avLst>
          </a:prstGeom>
          <a:noFill/>
          <a:ln w="9525">
            <a:noFill/>
            <a:miter lim="800000"/>
            <a:headEnd/>
            <a:tailEnd/>
          </a:ln>
          <a:effectLst>
            <a:softEdge rad="63500"/>
          </a:effectLst>
        </p:spPr>
      </p:pic>
      <p:pic>
        <p:nvPicPr>
          <p:cNvPr id="21" name="Picture 121"/>
          <p:cNvPicPr>
            <a:picLocks noChangeAspect="1" noChangeArrowheads="1"/>
          </p:cNvPicPr>
          <p:nvPr/>
        </p:nvPicPr>
        <p:blipFill>
          <a:blip r:embed="rId5" cstate="print"/>
          <a:srcRect/>
          <a:stretch>
            <a:fillRect/>
          </a:stretch>
        </p:blipFill>
        <p:spPr bwMode="auto">
          <a:xfrm>
            <a:off x="5932879" y="5187439"/>
            <a:ext cx="606930" cy="827034"/>
          </a:xfrm>
          <a:prstGeom prst="roundRect">
            <a:avLst>
              <a:gd name="adj" fmla="val 50000"/>
            </a:avLst>
          </a:prstGeom>
          <a:noFill/>
          <a:ln w="9525">
            <a:noFill/>
            <a:miter lim="800000"/>
            <a:headEnd/>
            <a:tailEnd/>
          </a:ln>
          <a:effectLst>
            <a:softEdge rad="63500"/>
          </a:effectLst>
        </p:spPr>
      </p:pic>
      <p:sp>
        <p:nvSpPr>
          <p:cNvPr id="25635" name="Text Box 37"/>
          <p:cNvSpPr txBox="1">
            <a:spLocks noChangeArrowheads="1"/>
          </p:cNvSpPr>
          <p:nvPr/>
        </p:nvSpPr>
        <p:spPr bwMode="auto">
          <a:xfrm>
            <a:off x="4956175" y="6096000"/>
            <a:ext cx="2667000" cy="304800"/>
          </a:xfrm>
          <a:prstGeom prst="rect">
            <a:avLst/>
          </a:prstGeom>
          <a:noFill/>
          <a:ln w="12700">
            <a:noFill/>
            <a:round/>
            <a:headEnd/>
            <a:tailEnd/>
          </a:ln>
        </p:spPr>
        <p:txBody>
          <a:bodyPr lIns="81639" tIns="40820" rIns="81639" bIns="40820"/>
          <a:lstStyle/>
          <a:p>
            <a:pPr algn="ctr" defTabSz="414338" hangingPunct="0">
              <a:lnSpc>
                <a:spcPct val="93000"/>
              </a:lnSpc>
              <a:buClr>
                <a:srgbClr val="000000"/>
              </a:buClr>
              <a:buSzPct val="45000"/>
              <a:buFont typeface="Wingdings" pitchFamily="-32" charset="2"/>
              <a:buNone/>
              <a:tabLst>
                <a:tab pos="657225" algn="l"/>
              </a:tabLst>
            </a:pPr>
            <a:r>
              <a:rPr lang="en-GB" sz="1700">
                <a:solidFill>
                  <a:srgbClr val="000000"/>
                </a:solidFill>
                <a:latin typeface="Century Gothic" pitchFamily="-32" charset="0"/>
                <a:ea typeface="MS Gothic" pitchFamily="49" charset="-128"/>
              </a:rPr>
              <a:t>Candidate Fingerprints</a:t>
            </a:r>
          </a:p>
        </p:txBody>
      </p:sp>
      <p:cxnSp>
        <p:nvCxnSpPr>
          <p:cNvPr id="25636" name="AutoShape 38"/>
          <p:cNvCxnSpPr>
            <a:cxnSpLocks noChangeShapeType="1"/>
            <a:stCxn id="3482657" idx="6"/>
            <a:endCxn id="3482651" idx="3"/>
          </p:cNvCxnSpPr>
          <p:nvPr/>
        </p:nvCxnSpPr>
        <p:spPr bwMode="auto">
          <a:xfrm flipV="1">
            <a:off x="8004175" y="3162300"/>
            <a:ext cx="381000" cy="609600"/>
          </a:xfrm>
          <a:prstGeom prst="bentConnector3">
            <a:avLst>
              <a:gd name="adj1" fmla="val 99579"/>
            </a:avLst>
          </a:prstGeom>
          <a:noFill/>
          <a:ln w="12700">
            <a:solidFill>
              <a:schemeClr val="tx1"/>
            </a:solidFill>
            <a:prstDash val="dash"/>
            <a:miter lim="800000"/>
            <a:headEnd/>
            <a:tailEnd/>
          </a:ln>
        </p:spPr>
      </p:cxnSp>
      <p:cxnSp>
        <p:nvCxnSpPr>
          <p:cNvPr id="25637" name="AutoShape 39"/>
          <p:cNvCxnSpPr>
            <a:cxnSpLocks noChangeShapeType="1"/>
            <a:stCxn id="3482651" idx="1"/>
            <a:endCxn id="3482657" idx="0"/>
          </p:cNvCxnSpPr>
          <p:nvPr/>
        </p:nvCxnSpPr>
        <p:spPr bwMode="auto">
          <a:xfrm rot="10800000" flipH="1" flipV="1">
            <a:off x="7165975" y="3162300"/>
            <a:ext cx="571500" cy="342900"/>
          </a:xfrm>
          <a:prstGeom prst="bentConnector4">
            <a:avLst>
              <a:gd name="adj1" fmla="val 6662"/>
              <a:gd name="adj2" fmla="val -5"/>
            </a:avLst>
          </a:prstGeom>
          <a:noFill/>
          <a:ln w="12700">
            <a:solidFill>
              <a:schemeClr val="tx1"/>
            </a:solidFill>
            <a:prstDash val="dash"/>
            <a:miter lim="800000"/>
            <a:headEnd/>
            <a:tailEnd type="arrow" w="med" len="med"/>
          </a:ln>
        </p:spPr>
      </p:cxnSp>
      <p:sp>
        <p:nvSpPr>
          <p:cNvPr id="25638" name="Line 40"/>
          <p:cNvSpPr>
            <a:spLocks noChangeShapeType="1"/>
          </p:cNvSpPr>
          <p:nvPr/>
        </p:nvSpPr>
        <p:spPr bwMode="auto">
          <a:xfrm flipV="1">
            <a:off x="7775575" y="4038600"/>
            <a:ext cx="0" cy="457200"/>
          </a:xfrm>
          <a:prstGeom prst="line">
            <a:avLst/>
          </a:prstGeom>
          <a:noFill/>
          <a:ln w="12700">
            <a:solidFill>
              <a:schemeClr val="tx1"/>
            </a:solidFill>
            <a:prstDash val="dash"/>
            <a:round/>
            <a:headEnd/>
            <a:tailEnd type="arrow" w="med" len="med"/>
          </a:ln>
        </p:spPr>
        <p:txBody>
          <a:bodyPr wrap="none" anchor="ctr"/>
          <a:lstStyle/>
          <a:p>
            <a:endParaRPr lang="zh-CN" altLang="en-US"/>
          </a:p>
        </p:txBody>
      </p:sp>
      <p:sp>
        <p:nvSpPr>
          <p:cNvPr id="25639" name="Text Box 41"/>
          <p:cNvSpPr txBox="1">
            <a:spLocks noChangeArrowheads="1"/>
          </p:cNvSpPr>
          <p:nvPr/>
        </p:nvSpPr>
        <p:spPr bwMode="auto">
          <a:xfrm>
            <a:off x="2009775" y="5181600"/>
            <a:ext cx="1422400" cy="533400"/>
          </a:xfrm>
          <a:prstGeom prst="rect">
            <a:avLst/>
          </a:prstGeom>
          <a:noFill/>
          <a:ln w="12700">
            <a:noFill/>
            <a:round/>
            <a:headEnd/>
            <a:tailEnd/>
          </a:ln>
        </p:spPr>
        <p:txBody>
          <a:bodyPr lIns="81639" tIns="40820" rIns="81639" bIns="40820"/>
          <a:lstStyle/>
          <a:p>
            <a:pPr algn="ctr" defTabSz="414338" hangingPunct="0">
              <a:lnSpc>
                <a:spcPct val="93000"/>
              </a:lnSpc>
              <a:buClr>
                <a:srgbClr val="000000"/>
              </a:buClr>
              <a:buSzPct val="45000"/>
              <a:buFont typeface="Wingdings" pitchFamily="-32" charset="2"/>
              <a:buNone/>
              <a:tabLst>
                <a:tab pos="657225" algn="l"/>
              </a:tabLst>
            </a:pPr>
            <a:r>
              <a:rPr lang="en-GB" sz="1700">
                <a:solidFill>
                  <a:srgbClr val="000000"/>
                </a:solidFill>
                <a:latin typeface="Century Gothic" pitchFamily="-32" charset="0"/>
                <a:ea typeface="MS Gothic" pitchFamily="49" charset="-128"/>
              </a:rPr>
              <a:t>GSM Macro </a:t>
            </a:r>
          </a:p>
          <a:p>
            <a:pPr algn="ctr" defTabSz="414338" hangingPunct="0">
              <a:lnSpc>
                <a:spcPct val="93000"/>
              </a:lnSpc>
              <a:buClr>
                <a:srgbClr val="000000"/>
              </a:buClr>
              <a:buSzPct val="45000"/>
              <a:buFont typeface="Wingdings" pitchFamily="-32" charset="2"/>
              <a:buNone/>
              <a:tabLst>
                <a:tab pos="657225" algn="l"/>
              </a:tabLst>
            </a:pPr>
            <a:r>
              <a:rPr lang="en-GB" sz="1700">
                <a:solidFill>
                  <a:srgbClr val="000000"/>
                </a:solidFill>
                <a:latin typeface="Century Gothic" pitchFamily="-32" charset="0"/>
                <a:ea typeface="MS Gothic" pitchFamily="49" charset="-128"/>
              </a:rPr>
              <a:t>Location</a:t>
            </a:r>
          </a:p>
        </p:txBody>
      </p:sp>
      <p:cxnSp>
        <p:nvCxnSpPr>
          <p:cNvPr id="25640" name="AutoShape 46"/>
          <p:cNvCxnSpPr>
            <a:cxnSpLocks noChangeShapeType="1"/>
          </p:cNvCxnSpPr>
          <p:nvPr/>
        </p:nvCxnSpPr>
        <p:spPr bwMode="auto">
          <a:xfrm rot="16200000" flipH="1">
            <a:off x="7985125" y="4171950"/>
            <a:ext cx="1028700" cy="228600"/>
          </a:xfrm>
          <a:prstGeom prst="bentConnector3">
            <a:avLst>
              <a:gd name="adj1" fmla="val 458"/>
            </a:avLst>
          </a:prstGeom>
          <a:noFill/>
          <a:ln w="28575">
            <a:solidFill>
              <a:schemeClr val="tx1"/>
            </a:solidFill>
            <a:miter lim="800000"/>
            <a:headEnd/>
            <a:tailEnd type="arrow" w="med" len="med"/>
          </a:ln>
        </p:spPr>
      </p:cxnSp>
      <p:pic>
        <p:nvPicPr>
          <p:cNvPr id="25641" name="Picture 15"/>
          <p:cNvPicPr>
            <a:picLocks noChangeAspect="1" noChangeArrowheads="1"/>
          </p:cNvPicPr>
          <p:nvPr/>
        </p:nvPicPr>
        <p:blipFill>
          <a:blip r:embed="rId6" cstate="print"/>
          <a:srcRect l="5556" t="12279" r="1111" b="9135"/>
          <a:stretch>
            <a:fillRect/>
          </a:stretch>
        </p:blipFill>
        <p:spPr bwMode="auto">
          <a:xfrm>
            <a:off x="55563" y="1752600"/>
            <a:ext cx="469900" cy="585788"/>
          </a:xfrm>
          <a:prstGeom prst="rect">
            <a:avLst/>
          </a:prstGeom>
          <a:noFill/>
          <a:ln w="9525">
            <a:noFill/>
            <a:miter lim="800000"/>
            <a:headEnd/>
            <a:tailEnd/>
          </a:ln>
        </p:spPr>
      </p:pic>
      <p:pic>
        <p:nvPicPr>
          <p:cNvPr id="25642" name="Picture 17"/>
          <p:cNvPicPr>
            <a:picLocks noChangeAspect="1" noChangeArrowheads="1"/>
          </p:cNvPicPr>
          <p:nvPr/>
        </p:nvPicPr>
        <p:blipFill>
          <a:blip r:embed="rId7" cstate="print"/>
          <a:srcRect/>
          <a:stretch>
            <a:fillRect/>
          </a:stretch>
        </p:blipFill>
        <p:spPr bwMode="auto">
          <a:xfrm>
            <a:off x="0" y="2455863"/>
            <a:ext cx="503238" cy="525462"/>
          </a:xfrm>
          <a:prstGeom prst="rect">
            <a:avLst/>
          </a:prstGeom>
          <a:noFill/>
          <a:ln w="9525">
            <a:noFill/>
            <a:miter lim="800000"/>
            <a:headEnd/>
            <a:tailEnd/>
          </a:ln>
        </p:spPr>
      </p:pic>
      <p:pic>
        <p:nvPicPr>
          <p:cNvPr id="25643" name="Picture 49"/>
          <p:cNvPicPr>
            <a:picLocks noChangeAspect="1" noChangeArrowheads="1"/>
          </p:cNvPicPr>
          <p:nvPr/>
        </p:nvPicPr>
        <p:blipFill>
          <a:blip r:embed="rId8" cstate="print"/>
          <a:srcRect/>
          <a:stretch>
            <a:fillRect/>
          </a:stretch>
        </p:blipFill>
        <p:spPr bwMode="auto">
          <a:xfrm>
            <a:off x="28575" y="3729038"/>
            <a:ext cx="558800" cy="541337"/>
          </a:xfrm>
          <a:prstGeom prst="rect">
            <a:avLst/>
          </a:prstGeom>
          <a:noFill/>
          <a:ln w="9525">
            <a:noFill/>
            <a:miter lim="800000"/>
            <a:headEnd/>
            <a:tailEnd/>
          </a:ln>
        </p:spPr>
      </p:pic>
      <p:sp>
        <p:nvSpPr>
          <p:cNvPr id="25644" name="Line 51"/>
          <p:cNvSpPr>
            <a:spLocks noChangeShapeType="1"/>
          </p:cNvSpPr>
          <p:nvPr/>
        </p:nvSpPr>
        <p:spPr bwMode="auto">
          <a:xfrm flipV="1">
            <a:off x="560388" y="3451225"/>
            <a:ext cx="669925" cy="525463"/>
          </a:xfrm>
          <a:prstGeom prst="line">
            <a:avLst/>
          </a:prstGeom>
          <a:noFill/>
          <a:ln w="12700">
            <a:solidFill>
              <a:schemeClr val="tx1"/>
            </a:solidFill>
            <a:prstDash val="dash"/>
            <a:round/>
            <a:headEnd/>
            <a:tailEnd type="arrow" w="med" len="med"/>
          </a:ln>
        </p:spPr>
        <p:txBody>
          <a:bodyPr wrap="none" anchor="ctr"/>
          <a:lstStyle/>
          <a:p>
            <a:endParaRPr lang="zh-CN" altLang="en-US"/>
          </a:p>
        </p:txBody>
      </p:sp>
      <p:sp>
        <p:nvSpPr>
          <p:cNvPr id="25645" name="Line 52"/>
          <p:cNvSpPr>
            <a:spLocks noChangeShapeType="1"/>
          </p:cNvSpPr>
          <p:nvPr/>
        </p:nvSpPr>
        <p:spPr bwMode="auto">
          <a:xfrm>
            <a:off x="503238" y="2747963"/>
            <a:ext cx="727075" cy="292100"/>
          </a:xfrm>
          <a:prstGeom prst="line">
            <a:avLst/>
          </a:prstGeom>
          <a:noFill/>
          <a:ln w="12700">
            <a:solidFill>
              <a:schemeClr val="tx1"/>
            </a:solidFill>
            <a:prstDash val="dash"/>
            <a:round/>
            <a:headEnd/>
            <a:tailEnd type="arrow" w="med" len="med"/>
          </a:ln>
        </p:spPr>
        <p:txBody>
          <a:bodyPr wrap="none" anchor="ctr"/>
          <a:lstStyle/>
          <a:p>
            <a:endParaRPr lang="zh-CN" altLang="en-US"/>
          </a:p>
        </p:txBody>
      </p:sp>
      <p:sp>
        <p:nvSpPr>
          <p:cNvPr id="25646" name="Line 53"/>
          <p:cNvSpPr>
            <a:spLocks noChangeShapeType="1"/>
          </p:cNvSpPr>
          <p:nvPr/>
        </p:nvSpPr>
        <p:spPr bwMode="auto">
          <a:xfrm flipV="1">
            <a:off x="612775" y="3200400"/>
            <a:ext cx="614363" cy="176213"/>
          </a:xfrm>
          <a:prstGeom prst="line">
            <a:avLst/>
          </a:prstGeom>
          <a:noFill/>
          <a:ln w="12700">
            <a:solidFill>
              <a:schemeClr val="tx1"/>
            </a:solidFill>
            <a:prstDash val="dash"/>
            <a:round/>
            <a:headEnd/>
            <a:tailEnd type="arrow" w="med" len="med"/>
          </a:ln>
        </p:spPr>
        <p:txBody>
          <a:bodyPr wrap="none" anchor="ctr"/>
          <a:lstStyle/>
          <a:p>
            <a:endParaRPr lang="zh-CN" altLang="en-US"/>
          </a:p>
        </p:txBody>
      </p:sp>
      <p:sp>
        <p:nvSpPr>
          <p:cNvPr id="25647" name="Line 54"/>
          <p:cNvSpPr>
            <a:spLocks noChangeShapeType="1"/>
          </p:cNvSpPr>
          <p:nvPr/>
        </p:nvSpPr>
        <p:spPr bwMode="auto">
          <a:xfrm>
            <a:off x="560388" y="2103438"/>
            <a:ext cx="669925" cy="820737"/>
          </a:xfrm>
          <a:prstGeom prst="line">
            <a:avLst/>
          </a:prstGeom>
          <a:noFill/>
          <a:ln w="12700">
            <a:solidFill>
              <a:schemeClr val="tx1"/>
            </a:solidFill>
            <a:prstDash val="dash"/>
            <a:round/>
            <a:headEnd/>
            <a:tailEnd type="arrow" w="med" len="med"/>
          </a:ln>
        </p:spPr>
        <p:txBody>
          <a:bodyPr wrap="none" anchor="ctr"/>
          <a:lstStyle/>
          <a:p>
            <a:endParaRPr lang="zh-CN" altLang="en-US"/>
          </a:p>
        </p:txBody>
      </p:sp>
      <p:sp>
        <p:nvSpPr>
          <p:cNvPr id="25648" name="Line 57"/>
          <p:cNvSpPr>
            <a:spLocks noChangeShapeType="1"/>
          </p:cNvSpPr>
          <p:nvPr/>
        </p:nvSpPr>
        <p:spPr bwMode="auto">
          <a:xfrm>
            <a:off x="1679575" y="3098800"/>
            <a:ext cx="990600" cy="0"/>
          </a:xfrm>
          <a:prstGeom prst="line">
            <a:avLst/>
          </a:prstGeom>
          <a:noFill/>
          <a:ln w="38100">
            <a:solidFill>
              <a:schemeClr val="tx1"/>
            </a:solidFill>
            <a:round/>
            <a:headEnd/>
            <a:tailEnd type="arrow" w="med" len="med"/>
          </a:ln>
        </p:spPr>
        <p:txBody>
          <a:bodyPr wrap="none" anchor="ctr"/>
          <a:lstStyle/>
          <a:p>
            <a:endParaRPr lang="zh-CN" altLang="en-US"/>
          </a:p>
        </p:txBody>
      </p:sp>
      <p:pic>
        <p:nvPicPr>
          <p:cNvPr id="4" name="Picture 91"/>
          <p:cNvPicPr>
            <a:picLocks noChangeAspect="1" noChangeArrowheads="1"/>
          </p:cNvPicPr>
          <p:nvPr/>
        </p:nvPicPr>
        <p:blipFill>
          <a:blip r:embed="rId9" cstate="print"/>
          <a:srcRect/>
          <a:stretch>
            <a:fillRect/>
          </a:stretch>
        </p:blipFill>
        <p:spPr bwMode="auto">
          <a:xfrm>
            <a:off x="1325563" y="2667000"/>
            <a:ext cx="506412" cy="914400"/>
          </a:xfrm>
          <a:prstGeom prst="rect">
            <a:avLst/>
          </a:prstGeom>
          <a:noFill/>
          <a:effectLst>
            <a:outerShdw dist="35921" dir="2700000" algn="ctr" rotWithShape="0">
              <a:srgbClr val="808080"/>
            </a:outerShdw>
          </a:effectLst>
        </p:spPr>
      </p:pic>
      <p:pic>
        <p:nvPicPr>
          <p:cNvPr id="25650" name="Picture 110" descr="pastedGraphic"/>
          <p:cNvPicPr>
            <a:picLocks noChangeAspect="1" noChangeArrowheads="1"/>
          </p:cNvPicPr>
          <p:nvPr/>
        </p:nvPicPr>
        <p:blipFill>
          <a:blip r:embed="rId10" cstate="print"/>
          <a:srcRect/>
          <a:stretch>
            <a:fillRect/>
          </a:stretch>
        </p:blipFill>
        <p:spPr bwMode="auto">
          <a:xfrm>
            <a:off x="25400" y="3141663"/>
            <a:ext cx="587375" cy="515937"/>
          </a:xfrm>
          <a:prstGeom prst="rect">
            <a:avLst/>
          </a:prstGeom>
          <a:noFill/>
          <a:ln w="9525">
            <a:noFill/>
            <a:miter lim="800000"/>
            <a:headEnd/>
            <a:tailEnd/>
          </a:ln>
        </p:spPr>
      </p:pic>
      <p:pic>
        <p:nvPicPr>
          <p:cNvPr id="62" name="Picture 120"/>
          <p:cNvPicPr>
            <a:picLocks noChangeAspect="1" noChangeArrowheads="1"/>
          </p:cNvPicPr>
          <p:nvPr/>
        </p:nvPicPr>
        <p:blipFill>
          <a:blip r:embed="rId4" cstate="print"/>
          <a:srcRect/>
          <a:stretch>
            <a:fillRect/>
          </a:stretch>
        </p:blipFill>
        <p:spPr bwMode="auto">
          <a:xfrm>
            <a:off x="6286013" y="1828800"/>
            <a:ext cx="605642" cy="827034"/>
          </a:xfrm>
          <a:prstGeom prst="roundRect">
            <a:avLst>
              <a:gd name="adj" fmla="val 50000"/>
            </a:avLst>
          </a:prstGeom>
          <a:noFill/>
          <a:ln w="9525">
            <a:noFill/>
            <a:miter lim="800000"/>
            <a:headEnd/>
            <a:tailEnd/>
          </a:ln>
          <a:effectLst>
            <a:softEdge rad="63500"/>
          </a:effectLst>
        </p:spPr>
      </p:pic>
      <p:sp>
        <p:nvSpPr>
          <p:cNvPr id="53" name="Rectangle 2"/>
          <p:cNvSpPr txBox="1">
            <a:spLocks noChangeArrowheads="1"/>
          </p:cNvSpPr>
          <p:nvPr/>
        </p:nvSpPr>
        <p:spPr>
          <a:xfrm>
            <a:off x="457200" y="533400"/>
            <a:ext cx="8229600" cy="762000"/>
          </a:xfrm>
          <a:prstGeom prst="rect">
            <a:avLst/>
          </a:prstGeom>
        </p:spPr>
        <p:txBody>
          <a:bodyPr/>
          <a:lstStyle/>
          <a:p>
            <a:pPr eaLnBrk="0" hangingPunct="0"/>
            <a:r>
              <a:rPr lang="en-US" altLang="zh-CN" sz="4000" dirty="0" err="1" smtClean="0">
                <a:latin typeface="+mj-lt"/>
              </a:rPr>
              <a:t>SurroundSense</a:t>
            </a:r>
            <a:r>
              <a:rPr lang="en-US" altLang="zh-CN" sz="4000" dirty="0" smtClean="0">
                <a:latin typeface="+mj-lt"/>
              </a:rPr>
              <a:t> </a:t>
            </a:r>
            <a:r>
              <a:rPr lang="en-US" altLang="zh-CN" sz="4000" dirty="0">
                <a:latin typeface="+mj-lt"/>
              </a:rPr>
              <a:t>Architecture</a:t>
            </a:r>
          </a:p>
        </p:txBody>
      </p:sp>
    </p:spTree>
    <p:extLst>
      <p:ext uri="{BB962C8B-B14F-4D97-AF65-F5344CB8AC3E}">
        <p14:creationId xmlns:p14="http://schemas.microsoft.com/office/powerpoint/2010/main" val="13622213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z="4000" dirty="0" smtClean="0">
                <a:solidFill>
                  <a:schemeClr val="tx1"/>
                </a:solidFill>
              </a:rPr>
              <a:t>Fingerprints</a:t>
            </a:r>
          </a:p>
        </p:txBody>
      </p:sp>
      <p:sp>
        <p:nvSpPr>
          <p:cNvPr id="64515" name="Rectangle 3"/>
          <p:cNvSpPr>
            <a:spLocks noGrp="1" noChangeArrowheads="1"/>
          </p:cNvSpPr>
          <p:nvPr>
            <p:ph type="body" idx="1"/>
          </p:nvPr>
        </p:nvSpPr>
        <p:spPr/>
        <p:txBody>
          <a:bodyPr/>
          <a:lstStyle/>
          <a:p>
            <a:r>
              <a:rPr lang="en-US" altLang="zh-CN" smtClean="0"/>
              <a:t>Sound:</a:t>
            </a:r>
          </a:p>
          <a:p>
            <a:pPr>
              <a:buFont typeface="Wingdings" pitchFamily="-32" charset="2"/>
              <a:buNone/>
            </a:pPr>
            <a:r>
              <a:rPr lang="en-US" altLang="zh-CN" smtClean="0">
                <a:solidFill>
                  <a:srgbClr val="A6A6A6"/>
                </a:solidFill>
              </a:rPr>
              <a:t>(via phone </a:t>
            </a:r>
          </a:p>
          <a:p>
            <a:pPr>
              <a:buFont typeface="Wingdings" pitchFamily="-32" charset="2"/>
              <a:buNone/>
            </a:pPr>
            <a:r>
              <a:rPr lang="en-US" altLang="zh-CN" smtClean="0">
                <a:solidFill>
                  <a:srgbClr val="A6A6A6"/>
                </a:solidFill>
              </a:rPr>
              <a:t>microphone)</a:t>
            </a:r>
          </a:p>
          <a:p>
            <a:endParaRPr lang="en-US" altLang="zh-CN" smtClean="0"/>
          </a:p>
          <a:p>
            <a:endParaRPr lang="en-US" altLang="zh-CN" smtClean="0"/>
          </a:p>
          <a:p>
            <a:endParaRPr lang="en-US" altLang="zh-CN" smtClean="0"/>
          </a:p>
          <a:p>
            <a:r>
              <a:rPr lang="en-US" altLang="zh-CN" smtClean="0"/>
              <a:t>Color:</a:t>
            </a:r>
          </a:p>
          <a:p>
            <a:pPr>
              <a:buFont typeface="Wingdings" pitchFamily="-32" charset="2"/>
              <a:buNone/>
            </a:pPr>
            <a:r>
              <a:rPr lang="en-US" altLang="zh-CN" smtClean="0">
                <a:solidFill>
                  <a:srgbClr val="A6A6A6"/>
                </a:solidFill>
              </a:rPr>
              <a:t>(via phone </a:t>
            </a:r>
          </a:p>
          <a:p>
            <a:pPr>
              <a:buFont typeface="Wingdings" pitchFamily="-32" charset="2"/>
              <a:buNone/>
            </a:pPr>
            <a:r>
              <a:rPr lang="en-US" altLang="zh-CN" smtClean="0">
                <a:solidFill>
                  <a:srgbClr val="A6A6A6"/>
                </a:solidFill>
              </a:rPr>
              <a:t>camera) </a:t>
            </a:r>
          </a:p>
        </p:txBody>
      </p:sp>
      <p:pic>
        <p:nvPicPr>
          <p:cNvPr id="26628" name="Picture 6" descr="floor"/>
          <p:cNvPicPr>
            <a:picLocks noChangeAspect="1" noChangeArrowheads="1"/>
          </p:cNvPicPr>
          <p:nvPr/>
        </p:nvPicPr>
        <p:blipFill>
          <a:blip r:embed="rId3" cstate="print"/>
          <a:srcRect/>
          <a:stretch>
            <a:fillRect/>
          </a:stretch>
        </p:blipFill>
        <p:spPr bwMode="auto">
          <a:xfrm>
            <a:off x="2392363" y="4267200"/>
            <a:ext cx="2027237" cy="2362200"/>
          </a:xfrm>
          <a:prstGeom prst="rect">
            <a:avLst/>
          </a:prstGeom>
          <a:noFill/>
          <a:ln w="9525">
            <a:noFill/>
            <a:miter lim="800000"/>
            <a:headEnd/>
            <a:tailEnd/>
          </a:ln>
        </p:spPr>
      </p:pic>
      <p:grpSp>
        <p:nvGrpSpPr>
          <p:cNvPr id="26629" name="Group 13"/>
          <p:cNvGrpSpPr>
            <a:grpSpLocks/>
          </p:cNvGrpSpPr>
          <p:nvPr/>
        </p:nvGrpSpPr>
        <p:grpSpPr bwMode="auto">
          <a:xfrm>
            <a:off x="4191001" y="279400"/>
            <a:ext cx="4076699" cy="3556000"/>
            <a:chOff x="3733802" y="660042"/>
            <a:chExt cx="4076698" cy="3555642"/>
          </a:xfrm>
        </p:grpSpPr>
        <p:pic>
          <p:nvPicPr>
            <p:cNvPr id="26647" name="Picture 4" descr="sound-fingerprint"/>
            <p:cNvPicPr>
              <a:picLocks noChangeAspect="1" noChangeArrowheads="1"/>
            </p:cNvPicPr>
            <p:nvPr/>
          </p:nvPicPr>
          <p:blipFill>
            <a:blip r:embed="rId4" cstate="print"/>
            <a:srcRect/>
            <a:stretch>
              <a:fillRect/>
            </a:stretch>
          </p:blipFill>
          <p:spPr bwMode="auto">
            <a:xfrm>
              <a:off x="4114800" y="1066800"/>
              <a:ext cx="3505200" cy="2873375"/>
            </a:xfrm>
            <a:prstGeom prst="rect">
              <a:avLst/>
            </a:prstGeom>
            <a:noFill/>
            <a:ln w="9525">
              <a:noFill/>
              <a:miter lim="800000"/>
              <a:headEnd/>
              <a:tailEnd/>
            </a:ln>
          </p:spPr>
        </p:pic>
        <p:sp>
          <p:nvSpPr>
            <p:cNvPr id="8" name="Rectangle 7"/>
            <p:cNvSpPr/>
            <p:nvPr/>
          </p:nvSpPr>
          <p:spPr bwMode="auto">
            <a:xfrm>
              <a:off x="5105401" y="3758530"/>
              <a:ext cx="2362200" cy="457154"/>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400" dirty="0">
                  <a:latin typeface="+mj-lt"/>
                  <a:cs typeface="Gungsuh" pitchFamily="18" charset="-127"/>
                </a:rPr>
                <a:t>Amplitude Values</a:t>
              </a:r>
            </a:p>
          </p:txBody>
        </p:sp>
        <p:sp>
          <p:nvSpPr>
            <p:cNvPr id="9" name="Rectangle 8"/>
            <p:cNvSpPr/>
            <p:nvPr/>
          </p:nvSpPr>
          <p:spPr bwMode="auto">
            <a:xfrm>
              <a:off x="4318001" y="3580748"/>
              <a:ext cx="3454399" cy="255562"/>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100" dirty="0">
                  <a:latin typeface="+mj-lt"/>
                  <a:cs typeface="Gungsuh" pitchFamily="18" charset="-127"/>
                </a:rPr>
                <a:t>-1    -0.8  -0.6  -0.4  -0.2    0    0.2    0.4   0.6   0.8   1 </a:t>
              </a:r>
            </a:p>
          </p:txBody>
        </p:sp>
        <p:sp>
          <p:nvSpPr>
            <p:cNvPr id="10" name="Rectangle 9"/>
            <p:cNvSpPr/>
            <p:nvPr/>
          </p:nvSpPr>
          <p:spPr bwMode="auto">
            <a:xfrm rot="16200000">
              <a:off x="2743324" y="2285455"/>
              <a:ext cx="2438155" cy="4572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400" dirty="0">
                  <a:latin typeface="+mj-lt"/>
                  <a:cs typeface="Gungsuh" pitchFamily="18" charset="-127"/>
                </a:rPr>
                <a:t>      Normalized  Count</a:t>
              </a:r>
            </a:p>
          </p:txBody>
        </p:sp>
        <p:sp>
          <p:nvSpPr>
            <p:cNvPr id="12" name="Rectangle 11"/>
            <p:cNvSpPr/>
            <p:nvPr/>
          </p:nvSpPr>
          <p:spPr bwMode="auto">
            <a:xfrm>
              <a:off x="4013201" y="1182277"/>
              <a:ext cx="457200" cy="2474663"/>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sz="1100">
                  <a:latin typeface="Century Gothic" pitchFamily="-32" charset="0"/>
                </a:rPr>
                <a:t>0.14  </a:t>
              </a:r>
            </a:p>
            <a:p>
              <a:pPr>
                <a:spcBef>
                  <a:spcPct val="20000"/>
                </a:spcBef>
              </a:pPr>
              <a:endParaRPr lang="en-US" altLang="zh-CN" sz="600">
                <a:latin typeface="Century Gothic" pitchFamily="-32" charset="0"/>
              </a:endParaRPr>
            </a:p>
            <a:p>
              <a:pPr>
                <a:spcBef>
                  <a:spcPct val="20000"/>
                </a:spcBef>
              </a:pPr>
              <a:r>
                <a:rPr lang="en-US" altLang="zh-CN" sz="1100">
                  <a:latin typeface="Century Gothic" pitchFamily="-32" charset="0"/>
                </a:rPr>
                <a:t>0.12 </a:t>
              </a:r>
            </a:p>
            <a:p>
              <a:pPr>
                <a:spcBef>
                  <a:spcPct val="20000"/>
                </a:spcBef>
              </a:pPr>
              <a:endParaRPr lang="en-US" altLang="zh-CN" sz="600">
                <a:latin typeface="Century Gothic" pitchFamily="-32" charset="0"/>
              </a:endParaRPr>
            </a:p>
            <a:p>
              <a:pPr>
                <a:spcBef>
                  <a:spcPct val="20000"/>
                </a:spcBef>
              </a:pPr>
              <a:r>
                <a:rPr lang="en-US" altLang="zh-CN" sz="1100">
                  <a:latin typeface="Century Gothic" pitchFamily="-32" charset="0"/>
                </a:rPr>
                <a:t> 0.1 </a:t>
              </a:r>
            </a:p>
            <a:p>
              <a:pPr>
                <a:spcBef>
                  <a:spcPct val="20000"/>
                </a:spcBef>
              </a:pPr>
              <a:endParaRPr lang="en-US" altLang="zh-CN" sz="800">
                <a:latin typeface="Century Gothic" pitchFamily="-32" charset="0"/>
              </a:endParaRPr>
            </a:p>
            <a:p>
              <a:pPr>
                <a:spcBef>
                  <a:spcPct val="20000"/>
                </a:spcBef>
              </a:pPr>
              <a:r>
                <a:rPr lang="en-US" altLang="zh-CN" sz="1100">
                  <a:latin typeface="Century Gothic" pitchFamily="-32" charset="0"/>
                </a:rPr>
                <a:t>0.08</a:t>
              </a:r>
            </a:p>
            <a:p>
              <a:pPr>
                <a:spcBef>
                  <a:spcPct val="20000"/>
                </a:spcBef>
              </a:pPr>
              <a:endParaRPr lang="en-US" altLang="zh-CN" sz="600">
                <a:latin typeface="Century Gothic" pitchFamily="-32" charset="0"/>
              </a:endParaRPr>
            </a:p>
            <a:p>
              <a:pPr>
                <a:spcBef>
                  <a:spcPct val="20000"/>
                </a:spcBef>
              </a:pPr>
              <a:r>
                <a:rPr lang="en-US" altLang="zh-CN" sz="1100">
                  <a:latin typeface="Century Gothic" pitchFamily="-32" charset="0"/>
                </a:rPr>
                <a:t>0.06  </a:t>
              </a:r>
            </a:p>
            <a:p>
              <a:pPr>
                <a:spcBef>
                  <a:spcPct val="20000"/>
                </a:spcBef>
              </a:pPr>
              <a:endParaRPr lang="en-US" altLang="zh-CN" sz="600">
                <a:latin typeface="Century Gothic" pitchFamily="-32" charset="0"/>
              </a:endParaRPr>
            </a:p>
            <a:p>
              <a:pPr>
                <a:spcBef>
                  <a:spcPct val="20000"/>
                </a:spcBef>
              </a:pPr>
              <a:r>
                <a:rPr lang="en-US" altLang="zh-CN" sz="1100">
                  <a:latin typeface="Century Gothic" pitchFamily="-32" charset="0"/>
                </a:rPr>
                <a:t>0.04</a:t>
              </a:r>
            </a:p>
            <a:p>
              <a:pPr>
                <a:spcBef>
                  <a:spcPct val="20000"/>
                </a:spcBef>
              </a:pPr>
              <a:r>
                <a:rPr lang="en-US" altLang="zh-CN" sz="1000">
                  <a:latin typeface="Century Gothic" pitchFamily="-32" charset="0"/>
                </a:rPr>
                <a:t>    </a:t>
              </a:r>
              <a:r>
                <a:rPr lang="en-US" altLang="zh-CN" sz="1100">
                  <a:latin typeface="Century Gothic" pitchFamily="-32" charset="0"/>
                </a:rPr>
                <a:t>0.02</a:t>
              </a:r>
            </a:p>
            <a:p>
              <a:pPr>
                <a:spcBef>
                  <a:spcPct val="20000"/>
                </a:spcBef>
              </a:pPr>
              <a:endParaRPr lang="en-US" altLang="zh-CN" sz="600">
                <a:latin typeface="Century Gothic" pitchFamily="-32" charset="0"/>
              </a:endParaRPr>
            </a:p>
            <a:p>
              <a:pPr>
                <a:spcBef>
                  <a:spcPct val="20000"/>
                </a:spcBef>
              </a:pPr>
              <a:r>
                <a:rPr lang="en-US" altLang="zh-CN" sz="1100">
                  <a:latin typeface="Century Gothic" pitchFamily="-32" charset="0"/>
                </a:rPr>
                <a:t>     0 </a:t>
              </a:r>
            </a:p>
          </p:txBody>
        </p:sp>
        <p:sp>
          <p:nvSpPr>
            <p:cNvPr id="13" name="Rectangle 12"/>
            <p:cNvSpPr/>
            <p:nvPr/>
          </p:nvSpPr>
          <p:spPr bwMode="auto">
            <a:xfrm>
              <a:off x="4495801" y="660042"/>
              <a:ext cx="3314699" cy="609539"/>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400" dirty="0">
                  <a:latin typeface="+mj-lt"/>
                  <a:cs typeface="Gungsuh" pitchFamily="18" charset="-127"/>
                </a:rPr>
                <a:t>             Acoustic fingerprint  </a:t>
              </a:r>
            </a:p>
            <a:p>
              <a:pPr>
                <a:spcBef>
                  <a:spcPct val="20000"/>
                </a:spcBef>
                <a:defRPr/>
              </a:pPr>
              <a:r>
                <a:rPr lang="en-US" sz="1400" dirty="0">
                  <a:latin typeface="+mj-lt"/>
                  <a:cs typeface="Gungsuh" pitchFamily="18" charset="-127"/>
                </a:rPr>
                <a:t>         (amplitude distribution)</a:t>
              </a:r>
            </a:p>
          </p:txBody>
        </p:sp>
      </p:grpSp>
      <p:grpSp>
        <p:nvGrpSpPr>
          <p:cNvPr id="26630" name="Group 30"/>
          <p:cNvGrpSpPr>
            <a:grpSpLocks/>
          </p:cNvGrpSpPr>
          <p:nvPr/>
        </p:nvGrpSpPr>
        <p:grpSpPr bwMode="auto">
          <a:xfrm>
            <a:off x="4635500" y="3886200"/>
            <a:ext cx="3898922" cy="2859088"/>
            <a:chOff x="4482920" y="3974205"/>
            <a:chExt cx="3899080" cy="2859111"/>
          </a:xfrm>
        </p:grpSpPr>
        <p:pic>
          <p:nvPicPr>
            <p:cNvPr id="26632" name="Picture 5" descr="hsl-fingerprint"/>
            <p:cNvPicPr>
              <a:picLocks noChangeAspect="1" noChangeArrowheads="1"/>
            </p:cNvPicPr>
            <p:nvPr/>
          </p:nvPicPr>
          <p:blipFill>
            <a:blip r:embed="rId5" cstate="print"/>
            <a:srcRect/>
            <a:stretch>
              <a:fillRect/>
            </a:stretch>
          </p:blipFill>
          <p:spPr bwMode="auto">
            <a:xfrm>
              <a:off x="4800600" y="4038600"/>
              <a:ext cx="3581400" cy="2686050"/>
            </a:xfrm>
            <a:prstGeom prst="rect">
              <a:avLst/>
            </a:prstGeom>
            <a:noFill/>
            <a:ln w="9525">
              <a:noFill/>
              <a:miter lim="800000"/>
              <a:headEnd/>
              <a:tailEnd/>
            </a:ln>
          </p:spPr>
        </p:pic>
        <p:sp>
          <p:nvSpPr>
            <p:cNvPr id="15" name="Rectangle 14"/>
            <p:cNvSpPr/>
            <p:nvPr/>
          </p:nvSpPr>
          <p:spPr bwMode="auto">
            <a:xfrm>
              <a:off x="4876636" y="3974205"/>
              <a:ext cx="3352936" cy="304802"/>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400" dirty="0">
                  <a:latin typeface="+mj-lt"/>
                  <a:cs typeface="Gungsuh" pitchFamily="18" charset="-127"/>
                </a:rPr>
                <a:t>Color and light fingerprints on HSL space  </a:t>
              </a:r>
            </a:p>
          </p:txBody>
        </p:sp>
        <p:sp>
          <p:nvSpPr>
            <p:cNvPr id="16" name="Rectangle 15"/>
            <p:cNvSpPr/>
            <p:nvPr/>
          </p:nvSpPr>
          <p:spPr bwMode="auto">
            <a:xfrm rot="16200000">
              <a:off x="4279727" y="5156894"/>
              <a:ext cx="914407" cy="508021"/>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400" dirty="0">
                  <a:latin typeface="+mj-lt"/>
                  <a:cs typeface="Gungsuh" pitchFamily="18" charset="-127"/>
                </a:rPr>
                <a:t>Lightness</a:t>
              </a:r>
            </a:p>
          </p:txBody>
        </p:sp>
        <p:sp>
          <p:nvSpPr>
            <p:cNvPr id="17" name="Rectangle 16"/>
            <p:cNvSpPr/>
            <p:nvPr/>
          </p:nvSpPr>
          <p:spPr bwMode="auto">
            <a:xfrm>
              <a:off x="4800433" y="4801300"/>
              <a:ext cx="457219" cy="1066809"/>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sz="1100">
                  <a:latin typeface="Century Gothic" pitchFamily="-32" charset="0"/>
                </a:rPr>
                <a:t>     1  </a:t>
              </a:r>
            </a:p>
            <a:p>
              <a:pPr>
                <a:spcBef>
                  <a:spcPct val="20000"/>
                </a:spcBef>
              </a:pPr>
              <a:endParaRPr lang="en-US" altLang="zh-CN" sz="400">
                <a:latin typeface="Century Gothic" pitchFamily="-32" charset="0"/>
              </a:endParaRPr>
            </a:p>
            <a:p>
              <a:pPr>
                <a:spcBef>
                  <a:spcPct val="20000"/>
                </a:spcBef>
              </a:pPr>
              <a:endParaRPr lang="en-US" altLang="zh-CN" sz="600">
                <a:latin typeface="Century Gothic" pitchFamily="-32" charset="0"/>
              </a:endParaRPr>
            </a:p>
            <a:p>
              <a:pPr>
                <a:spcBef>
                  <a:spcPct val="20000"/>
                </a:spcBef>
              </a:pPr>
              <a:r>
                <a:rPr lang="en-US" altLang="zh-CN" sz="1100">
                  <a:latin typeface="Century Gothic" pitchFamily="-32" charset="0"/>
                </a:rPr>
                <a:t>  0.5 </a:t>
              </a:r>
            </a:p>
            <a:p>
              <a:pPr>
                <a:spcBef>
                  <a:spcPct val="20000"/>
                </a:spcBef>
              </a:pPr>
              <a:endParaRPr lang="en-US" altLang="zh-CN" sz="800">
                <a:latin typeface="Century Gothic" pitchFamily="-32" charset="0"/>
              </a:endParaRPr>
            </a:p>
            <a:p>
              <a:pPr>
                <a:spcBef>
                  <a:spcPct val="20000"/>
                </a:spcBef>
              </a:pPr>
              <a:endParaRPr lang="en-US" altLang="zh-CN" sz="500">
                <a:latin typeface="Century Gothic" pitchFamily="-32" charset="0"/>
              </a:endParaRPr>
            </a:p>
            <a:p>
              <a:pPr>
                <a:spcBef>
                  <a:spcPct val="20000"/>
                </a:spcBef>
              </a:pPr>
              <a:r>
                <a:rPr lang="en-US" altLang="zh-CN" sz="1100">
                  <a:latin typeface="Century Gothic" pitchFamily="-32" charset="0"/>
                </a:rPr>
                <a:t>     0 </a:t>
              </a:r>
            </a:p>
          </p:txBody>
        </p:sp>
        <p:sp>
          <p:nvSpPr>
            <p:cNvPr id="19" name="Rectangle 18"/>
            <p:cNvSpPr/>
            <p:nvPr/>
          </p:nvSpPr>
          <p:spPr bwMode="auto">
            <a:xfrm>
              <a:off x="5333855" y="6401513"/>
              <a:ext cx="533422" cy="381003"/>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400" dirty="0">
                  <a:latin typeface="+mj-lt"/>
                  <a:cs typeface="Gungsuh" pitchFamily="18" charset="-127"/>
                </a:rPr>
                <a:t>Hue</a:t>
              </a:r>
            </a:p>
          </p:txBody>
        </p:sp>
        <p:sp>
          <p:nvSpPr>
            <p:cNvPr id="20" name="Rectangle 19"/>
            <p:cNvSpPr/>
            <p:nvPr/>
          </p:nvSpPr>
          <p:spPr bwMode="auto">
            <a:xfrm>
              <a:off x="5079844" y="5815720"/>
              <a:ext cx="228609" cy="266702"/>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sz="1100">
                  <a:latin typeface="Century Gothic" pitchFamily="-32" charset="0"/>
                </a:rPr>
                <a:t>0</a:t>
              </a:r>
            </a:p>
          </p:txBody>
        </p:sp>
        <p:sp>
          <p:nvSpPr>
            <p:cNvPr id="21" name="Rectangle 20"/>
            <p:cNvSpPr/>
            <p:nvPr/>
          </p:nvSpPr>
          <p:spPr bwMode="auto">
            <a:xfrm>
              <a:off x="5549763" y="6133222"/>
              <a:ext cx="381015" cy="344491"/>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100" dirty="0">
                  <a:latin typeface="+mj-lt"/>
                  <a:cs typeface="Gungsuh" pitchFamily="18" charset="-127"/>
                </a:rPr>
                <a:t>0.5</a:t>
              </a:r>
            </a:p>
          </p:txBody>
        </p:sp>
        <p:sp>
          <p:nvSpPr>
            <p:cNvPr id="24" name="Rectangle 23"/>
            <p:cNvSpPr/>
            <p:nvPr/>
          </p:nvSpPr>
          <p:spPr bwMode="auto">
            <a:xfrm>
              <a:off x="6387997" y="6438025"/>
              <a:ext cx="228609" cy="26829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sz="1100">
                  <a:latin typeface="Century Gothic" pitchFamily="-32" charset="0"/>
                </a:rPr>
                <a:t>1</a:t>
              </a:r>
            </a:p>
          </p:txBody>
        </p:sp>
        <p:sp>
          <p:nvSpPr>
            <p:cNvPr id="25" name="Rectangle 24"/>
            <p:cNvSpPr/>
            <p:nvPr/>
          </p:nvSpPr>
          <p:spPr bwMode="auto">
            <a:xfrm>
              <a:off x="6553104" y="6439613"/>
              <a:ext cx="228609" cy="266702"/>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sz="1100">
                  <a:latin typeface="Century Gothic" pitchFamily="-32" charset="0"/>
                </a:rPr>
                <a:t>0</a:t>
              </a:r>
            </a:p>
          </p:txBody>
        </p:sp>
        <p:sp>
          <p:nvSpPr>
            <p:cNvPr id="26" name="Rectangle 25"/>
            <p:cNvSpPr/>
            <p:nvPr/>
          </p:nvSpPr>
          <p:spPr bwMode="auto">
            <a:xfrm>
              <a:off x="6819815" y="6350712"/>
              <a:ext cx="381015" cy="381003"/>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100" dirty="0">
                  <a:latin typeface="+mj-lt"/>
                  <a:cs typeface="Gungsuh" pitchFamily="18" charset="-127"/>
                </a:rPr>
                <a:t>0.2</a:t>
              </a:r>
            </a:p>
          </p:txBody>
        </p:sp>
        <p:sp>
          <p:nvSpPr>
            <p:cNvPr id="27" name="Rectangle 26"/>
            <p:cNvSpPr/>
            <p:nvPr/>
          </p:nvSpPr>
          <p:spPr bwMode="auto">
            <a:xfrm>
              <a:off x="7111927" y="6236411"/>
              <a:ext cx="381015" cy="381003"/>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100" dirty="0">
                  <a:latin typeface="+mj-lt"/>
                  <a:cs typeface="Gungsuh" pitchFamily="18" charset="-127"/>
                </a:rPr>
                <a:t>0.4</a:t>
              </a:r>
            </a:p>
          </p:txBody>
        </p:sp>
        <p:sp>
          <p:nvSpPr>
            <p:cNvPr id="28" name="Rectangle 27"/>
            <p:cNvSpPr/>
            <p:nvPr/>
          </p:nvSpPr>
          <p:spPr bwMode="auto">
            <a:xfrm>
              <a:off x="7377051" y="6145922"/>
              <a:ext cx="381015" cy="381003"/>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100" dirty="0">
                  <a:latin typeface="+mj-lt"/>
                  <a:cs typeface="Gungsuh" pitchFamily="18" charset="-127"/>
                </a:rPr>
                <a:t>0.6</a:t>
              </a:r>
            </a:p>
          </p:txBody>
        </p:sp>
        <p:sp>
          <p:nvSpPr>
            <p:cNvPr id="29" name="Rectangle 28"/>
            <p:cNvSpPr/>
            <p:nvPr/>
          </p:nvSpPr>
          <p:spPr bwMode="auto">
            <a:xfrm>
              <a:off x="7670749" y="6020509"/>
              <a:ext cx="381015" cy="381003"/>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100" dirty="0">
                  <a:latin typeface="+mj-lt"/>
                  <a:cs typeface="Gungsuh" pitchFamily="18" charset="-127"/>
                </a:rPr>
                <a:t>0.8</a:t>
              </a:r>
            </a:p>
          </p:txBody>
        </p:sp>
        <p:sp>
          <p:nvSpPr>
            <p:cNvPr id="30" name="Rectangle 29"/>
            <p:cNvSpPr/>
            <p:nvPr/>
          </p:nvSpPr>
          <p:spPr bwMode="auto">
            <a:xfrm>
              <a:off x="8000963" y="5917321"/>
              <a:ext cx="228609" cy="266702"/>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sz="1100">
                  <a:latin typeface="Century Gothic" pitchFamily="-32" charset="0"/>
                </a:rPr>
                <a:t>1</a:t>
              </a:r>
            </a:p>
          </p:txBody>
        </p:sp>
        <p:sp>
          <p:nvSpPr>
            <p:cNvPr id="18" name="Rectangle 17"/>
            <p:cNvSpPr/>
            <p:nvPr/>
          </p:nvSpPr>
          <p:spPr bwMode="auto">
            <a:xfrm>
              <a:off x="7162729" y="6452313"/>
              <a:ext cx="1143046" cy="381003"/>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1400" dirty="0">
                  <a:latin typeface="+mj-lt"/>
                  <a:cs typeface="Gungsuh" pitchFamily="18" charset="-127"/>
                </a:rPr>
                <a:t>Saturation</a:t>
              </a:r>
            </a:p>
          </p:txBody>
        </p:sp>
      </p:grpSp>
      <p:sp>
        <p:nvSpPr>
          <p:cNvPr id="26631" name="Line 7"/>
          <p:cNvSpPr>
            <a:spLocks noChangeShapeType="1"/>
          </p:cNvSpPr>
          <p:nvPr/>
        </p:nvSpPr>
        <p:spPr bwMode="auto">
          <a:xfrm>
            <a:off x="3962400" y="4572000"/>
            <a:ext cx="1066800" cy="228600"/>
          </a:xfrm>
          <a:prstGeom prst="line">
            <a:avLst/>
          </a:prstGeom>
          <a:noFill/>
          <a:ln w="28575">
            <a:solidFill>
              <a:schemeClr val="tx1"/>
            </a:solidFill>
            <a:round/>
            <a:headEnd/>
            <a:tailEnd type="arrow" w="med" len="med"/>
          </a:ln>
        </p:spPr>
        <p:txBody>
          <a:bodyPr wrap="none" anchor="ctr"/>
          <a:lstStyle/>
          <a:p>
            <a:endParaRPr lang="zh-CN" altLang="en-US"/>
          </a:p>
        </p:txBody>
      </p:sp>
    </p:spTree>
    <p:extLst>
      <p:ext uri="{BB962C8B-B14F-4D97-AF65-F5344CB8AC3E}">
        <p14:creationId xmlns:p14="http://schemas.microsoft.com/office/powerpoint/2010/main" val="111664217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z="4000" dirty="0" smtClean="0">
                <a:solidFill>
                  <a:schemeClr val="tx1"/>
                </a:solidFill>
              </a:rPr>
              <a:t>Fingerprints</a:t>
            </a:r>
          </a:p>
        </p:txBody>
      </p:sp>
      <p:sp>
        <p:nvSpPr>
          <p:cNvPr id="65539" name="Rectangle 3"/>
          <p:cNvSpPr>
            <a:spLocks noGrp="1" noChangeArrowheads="1"/>
          </p:cNvSpPr>
          <p:nvPr>
            <p:ph type="body" idx="1"/>
          </p:nvPr>
        </p:nvSpPr>
        <p:spPr>
          <a:xfrm>
            <a:off x="457200" y="1600200"/>
            <a:ext cx="7620000" cy="4572000"/>
          </a:xfrm>
        </p:spPr>
        <p:txBody>
          <a:bodyPr/>
          <a:lstStyle/>
          <a:p>
            <a:r>
              <a:rPr lang="en-US" altLang="zh-CN" sz="2800" dirty="0" smtClean="0"/>
              <a:t>Movement: (via phone accelerometer)</a:t>
            </a:r>
          </a:p>
        </p:txBody>
      </p:sp>
      <p:grpSp>
        <p:nvGrpSpPr>
          <p:cNvPr id="27652" name="Group 8"/>
          <p:cNvGrpSpPr>
            <a:grpSpLocks/>
          </p:cNvGrpSpPr>
          <p:nvPr/>
        </p:nvGrpSpPr>
        <p:grpSpPr bwMode="auto">
          <a:xfrm>
            <a:off x="396875" y="2878137"/>
            <a:ext cx="8750300" cy="2151063"/>
            <a:chOff x="304794" y="4632960"/>
            <a:chExt cx="8750306" cy="2150428"/>
          </a:xfrm>
        </p:grpSpPr>
        <p:pic>
          <p:nvPicPr>
            <p:cNvPr id="27659" name="Picture 8" descr="acc-whole-food"/>
            <p:cNvPicPr>
              <a:picLocks noChangeAspect="1" noChangeArrowheads="1"/>
            </p:cNvPicPr>
            <p:nvPr/>
          </p:nvPicPr>
          <p:blipFill>
            <a:blip r:embed="rId3" cstate="print"/>
            <a:srcRect/>
            <a:stretch>
              <a:fillRect/>
            </a:stretch>
          </p:blipFill>
          <p:spPr bwMode="auto">
            <a:xfrm>
              <a:off x="5975350" y="4648200"/>
              <a:ext cx="3079750" cy="2133600"/>
            </a:xfrm>
            <a:prstGeom prst="rect">
              <a:avLst/>
            </a:prstGeom>
            <a:noFill/>
            <a:ln w="9525">
              <a:noFill/>
              <a:miter lim="800000"/>
              <a:headEnd/>
              <a:tailEnd/>
            </a:ln>
          </p:spPr>
        </p:pic>
        <p:pic>
          <p:nvPicPr>
            <p:cNvPr id="27660" name="Picture 9" descr="acc-barnes"/>
            <p:cNvPicPr>
              <a:picLocks noChangeAspect="1" noChangeArrowheads="1"/>
            </p:cNvPicPr>
            <p:nvPr/>
          </p:nvPicPr>
          <p:blipFill>
            <a:blip r:embed="rId4" cstate="print"/>
            <a:srcRect/>
            <a:stretch>
              <a:fillRect/>
            </a:stretch>
          </p:blipFill>
          <p:spPr bwMode="auto">
            <a:xfrm>
              <a:off x="3164112" y="4692650"/>
              <a:ext cx="3048000" cy="2076450"/>
            </a:xfrm>
            <a:prstGeom prst="rect">
              <a:avLst/>
            </a:prstGeom>
            <a:noFill/>
            <a:ln w="9525">
              <a:noFill/>
              <a:miter lim="800000"/>
              <a:headEnd/>
              <a:tailEnd/>
            </a:ln>
          </p:spPr>
        </p:pic>
        <p:pic>
          <p:nvPicPr>
            <p:cNvPr id="27661" name="Picture 7" descr="acc-starbucks"/>
            <p:cNvPicPr>
              <a:picLocks noChangeAspect="1" noChangeArrowheads="1"/>
            </p:cNvPicPr>
            <p:nvPr/>
          </p:nvPicPr>
          <p:blipFill>
            <a:blip r:embed="rId5" cstate="print"/>
            <a:srcRect/>
            <a:stretch>
              <a:fillRect/>
            </a:stretch>
          </p:blipFill>
          <p:spPr bwMode="auto">
            <a:xfrm>
              <a:off x="351966" y="4683125"/>
              <a:ext cx="3048000" cy="2100263"/>
            </a:xfrm>
            <a:prstGeom prst="rect">
              <a:avLst/>
            </a:prstGeom>
            <a:noFill/>
            <a:ln w="9525">
              <a:noFill/>
              <a:miter lim="800000"/>
              <a:headEnd/>
              <a:tailEnd/>
            </a:ln>
          </p:spPr>
        </p:pic>
        <p:sp>
          <p:nvSpPr>
            <p:cNvPr id="27662" name="Rectangle 6"/>
            <p:cNvSpPr>
              <a:spLocks noChangeArrowheads="1"/>
            </p:cNvSpPr>
            <p:nvPr/>
          </p:nvSpPr>
          <p:spPr bwMode="auto">
            <a:xfrm>
              <a:off x="304794" y="4724400"/>
              <a:ext cx="44196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sp>
          <p:nvSpPr>
            <p:cNvPr id="27663" name="Rectangle 7"/>
            <p:cNvSpPr>
              <a:spLocks noChangeArrowheads="1"/>
            </p:cNvSpPr>
            <p:nvPr/>
          </p:nvSpPr>
          <p:spPr bwMode="auto">
            <a:xfrm>
              <a:off x="3391986" y="4632960"/>
              <a:ext cx="15240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grpSp>
      <p:sp>
        <p:nvSpPr>
          <p:cNvPr id="10" name="Rectangle 9"/>
          <p:cNvSpPr/>
          <p:nvPr/>
        </p:nvSpPr>
        <p:spPr bwMode="auto">
          <a:xfrm>
            <a:off x="1323975" y="2817812"/>
            <a:ext cx="15240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Cafeteria</a:t>
            </a:r>
          </a:p>
        </p:txBody>
      </p:sp>
      <p:sp>
        <p:nvSpPr>
          <p:cNvPr id="11" name="Rectangle 10"/>
          <p:cNvSpPr/>
          <p:nvPr/>
        </p:nvSpPr>
        <p:spPr bwMode="auto">
          <a:xfrm>
            <a:off x="4092575" y="2817812"/>
            <a:ext cx="17526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Clothes Store</a:t>
            </a:r>
          </a:p>
        </p:txBody>
      </p:sp>
      <p:sp>
        <p:nvSpPr>
          <p:cNvPr id="12" name="Rectangle 11"/>
          <p:cNvSpPr/>
          <p:nvPr/>
        </p:nvSpPr>
        <p:spPr bwMode="auto">
          <a:xfrm>
            <a:off x="6873875" y="2787650"/>
            <a:ext cx="1584325"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Grocery Store</a:t>
            </a:r>
          </a:p>
        </p:txBody>
      </p:sp>
      <p:sp>
        <p:nvSpPr>
          <p:cNvPr id="14" name="TextBox 13"/>
          <p:cNvSpPr txBox="1"/>
          <p:nvPr/>
        </p:nvSpPr>
        <p:spPr>
          <a:xfrm>
            <a:off x="0" y="4097337"/>
            <a:ext cx="838200" cy="350838"/>
          </a:xfrm>
          <a:prstGeom prst="rect">
            <a:avLst/>
          </a:prstGeom>
          <a:noFill/>
        </p:spPr>
        <p:txBody>
          <a:bodyPr>
            <a:spAutoFit/>
          </a:bodyPr>
          <a:lstStyle/>
          <a:p>
            <a:pPr>
              <a:defRPr/>
            </a:pPr>
            <a:r>
              <a:rPr lang="en-US" sz="1700" dirty="0">
                <a:latin typeface="+mj-lt"/>
                <a:cs typeface="+mn-cs"/>
              </a:rPr>
              <a:t>Static</a:t>
            </a:r>
          </a:p>
        </p:txBody>
      </p:sp>
      <p:sp>
        <p:nvSpPr>
          <p:cNvPr id="15" name="TextBox 14"/>
          <p:cNvSpPr txBox="1"/>
          <p:nvPr/>
        </p:nvSpPr>
        <p:spPr>
          <a:xfrm>
            <a:off x="-33338" y="3351212"/>
            <a:ext cx="990601" cy="350838"/>
          </a:xfrm>
          <a:prstGeom prst="rect">
            <a:avLst/>
          </a:prstGeom>
          <a:noFill/>
        </p:spPr>
        <p:txBody>
          <a:bodyPr>
            <a:spAutoFit/>
          </a:bodyPr>
          <a:lstStyle/>
          <a:p>
            <a:pPr>
              <a:defRPr/>
            </a:pPr>
            <a:r>
              <a:rPr lang="en-US" sz="1700" dirty="0">
                <a:latin typeface="+mj-lt"/>
                <a:cs typeface="+mn-cs"/>
              </a:rPr>
              <a:t>Moving</a:t>
            </a:r>
          </a:p>
        </p:txBody>
      </p:sp>
      <p:sp>
        <p:nvSpPr>
          <p:cNvPr id="27658" name="Rectangle 7"/>
          <p:cNvSpPr>
            <a:spLocks noChangeArrowheads="1"/>
          </p:cNvSpPr>
          <p:nvPr/>
        </p:nvSpPr>
        <p:spPr bwMode="auto">
          <a:xfrm>
            <a:off x="6248400" y="2894012"/>
            <a:ext cx="198438"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spTree>
    <p:extLst>
      <p:ext uri="{BB962C8B-B14F-4D97-AF65-F5344CB8AC3E}">
        <p14:creationId xmlns:p14="http://schemas.microsoft.com/office/powerpoint/2010/main" val="303819365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sz="4000" dirty="0" smtClean="0">
                <a:solidFill>
                  <a:schemeClr val="tx1"/>
                </a:solidFill>
              </a:rPr>
              <a:t>Fingerprints</a:t>
            </a:r>
          </a:p>
        </p:txBody>
      </p:sp>
      <p:grpSp>
        <p:nvGrpSpPr>
          <p:cNvPr id="29700" name="Group 8"/>
          <p:cNvGrpSpPr>
            <a:grpSpLocks/>
          </p:cNvGrpSpPr>
          <p:nvPr/>
        </p:nvGrpSpPr>
        <p:grpSpPr bwMode="auto">
          <a:xfrm>
            <a:off x="396875" y="2681287"/>
            <a:ext cx="8750300" cy="2151063"/>
            <a:chOff x="304794" y="4632960"/>
            <a:chExt cx="8750306" cy="2150428"/>
          </a:xfrm>
        </p:grpSpPr>
        <p:pic>
          <p:nvPicPr>
            <p:cNvPr id="29711" name="Picture 8" descr="acc-whole-food"/>
            <p:cNvPicPr>
              <a:picLocks noChangeAspect="1" noChangeArrowheads="1"/>
            </p:cNvPicPr>
            <p:nvPr/>
          </p:nvPicPr>
          <p:blipFill>
            <a:blip r:embed="rId3" cstate="print"/>
            <a:srcRect/>
            <a:stretch>
              <a:fillRect/>
            </a:stretch>
          </p:blipFill>
          <p:spPr bwMode="auto">
            <a:xfrm>
              <a:off x="5975350" y="4648200"/>
              <a:ext cx="3079750" cy="2133600"/>
            </a:xfrm>
            <a:prstGeom prst="rect">
              <a:avLst/>
            </a:prstGeom>
            <a:noFill/>
            <a:ln w="9525">
              <a:noFill/>
              <a:miter lim="800000"/>
              <a:headEnd/>
              <a:tailEnd/>
            </a:ln>
          </p:spPr>
        </p:pic>
        <p:pic>
          <p:nvPicPr>
            <p:cNvPr id="29712" name="Picture 9" descr="acc-barnes"/>
            <p:cNvPicPr>
              <a:picLocks noChangeAspect="1" noChangeArrowheads="1"/>
            </p:cNvPicPr>
            <p:nvPr/>
          </p:nvPicPr>
          <p:blipFill>
            <a:blip r:embed="rId4" cstate="print"/>
            <a:srcRect/>
            <a:stretch>
              <a:fillRect/>
            </a:stretch>
          </p:blipFill>
          <p:spPr bwMode="auto">
            <a:xfrm>
              <a:off x="3164112" y="4692650"/>
              <a:ext cx="3048000" cy="2076450"/>
            </a:xfrm>
            <a:prstGeom prst="rect">
              <a:avLst/>
            </a:prstGeom>
            <a:noFill/>
            <a:ln w="9525">
              <a:noFill/>
              <a:miter lim="800000"/>
              <a:headEnd/>
              <a:tailEnd/>
            </a:ln>
          </p:spPr>
        </p:pic>
        <p:pic>
          <p:nvPicPr>
            <p:cNvPr id="29713" name="Picture 7" descr="acc-starbucks"/>
            <p:cNvPicPr>
              <a:picLocks noChangeAspect="1" noChangeArrowheads="1"/>
            </p:cNvPicPr>
            <p:nvPr/>
          </p:nvPicPr>
          <p:blipFill>
            <a:blip r:embed="rId5" cstate="print"/>
            <a:srcRect/>
            <a:stretch>
              <a:fillRect/>
            </a:stretch>
          </p:blipFill>
          <p:spPr bwMode="auto">
            <a:xfrm>
              <a:off x="351966" y="4683125"/>
              <a:ext cx="3048000" cy="2100263"/>
            </a:xfrm>
            <a:prstGeom prst="rect">
              <a:avLst/>
            </a:prstGeom>
            <a:noFill/>
            <a:ln w="9525">
              <a:noFill/>
              <a:miter lim="800000"/>
              <a:headEnd/>
              <a:tailEnd/>
            </a:ln>
          </p:spPr>
        </p:pic>
        <p:sp>
          <p:nvSpPr>
            <p:cNvPr id="29714" name="Rectangle 6"/>
            <p:cNvSpPr>
              <a:spLocks noChangeArrowheads="1"/>
            </p:cNvSpPr>
            <p:nvPr/>
          </p:nvSpPr>
          <p:spPr bwMode="auto">
            <a:xfrm>
              <a:off x="304794" y="4724400"/>
              <a:ext cx="44196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sp>
          <p:nvSpPr>
            <p:cNvPr id="29715" name="Rectangle 7"/>
            <p:cNvSpPr>
              <a:spLocks noChangeArrowheads="1"/>
            </p:cNvSpPr>
            <p:nvPr/>
          </p:nvSpPr>
          <p:spPr bwMode="auto">
            <a:xfrm>
              <a:off x="3391986" y="4632960"/>
              <a:ext cx="15240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grpSp>
      <p:sp>
        <p:nvSpPr>
          <p:cNvPr id="10" name="Rectangle 9"/>
          <p:cNvSpPr/>
          <p:nvPr/>
        </p:nvSpPr>
        <p:spPr bwMode="auto">
          <a:xfrm>
            <a:off x="1323975" y="2620962"/>
            <a:ext cx="15240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Cafeteria</a:t>
            </a:r>
          </a:p>
        </p:txBody>
      </p:sp>
      <p:sp>
        <p:nvSpPr>
          <p:cNvPr id="11" name="Rectangle 10"/>
          <p:cNvSpPr/>
          <p:nvPr/>
        </p:nvSpPr>
        <p:spPr bwMode="auto">
          <a:xfrm>
            <a:off x="4092575" y="2620962"/>
            <a:ext cx="17526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Clothes Store</a:t>
            </a:r>
          </a:p>
        </p:txBody>
      </p:sp>
      <p:sp>
        <p:nvSpPr>
          <p:cNvPr id="12" name="Rectangle 11"/>
          <p:cNvSpPr/>
          <p:nvPr/>
        </p:nvSpPr>
        <p:spPr bwMode="auto">
          <a:xfrm>
            <a:off x="6873875" y="2590800"/>
            <a:ext cx="1508125"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Grocery Store</a:t>
            </a:r>
          </a:p>
        </p:txBody>
      </p:sp>
      <p:sp>
        <p:nvSpPr>
          <p:cNvPr id="14" name="TextBox 13"/>
          <p:cNvSpPr txBox="1"/>
          <p:nvPr/>
        </p:nvSpPr>
        <p:spPr>
          <a:xfrm>
            <a:off x="0" y="3900487"/>
            <a:ext cx="838200" cy="350838"/>
          </a:xfrm>
          <a:prstGeom prst="rect">
            <a:avLst/>
          </a:prstGeom>
          <a:noFill/>
        </p:spPr>
        <p:txBody>
          <a:bodyPr>
            <a:spAutoFit/>
          </a:bodyPr>
          <a:lstStyle/>
          <a:p>
            <a:pPr>
              <a:defRPr/>
            </a:pPr>
            <a:r>
              <a:rPr lang="en-US" sz="1700" dirty="0">
                <a:latin typeface="+mj-lt"/>
                <a:cs typeface="+mn-cs"/>
              </a:rPr>
              <a:t>Static</a:t>
            </a:r>
          </a:p>
        </p:txBody>
      </p:sp>
      <p:sp>
        <p:nvSpPr>
          <p:cNvPr id="29705" name="Rectangle 7"/>
          <p:cNvSpPr>
            <a:spLocks noChangeArrowheads="1"/>
          </p:cNvSpPr>
          <p:nvPr/>
        </p:nvSpPr>
        <p:spPr bwMode="auto">
          <a:xfrm>
            <a:off x="6248400" y="2697162"/>
            <a:ext cx="198438"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cxnSp>
        <p:nvCxnSpPr>
          <p:cNvPr id="29706" name="Straight Arrow Connector 16"/>
          <p:cNvCxnSpPr>
            <a:cxnSpLocks noChangeShapeType="1"/>
          </p:cNvCxnSpPr>
          <p:nvPr/>
        </p:nvCxnSpPr>
        <p:spPr bwMode="auto">
          <a:xfrm rot="5400000" flipH="1" flipV="1">
            <a:off x="647700" y="4411662"/>
            <a:ext cx="914400" cy="228600"/>
          </a:xfrm>
          <a:prstGeom prst="straightConnector1">
            <a:avLst/>
          </a:prstGeom>
          <a:noFill/>
          <a:ln w="44450" algn="ctr">
            <a:solidFill>
              <a:srgbClr val="C00000"/>
            </a:solidFill>
            <a:round/>
            <a:headEnd/>
            <a:tailEnd type="arrow" w="med" len="med"/>
          </a:ln>
        </p:spPr>
      </p:cxnSp>
      <p:sp>
        <p:nvSpPr>
          <p:cNvPr id="18" name="TextBox 17"/>
          <p:cNvSpPr txBox="1"/>
          <p:nvPr/>
        </p:nvSpPr>
        <p:spPr>
          <a:xfrm>
            <a:off x="304800" y="4983162"/>
            <a:ext cx="1371600" cy="461665"/>
          </a:xfrm>
          <a:prstGeom prst="rect">
            <a:avLst/>
          </a:prstGeom>
          <a:noFill/>
        </p:spPr>
        <p:txBody>
          <a:bodyPr wrap="square">
            <a:spAutoFit/>
          </a:bodyPr>
          <a:lstStyle/>
          <a:p>
            <a:pPr>
              <a:defRPr/>
            </a:pPr>
            <a:r>
              <a:rPr lang="en-US" dirty="0">
                <a:latin typeface="+mj-lt"/>
                <a:cs typeface="+mn-cs"/>
              </a:rPr>
              <a:t>Queuing </a:t>
            </a:r>
          </a:p>
        </p:txBody>
      </p:sp>
      <p:cxnSp>
        <p:nvCxnSpPr>
          <p:cNvPr id="29708" name="Straight Arrow Connector 18"/>
          <p:cNvCxnSpPr>
            <a:cxnSpLocks noChangeShapeType="1"/>
          </p:cNvCxnSpPr>
          <p:nvPr/>
        </p:nvCxnSpPr>
        <p:spPr bwMode="auto">
          <a:xfrm rot="16200000" flipV="1">
            <a:off x="1885156" y="4393406"/>
            <a:ext cx="954088" cy="304800"/>
          </a:xfrm>
          <a:prstGeom prst="straightConnector1">
            <a:avLst/>
          </a:prstGeom>
          <a:noFill/>
          <a:ln w="44450" algn="ctr">
            <a:solidFill>
              <a:srgbClr val="C00000"/>
            </a:solidFill>
            <a:round/>
            <a:headEnd/>
            <a:tailEnd type="arrow" w="med" len="med"/>
          </a:ln>
        </p:spPr>
      </p:cxnSp>
      <p:sp>
        <p:nvSpPr>
          <p:cNvPr id="20" name="TextBox 19"/>
          <p:cNvSpPr txBox="1"/>
          <p:nvPr/>
        </p:nvSpPr>
        <p:spPr>
          <a:xfrm>
            <a:off x="1981200" y="5022850"/>
            <a:ext cx="1905000" cy="366712"/>
          </a:xfrm>
          <a:prstGeom prst="rect">
            <a:avLst/>
          </a:prstGeom>
          <a:noFill/>
        </p:spPr>
        <p:txBody>
          <a:bodyPr>
            <a:spAutoFit/>
          </a:bodyPr>
          <a:lstStyle/>
          <a:p>
            <a:pPr>
              <a:defRPr/>
            </a:pPr>
            <a:r>
              <a:rPr lang="en-US" dirty="0">
                <a:latin typeface="+mj-lt"/>
                <a:cs typeface="+mn-cs"/>
              </a:rPr>
              <a:t>Seated  </a:t>
            </a:r>
          </a:p>
        </p:txBody>
      </p:sp>
      <p:sp>
        <p:nvSpPr>
          <p:cNvPr id="21" name="TextBox 20"/>
          <p:cNvSpPr txBox="1"/>
          <p:nvPr/>
        </p:nvSpPr>
        <p:spPr>
          <a:xfrm>
            <a:off x="-33338" y="3154362"/>
            <a:ext cx="990601" cy="350838"/>
          </a:xfrm>
          <a:prstGeom prst="rect">
            <a:avLst/>
          </a:prstGeom>
          <a:noFill/>
        </p:spPr>
        <p:txBody>
          <a:bodyPr>
            <a:spAutoFit/>
          </a:bodyPr>
          <a:lstStyle/>
          <a:p>
            <a:pPr>
              <a:defRPr/>
            </a:pPr>
            <a:r>
              <a:rPr lang="en-US" sz="1700" dirty="0">
                <a:latin typeface="+mj-lt"/>
                <a:cs typeface="+mn-cs"/>
              </a:rPr>
              <a:t>Moving</a:t>
            </a:r>
          </a:p>
        </p:txBody>
      </p:sp>
      <p:sp>
        <p:nvSpPr>
          <p:cNvPr id="23" name="Rectangle 3"/>
          <p:cNvSpPr txBox="1">
            <a:spLocks noChangeArrowheads="1"/>
          </p:cNvSpPr>
          <p:nvPr/>
        </p:nvSpPr>
        <p:spPr bwMode="auto">
          <a:xfrm>
            <a:off x="457200" y="1600200"/>
            <a:ext cx="7620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228600" algn="l" rtl="0" eaLnBrk="0" fontAlgn="base" hangingPunct="0">
              <a:spcBef>
                <a:spcPct val="20000"/>
              </a:spcBef>
              <a:spcAft>
                <a:spcPct val="0"/>
              </a:spcAft>
              <a:buClr>
                <a:schemeClr val="accent1"/>
              </a:buClr>
              <a:buFont typeface="Arial" charset="0"/>
              <a:buChar char="•"/>
              <a:defRPr sz="2200" kern="1200">
                <a:solidFill>
                  <a:schemeClr val="tx1"/>
                </a:solidFill>
                <a:latin typeface="+mn-lt"/>
                <a:ea typeface="+mn-ea"/>
                <a:cs typeface="+mn-cs"/>
              </a:defRPr>
            </a:lvl1pPr>
            <a:lvl2pPr marL="639763" indent="-228600" algn="l" rtl="0" eaLnBrk="0" fontAlgn="base" hangingPunct="0">
              <a:spcBef>
                <a:spcPct val="20000"/>
              </a:spcBef>
              <a:spcAft>
                <a:spcPct val="0"/>
              </a:spcAft>
              <a:buClr>
                <a:schemeClr val="accent2"/>
              </a:buClr>
              <a:buFont typeface="Arial" charset="0"/>
              <a:buChar char="•"/>
              <a:defRPr sz="2000" kern="1200">
                <a:solidFill>
                  <a:schemeClr val="tx1"/>
                </a:solidFill>
                <a:latin typeface="+mn-lt"/>
                <a:ea typeface="+mn-ea"/>
                <a:cs typeface="+mn-cs"/>
              </a:defRPr>
            </a:lvl2pPr>
            <a:lvl3pPr marL="1004888" indent="-228600" algn="l" rtl="0" eaLnBrk="0" fontAlgn="base" hangingPunct="0">
              <a:spcBef>
                <a:spcPct val="20000"/>
              </a:spcBef>
              <a:spcAft>
                <a:spcPct val="0"/>
              </a:spcAft>
              <a:buClr>
                <a:srgbClr val="D2CB6C"/>
              </a:buClr>
              <a:buFont typeface="Arial" charset="0"/>
              <a:buChar char="•"/>
              <a:defRPr kern="1200">
                <a:solidFill>
                  <a:schemeClr val="tx1"/>
                </a:solidFill>
                <a:latin typeface="+mn-lt"/>
                <a:ea typeface="+mn-ea"/>
                <a:cs typeface="+mn-cs"/>
              </a:defRPr>
            </a:lvl3pPr>
            <a:lvl4pPr marL="1279525" indent="-228600" algn="l" rtl="0" eaLnBrk="0" fontAlgn="base" hangingPunct="0">
              <a:spcBef>
                <a:spcPct val="20000"/>
              </a:spcBef>
              <a:spcAft>
                <a:spcPct val="0"/>
              </a:spcAft>
              <a:buClr>
                <a:srgbClr val="95A39D"/>
              </a:buClr>
              <a:buFont typeface="Arial" charset="0"/>
              <a:buChar char="•"/>
              <a:defRPr sz="1600" kern="1200">
                <a:solidFill>
                  <a:schemeClr val="tx1"/>
                </a:solidFill>
                <a:latin typeface="+mn-lt"/>
                <a:ea typeface="+mn-ea"/>
                <a:cs typeface="+mn-cs"/>
              </a:defRPr>
            </a:lvl4pPr>
            <a:lvl5pPr marL="1554163" indent="-228600" algn="l" rtl="0" eaLnBrk="0" fontAlgn="base" hangingPunct="0">
              <a:spcBef>
                <a:spcPct val="20000"/>
              </a:spcBef>
              <a:spcAft>
                <a:spcPct val="0"/>
              </a:spcAft>
              <a:buClr>
                <a:srgbClr val="C89F5D"/>
              </a:buClr>
              <a:buFont typeface="Arial" charset="0"/>
              <a:buChar char="•"/>
              <a:defRPr sz="1400" kern="120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altLang="zh-CN" sz="2800" smtClean="0"/>
              <a:t>Movement: (via phone accelerometer)</a:t>
            </a:r>
            <a:endParaRPr lang="en-US" altLang="zh-CN" sz="2800" dirty="0" smtClean="0"/>
          </a:p>
        </p:txBody>
      </p:sp>
    </p:spTree>
    <p:extLst>
      <p:ext uri="{BB962C8B-B14F-4D97-AF65-F5344CB8AC3E}">
        <p14:creationId xmlns:p14="http://schemas.microsoft.com/office/powerpoint/2010/main" val="130141843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sz="4000" dirty="0" smtClean="0">
                <a:solidFill>
                  <a:schemeClr val="tx1"/>
                </a:solidFill>
              </a:rPr>
              <a:t>Fingerprints</a:t>
            </a:r>
          </a:p>
        </p:txBody>
      </p:sp>
      <p:grpSp>
        <p:nvGrpSpPr>
          <p:cNvPr id="31748" name="Group 8"/>
          <p:cNvGrpSpPr>
            <a:grpSpLocks/>
          </p:cNvGrpSpPr>
          <p:nvPr/>
        </p:nvGrpSpPr>
        <p:grpSpPr bwMode="auto">
          <a:xfrm>
            <a:off x="396875" y="2695575"/>
            <a:ext cx="8750300" cy="2151063"/>
            <a:chOff x="304794" y="4632960"/>
            <a:chExt cx="8750306" cy="2150428"/>
          </a:xfrm>
        </p:grpSpPr>
        <p:pic>
          <p:nvPicPr>
            <p:cNvPr id="31759" name="Picture 8" descr="acc-whole-food"/>
            <p:cNvPicPr>
              <a:picLocks noChangeAspect="1" noChangeArrowheads="1"/>
            </p:cNvPicPr>
            <p:nvPr/>
          </p:nvPicPr>
          <p:blipFill>
            <a:blip r:embed="rId3" cstate="print"/>
            <a:srcRect/>
            <a:stretch>
              <a:fillRect/>
            </a:stretch>
          </p:blipFill>
          <p:spPr bwMode="auto">
            <a:xfrm>
              <a:off x="5975350" y="4648200"/>
              <a:ext cx="3079750" cy="2133600"/>
            </a:xfrm>
            <a:prstGeom prst="rect">
              <a:avLst/>
            </a:prstGeom>
            <a:noFill/>
            <a:ln w="9525">
              <a:noFill/>
              <a:miter lim="800000"/>
              <a:headEnd/>
              <a:tailEnd/>
            </a:ln>
          </p:spPr>
        </p:pic>
        <p:pic>
          <p:nvPicPr>
            <p:cNvPr id="31760" name="Picture 9" descr="acc-barnes"/>
            <p:cNvPicPr>
              <a:picLocks noChangeAspect="1" noChangeArrowheads="1"/>
            </p:cNvPicPr>
            <p:nvPr/>
          </p:nvPicPr>
          <p:blipFill>
            <a:blip r:embed="rId4" cstate="print"/>
            <a:srcRect/>
            <a:stretch>
              <a:fillRect/>
            </a:stretch>
          </p:blipFill>
          <p:spPr bwMode="auto">
            <a:xfrm>
              <a:off x="3164112" y="4692650"/>
              <a:ext cx="3048000" cy="2076450"/>
            </a:xfrm>
            <a:prstGeom prst="rect">
              <a:avLst/>
            </a:prstGeom>
            <a:noFill/>
            <a:ln w="9525">
              <a:noFill/>
              <a:miter lim="800000"/>
              <a:headEnd/>
              <a:tailEnd/>
            </a:ln>
          </p:spPr>
        </p:pic>
        <p:pic>
          <p:nvPicPr>
            <p:cNvPr id="31761" name="Picture 7" descr="acc-starbucks"/>
            <p:cNvPicPr>
              <a:picLocks noChangeAspect="1" noChangeArrowheads="1"/>
            </p:cNvPicPr>
            <p:nvPr/>
          </p:nvPicPr>
          <p:blipFill>
            <a:blip r:embed="rId5" cstate="print"/>
            <a:srcRect/>
            <a:stretch>
              <a:fillRect/>
            </a:stretch>
          </p:blipFill>
          <p:spPr bwMode="auto">
            <a:xfrm>
              <a:off x="351966" y="4683125"/>
              <a:ext cx="3048000" cy="2100263"/>
            </a:xfrm>
            <a:prstGeom prst="rect">
              <a:avLst/>
            </a:prstGeom>
            <a:noFill/>
            <a:ln w="9525">
              <a:noFill/>
              <a:miter lim="800000"/>
              <a:headEnd/>
              <a:tailEnd/>
            </a:ln>
          </p:spPr>
        </p:pic>
        <p:sp>
          <p:nvSpPr>
            <p:cNvPr id="31762" name="Rectangle 6"/>
            <p:cNvSpPr>
              <a:spLocks noChangeArrowheads="1"/>
            </p:cNvSpPr>
            <p:nvPr/>
          </p:nvSpPr>
          <p:spPr bwMode="auto">
            <a:xfrm>
              <a:off x="304794" y="4724400"/>
              <a:ext cx="44196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sp>
          <p:nvSpPr>
            <p:cNvPr id="31763" name="Rectangle 7"/>
            <p:cNvSpPr>
              <a:spLocks noChangeArrowheads="1"/>
            </p:cNvSpPr>
            <p:nvPr/>
          </p:nvSpPr>
          <p:spPr bwMode="auto">
            <a:xfrm>
              <a:off x="3391986" y="4632960"/>
              <a:ext cx="15240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grpSp>
      <p:sp>
        <p:nvSpPr>
          <p:cNvPr id="10" name="Rectangle 9"/>
          <p:cNvSpPr/>
          <p:nvPr/>
        </p:nvSpPr>
        <p:spPr bwMode="auto">
          <a:xfrm>
            <a:off x="1323975" y="2635250"/>
            <a:ext cx="15240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Cafeteria</a:t>
            </a:r>
          </a:p>
        </p:txBody>
      </p:sp>
      <p:sp>
        <p:nvSpPr>
          <p:cNvPr id="11" name="Rectangle 10"/>
          <p:cNvSpPr/>
          <p:nvPr/>
        </p:nvSpPr>
        <p:spPr bwMode="auto">
          <a:xfrm>
            <a:off x="4092575" y="2635250"/>
            <a:ext cx="17526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Clothes Store</a:t>
            </a:r>
          </a:p>
        </p:txBody>
      </p:sp>
      <p:sp>
        <p:nvSpPr>
          <p:cNvPr id="12" name="Rectangle 11"/>
          <p:cNvSpPr/>
          <p:nvPr/>
        </p:nvSpPr>
        <p:spPr bwMode="auto">
          <a:xfrm>
            <a:off x="6873875" y="2605088"/>
            <a:ext cx="1508125"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Grocery Store</a:t>
            </a:r>
          </a:p>
        </p:txBody>
      </p:sp>
      <p:sp>
        <p:nvSpPr>
          <p:cNvPr id="14" name="TextBox 13"/>
          <p:cNvSpPr txBox="1"/>
          <p:nvPr/>
        </p:nvSpPr>
        <p:spPr>
          <a:xfrm>
            <a:off x="0" y="3914775"/>
            <a:ext cx="838200" cy="350838"/>
          </a:xfrm>
          <a:prstGeom prst="rect">
            <a:avLst/>
          </a:prstGeom>
          <a:noFill/>
        </p:spPr>
        <p:txBody>
          <a:bodyPr>
            <a:spAutoFit/>
          </a:bodyPr>
          <a:lstStyle/>
          <a:p>
            <a:pPr>
              <a:defRPr/>
            </a:pPr>
            <a:r>
              <a:rPr lang="en-US" sz="1700" dirty="0">
                <a:latin typeface="+mj-lt"/>
                <a:cs typeface="+mn-cs"/>
              </a:rPr>
              <a:t>Static</a:t>
            </a:r>
          </a:p>
        </p:txBody>
      </p:sp>
      <p:sp>
        <p:nvSpPr>
          <p:cNvPr id="31753" name="Rectangle 7"/>
          <p:cNvSpPr>
            <a:spLocks noChangeArrowheads="1"/>
          </p:cNvSpPr>
          <p:nvPr/>
        </p:nvSpPr>
        <p:spPr bwMode="auto">
          <a:xfrm>
            <a:off x="6248400" y="2711450"/>
            <a:ext cx="198438"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cxnSp>
        <p:nvCxnSpPr>
          <p:cNvPr id="31754" name="Straight Arrow Connector 16"/>
          <p:cNvCxnSpPr>
            <a:cxnSpLocks noChangeShapeType="1"/>
          </p:cNvCxnSpPr>
          <p:nvPr/>
        </p:nvCxnSpPr>
        <p:spPr bwMode="auto">
          <a:xfrm rot="5400000" flipH="1" flipV="1">
            <a:off x="3368675" y="4311650"/>
            <a:ext cx="1066800" cy="609600"/>
          </a:xfrm>
          <a:prstGeom prst="straightConnector1">
            <a:avLst/>
          </a:prstGeom>
          <a:noFill/>
          <a:ln w="44450" algn="ctr">
            <a:solidFill>
              <a:srgbClr val="C00000"/>
            </a:solidFill>
            <a:round/>
            <a:headEnd/>
            <a:tailEnd type="arrow" w="med" len="med"/>
          </a:ln>
        </p:spPr>
      </p:cxnSp>
      <p:sp>
        <p:nvSpPr>
          <p:cNvPr id="18" name="TextBox 17"/>
          <p:cNvSpPr txBox="1"/>
          <p:nvPr/>
        </p:nvSpPr>
        <p:spPr>
          <a:xfrm>
            <a:off x="2514600" y="5149850"/>
            <a:ext cx="2225675" cy="641350"/>
          </a:xfrm>
          <a:prstGeom prst="rect">
            <a:avLst/>
          </a:prstGeom>
          <a:noFill/>
        </p:spPr>
        <p:txBody>
          <a:bodyPr>
            <a:spAutoFit/>
          </a:bodyPr>
          <a:lstStyle/>
          <a:p>
            <a:pPr>
              <a:defRPr/>
            </a:pPr>
            <a:r>
              <a:rPr lang="en-US" dirty="0">
                <a:latin typeface="+mj-lt"/>
                <a:cs typeface="+mn-cs"/>
              </a:rPr>
              <a:t>Pause for product browsing</a:t>
            </a:r>
          </a:p>
        </p:txBody>
      </p:sp>
      <p:cxnSp>
        <p:nvCxnSpPr>
          <p:cNvPr id="31756" name="Straight Arrow Connector 18"/>
          <p:cNvCxnSpPr>
            <a:cxnSpLocks noChangeShapeType="1"/>
          </p:cNvCxnSpPr>
          <p:nvPr/>
        </p:nvCxnSpPr>
        <p:spPr bwMode="auto">
          <a:xfrm rot="16200000" flipV="1">
            <a:off x="4132263" y="3733800"/>
            <a:ext cx="1905000" cy="1143000"/>
          </a:xfrm>
          <a:prstGeom prst="straightConnector1">
            <a:avLst/>
          </a:prstGeom>
          <a:noFill/>
          <a:ln w="44450" algn="ctr">
            <a:solidFill>
              <a:srgbClr val="C00000"/>
            </a:solidFill>
            <a:round/>
            <a:headEnd/>
            <a:tailEnd type="arrow" w="med" len="med"/>
          </a:ln>
        </p:spPr>
      </p:cxnSp>
      <p:sp>
        <p:nvSpPr>
          <p:cNvPr id="20" name="TextBox 19"/>
          <p:cNvSpPr txBox="1"/>
          <p:nvPr/>
        </p:nvSpPr>
        <p:spPr>
          <a:xfrm>
            <a:off x="5656263" y="5145088"/>
            <a:ext cx="2514600" cy="641350"/>
          </a:xfrm>
          <a:prstGeom prst="rect">
            <a:avLst/>
          </a:prstGeom>
          <a:noFill/>
        </p:spPr>
        <p:txBody>
          <a:bodyPr>
            <a:spAutoFit/>
          </a:bodyPr>
          <a:lstStyle/>
          <a:p>
            <a:pPr>
              <a:defRPr/>
            </a:pPr>
            <a:r>
              <a:rPr lang="en-US" dirty="0">
                <a:latin typeface="+mj-lt"/>
                <a:cs typeface="+mn-cs"/>
              </a:rPr>
              <a:t>Short walks between product browsing</a:t>
            </a:r>
          </a:p>
        </p:txBody>
      </p:sp>
      <p:sp>
        <p:nvSpPr>
          <p:cNvPr id="21" name="TextBox 20"/>
          <p:cNvSpPr txBox="1"/>
          <p:nvPr/>
        </p:nvSpPr>
        <p:spPr>
          <a:xfrm>
            <a:off x="-33338" y="3168650"/>
            <a:ext cx="990601" cy="350838"/>
          </a:xfrm>
          <a:prstGeom prst="rect">
            <a:avLst/>
          </a:prstGeom>
          <a:noFill/>
        </p:spPr>
        <p:txBody>
          <a:bodyPr>
            <a:spAutoFit/>
          </a:bodyPr>
          <a:lstStyle/>
          <a:p>
            <a:pPr>
              <a:defRPr/>
            </a:pPr>
            <a:r>
              <a:rPr lang="en-US" sz="1700" dirty="0">
                <a:latin typeface="+mj-lt"/>
                <a:cs typeface="+mn-cs"/>
              </a:rPr>
              <a:t>Moving</a:t>
            </a:r>
          </a:p>
        </p:txBody>
      </p:sp>
      <p:sp>
        <p:nvSpPr>
          <p:cNvPr id="22" name="Rectangle 3"/>
          <p:cNvSpPr txBox="1">
            <a:spLocks noChangeArrowheads="1"/>
          </p:cNvSpPr>
          <p:nvPr/>
        </p:nvSpPr>
        <p:spPr bwMode="auto">
          <a:xfrm>
            <a:off x="457200" y="1600200"/>
            <a:ext cx="7620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228600" algn="l" rtl="0" eaLnBrk="0" fontAlgn="base" hangingPunct="0">
              <a:spcBef>
                <a:spcPct val="20000"/>
              </a:spcBef>
              <a:spcAft>
                <a:spcPct val="0"/>
              </a:spcAft>
              <a:buClr>
                <a:schemeClr val="accent1"/>
              </a:buClr>
              <a:buFont typeface="Arial" charset="0"/>
              <a:buChar char="•"/>
              <a:defRPr sz="2200" kern="1200">
                <a:solidFill>
                  <a:schemeClr val="tx1"/>
                </a:solidFill>
                <a:latin typeface="+mn-lt"/>
                <a:ea typeface="+mn-ea"/>
                <a:cs typeface="+mn-cs"/>
              </a:defRPr>
            </a:lvl1pPr>
            <a:lvl2pPr marL="639763" indent="-228600" algn="l" rtl="0" eaLnBrk="0" fontAlgn="base" hangingPunct="0">
              <a:spcBef>
                <a:spcPct val="20000"/>
              </a:spcBef>
              <a:spcAft>
                <a:spcPct val="0"/>
              </a:spcAft>
              <a:buClr>
                <a:schemeClr val="accent2"/>
              </a:buClr>
              <a:buFont typeface="Arial" charset="0"/>
              <a:buChar char="•"/>
              <a:defRPr sz="2000" kern="1200">
                <a:solidFill>
                  <a:schemeClr val="tx1"/>
                </a:solidFill>
                <a:latin typeface="+mn-lt"/>
                <a:ea typeface="+mn-ea"/>
                <a:cs typeface="+mn-cs"/>
              </a:defRPr>
            </a:lvl2pPr>
            <a:lvl3pPr marL="1004888" indent="-228600" algn="l" rtl="0" eaLnBrk="0" fontAlgn="base" hangingPunct="0">
              <a:spcBef>
                <a:spcPct val="20000"/>
              </a:spcBef>
              <a:spcAft>
                <a:spcPct val="0"/>
              </a:spcAft>
              <a:buClr>
                <a:srgbClr val="D2CB6C"/>
              </a:buClr>
              <a:buFont typeface="Arial" charset="0"/>
              <a:buChar char="•"/>
              <a:defRPr kern="1200">
                <a:solidFill>
                  <a:schemeClr val="tx1"/>
                </a:solidFill>
                <a:latin typeface="+mn-lt"/>
                <a:ea typeface="+mn-ea"/>
                <a:cs typeface="+mn-cs"/>
              </a:defRPr>
            </a:lvl3pPr>
            <a:lvl4pPr marL="1279525" indent="-228600" algn="l" rtl="0" eaLnBrk="0" fontAlgn="base" hangingPunct="0">
              <a:spcBef>
                <a:spcPct val="20000"/>
              </a:spcBef>
              <a:spcAft>
                <a:spcPct val="0"/>
              </a:spcAft>
              <a:buClr>
                <a:srgbClr val="95A39D"/>
              </a:buClr>
              <a:buFont typeface="Arial" charset="0"/>
              <a:buChar char="•"/>
              <a:defRPr sz="1600" kern="1200">
                <a:solidFill>
                  <a:schemeClr val="tx1"/>
                </a:solidFill>
                <a:latin typeface="+mn-lt"/>
                <a:ea typeface="+mn-ea"/>
                <a:cs typeface="+mn-cs"/>
              </a:defRPr>
            </a:lvl4pPr>
            <a:lvl5pPr marL="1554163" indent="-228600" algn="l" rtl="0" eaLnBrk="0" fontAlgn="base" hangingPunct="0">
              <a:spcBef>
                <a:spcPct val="20000"/>
              </a:spcBef>
              <a:spcAft>
                <a:spcPct val="0"/>
              </a:spcAft>
              <a:buClr>
                <a:srgbClr val="C89F5D"/>
              </a:buClr>
              <a:buFont typeface="Arial" charset="0"/>
              <a:buChar char="•"/>
              <a:defRPr sz="1400" kern="120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altLang="zh-CN" sz="2800" smtClean="0"/>
              <a:t>Movement: (via phone accelerometer)</a:t>
            </a:r>
            <a:endParaRPr lang="en-US" altLang="zh-CN" sz="2800" dirty="0" smtClean="0"/>
          </a:p>
        </p:txBody>
      </p:sp>
    </p:spTree>
    <p:extLst>
      <p:ext uri="{BB962C8B-B14F-4D97-AF65-F5344CB8AC3E}">
        <p14:creationId xmlns:p14="http://schemas.microsoft.com/office/powerpoint/2010/main" val="29697705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sz="4000" dirty="0" smtClean="0">
                <a:solidFill>
                  <a:schemeClr val="tx1"/>
                </a:solidFill>
              </a:rPr>
              <a:t>Fingerprints</a:t>
            </a:r>
          </a:p>
        </p:txBody>
      </p:sp>
      <p:grpSp>
        <p:nvGrpSpPr>
          <p:cNvPr id="33796" name="Group 8"/>
          <p:cNvGrpSpPr>
            <a:grpSpLocks/>
          </p:cNvGrpSpPr>
          <p:nvPr/>
        </p:nvGrpSpPr>
        <p:grpSpPr bwMode="auto">
          <a:xfrm>
            <a:off x="396875" y="2778125"/>
            <a:ext cx="8750300" cy="2151063"/>
            <a:chOff x="304794" y="4632960"/>
            <a:chExt cx="8750306" cy="2150428"/>
          </a:xfrm>
        </p:grpSpPr>
        <p:pic>
          <p:nvPicPr>
            <p:cNvPr id="33807" name="Picture 8" descr="acc-whole-food"/>
            <p:cNvPicPr>
              <a:picLocks noChangeAspect="1" noChangeArrowheads="1"/>
            </p:cNvPicPr>
            <p:nvPr/>
          </p:nvPicPr>
          <p:blipFill>
            <a:blip r:embed="rId3" cstate="print"/>
            <a:srcRect/>
            <a:stretch>
              <a:fillRect/>
            </a:stretch>
          </p:blipFill>
          <p:spPr bwMode="auto">
            <a:xfrm>
              <a:off x="5975350" y="4648200"/>
              <a:ext cx="3079750" cy="2133600"/>
            </a:xfrm>
            <a:prstGeom prst="rect">
              <a:avLst/>
            </a:prstGeom>
            <a:noFill/>
            <a:ln w="9525">
              <a:noFill/>
              <a:miter lim="800000"/>
              <a:headEnd/>
              <a:tailEnd/>
            </a:ln>
          </p:spPr>
        </p:pic>
        <p:pic>
          <p:nvPicPr>
            <p:cNvPr id="33808" name="Picture 9" descr="acc-barnes"/>
            <p:cNvPicPr>
              <a:picLocks noChangeAspect="1" noChangeArrowheads="1"/>
            </p:cNvPicPr>
            <p:nvPr/>
          </p:nvPicPr>
          <p:blipFill>
            <a:blip r:embed="rId4" cstate="print"/>
            <a:srcRect/>
            <a:stretch>
              <a:fillRect/>
            </a:stretch>
          </p:blipFill>
          <p:spPr bwMode="auto">
            <a:xfrm>
              <a:off x="3164112" y="4692650"/>
              <a:ext cx="3048000" cy="2076450"/>
            </a:xfrm>
            <a:prstGeom prst="rect">
              <a:avLst/>
            </a:prstGeom>
            <a:noFill/>
            <a:ln w="9525">
              <a:noFill/>
              <a:miter lim="800000"/>
              <a:headEnd/>
              <a:tailEnd/>
            </a:ln>
          </p:spPr>
        </p:pic>
        <p:pic>
          <p:nvPicPr>
            <p:cNvPr id="33809" name="Picture 7" descr="acc-starbucks"/>
            <p:cNvPicPr>
              <a:picLocks noChangeAspect="1" noChangeArrowheads="1"/>
            </p:cNvPicPr>
            <p:nvPr/>
          </p:nvPicPr>
          <p:blipFill>
            <a:blip r:embed="rId5" cstate="print"/>
            <a:srcRect/>
            <a:stretch>
              <a:fillRect/>
            </a:stretch>
          </p:blipFill>
          <p:spPr bwMode="auto">
            <a:xfrm>
              <a:off x="351966" y="4683125"/>
              <a:ext cx="3048000" cy="2100263"/>
            </a:xfrm>
            <a:prstGeom prst="rect">
              <a:avLst/>
            </a:prstGeom>
            <a:noFill/>
            <a:ln w="9525">
              <a:noFill/>
              <a:miter lim="800000"/>
              <a:headEnd/>
              <a:tailEnd/>
            </a:ln>
          </p:spPr>
        </p:pic>
        <p:sp>
          <p:nvSpPr>
            <p:cNvPr id="33810" name="Rectangle 6"/>
            <p:cNvSpPr>
              <a:spLocks noChangeArrowheads="1"/>
            </p:cNvSpPr>
            <p:nvPr/>
          </p:nvSpPr>
          <p:spPr bwMode="auto">
            <a:xfrm>
              <a:off x="304794" y="4724400"/>
              <a:ext cx="44196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sp>
          <p:nvSpPr>
            <p:cNvPr id="33811" name="Rectangle 7"/>
            <p:cNvSpPr>
              <a:spLocks noChangeArrowheads="1"/>
            </p:cNvSpPr>
            <p:nvPr/>
          </p:nvSpPr>
          <p:spPr bwMode="auto">
            <a:xfrm>
              <a:off x="3391986" y="4632960"/>
              <a:ext cx="15240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grpSp>
      <p:sp>
        <p:nvSpPr>
          <p:cNvPr id="10" name="Rectangle 9"/>
          <p:cNvSpPr/>
          <p:nvPr/>
        </p:nvSpPr>
        <p:spPr bwMode="auto">
          <a:xfrm>
            <a:off x="1323975" y="2717800"/>
            <a:ext cx="15240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Cafeteria</a:t>
            </a:r>
          </a:p>
        </p:txBody>
      </p:sp>
      <p:sp>
        <p:nvSpPr>
          <p:cNvPr id="11" name="Rectangle 10"/>
          <p:cNvSpPr/>
          <p:nvPr/>
        </p:nvSpPr>
        <p:spPr bwMode="auto">
          <a:xfrm>
            <a:off x="4092575" y="2717800"/>
            <a:ext cx="17526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Clothes Store</a:t>
            </a:r>
          </a:p>
        </p:txBody>
      </p:sp>
      <p:sp>
        <p:nvSpPr>
          <p:cNvPr id="12" name="Rectangle 11"/>
          <p:cNvSpPr/>
          <p:nvPr/>
        </p:nvSpPr>
        <p:spPr bwMode="auto">
          <a:xfrm>
            <a:off x="6873875" y="2687638"/>
            <a:ext cx="1584325"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Grocery Store</a:t>
            </a:r>
          </a:p>
        </p:txBody>
      </p:sp>
      <p:sp>
        <p:nvSpPr>
          <p:cNvPr id="14" name="TextBox 13"/>
          <p:cNvSpPr txBox="1"/>
          <p:nvPr/>
        </p:nvSpPr>
        <p:spPr>
          <a:xfrm>
            <a:off x="0" y="3997325"/>
            <a:ext cx="838200" cy="350838"/>
          </a:xfrm>
          <a:prstGeom prst="rect">
            <a:avLst/>
          </a:prstGeom>
          <a:noFill/>
        </p:spPr>
        <p:txBody>
          <a:bodyPr>
            <a:spAutoFit/>
          </a:bodyPr>
          <a:lstStyle/>
          <a:p>
            <a:pPr>
              <a:defRPr/>
            </a:pPr>
            <a:r>
              <a:rPr lang="en-US" sz="1700" dirty="0">
                <a:latin typeface="+mj-lt"/>
                <a:cs typeface="+mn-cs"/>
              </a:rPr>
              <a:t>Static</a:t>
            </a:r>
          </a:p>
        </p:txBody>
      </p:sp>
      <p:sp>
        <p:nvSpPr>
          <p:cNvPr id="33801" name="Rectangle 7"/>
          <p:cNvSpPr>
            <a:spLocks noChangeArrowheads="1"/>
          </p:cNvSpPr>
          <p:nvPr/>
        </p:nvSpPr>
        <p:spPr bwMode="auto">
          <a:xfrm>
            <a:off x="6248400" y="2794000"/>
            <a:ext cx="198438"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cxnSp>
        <p:nvCxnSpPr>
          <p:cNvPr id="33802" name="Straight Arrow Connector 16"/>
          <p:cNvCxnSpPr>
            <a:cxnSpLocks noChangeShapeType="1"/>
          </p:cNvCxnSpPr>
          <p:nvPr/>
        </p:nvCxnSpPr>
        <p:spPr bwMode="auto">
          <a:xfrm rot="5400000" flipH="1" flipV="1">
            <a:off x="5905500" y="3822700"/>
            <a:ext cx="1600200" cy="762000"/>
          </a:xfrm>
          <a:prstGeom prst="straightConnector1">
            <a:avLst/>
          </a:prstGeom>
          <a:noFill/>
          <a:ln w="44450" algn="ctr">
            <a:solidFill>
              <a:srgbClr val="C00000"/>
            </a:solidFill>
            <a:round/>
            <a:headEnd/>
            <a:tailEnd type="arrow" w="med" len="med"/>
          </a:ln>
        </p:spPr>
      </p:cxnSp>
      <p:sp>
        <p:nvSpPr>
          <p:cNvPr id="18" name="TextBox 17"/>
          <p:cNvSpPr txBox="1"/>
          <p:nvPr/>
        </p:nvSpPr>
        <p:spPr>
          <a:xfrm>
            <a:off x="5486400" y="5003800"/>
            <a:ext cx="1676400" cy="366713"/>
          </a:xfrm>
          <a:prstGeom prst="rect">
            <a:avLst/>
          </a:prstGeom>
          <a:noFill/>
        </p:spPr>
        <p:txBody>
          <a:bodyPr>
            <a:spAutoFit/>
          </a:bodyPr>
          <a:lstStyle/>
          <a:p>
            <a:pPr>
              <a:defRPr/>
            </a:pPr>
            <a:r>
              <a:rPr lang="en-US" dirty="0">
                <a:latin typeface="+mj-lt"/>
                <a:cs typeface="+mn-cs"/>
              </a:rPr>
              <a:t>Walk more</a:t>
            </a:r>
          </a:p>
        </p:txBody>
      </p:sp>
      <p:cxnSp>
        <p:nvCxnSpPr>
          <p:cNvPr id="33804" name="Straight Arrow Connector 18"/>
          <p:cNvCxnSpPr>
            <a:cxnSpLocks noChangeShapeType="1"/>
          </p:cNvCxnSpPr>
          <p:nvPr/>
        </p:nvCxnSpPr>
        <p:spPr bwMode="auto">
          <a:xfrm rot="16200000" flipV="1">
            <a:off x="7696200" y="4394200"/>
            <a:ext cx="838200" cy="381000"/>
          </a:xfrm>
          <a:prstGeom prst="straightConnector1">
            <a:avLst/>
          </a:prstGeom>
          <a:noFill/>
          <a:ln w="44450" algn="ctr">
            <a:solidFill>
              <a:srgbClr val="C00000"/>
            </a:solidFill>
            <a:round/>
            <a:headEnd/>
            <a:tailEnd type="arrow" w="med" len="med"/>
          </a:ln>
        </p:spPr>
      </p:cxnSp>
      <p:sp>
        <p:nvSpPr>
          <p:cNvPr id="20" name="TextBox 19"/>
          <p:cNvSpPr txBox="1"/>
          <p:nvPr/>
        </p:nvSpPr>
        <p:spPr>
          <a:xfrm>
            <a:off x="7391400" y="5043488"/>
            <a:ext cx="1235075" cy="830997"/>
          </a:xfrm>
          <a:prstGeom prst="rect">
            <a:avLst/>
          </a:prstGeom>
          <a:noFill/>
        </p:spPr>
        <p:txBody>
          <a:bodyPr wrap="square">
            <a:spAutoFit/>
          </a:bodyPr>
          <a:lstStyle/>
          <a:p>
            <a:pPr>
              <a:defRPr/>
            </a:pPr>
            <a:r>
              <a:rPr lang="en-US" dirty="0">
                <a:latin typeface="+mj-lt"/>
                <a:cs typeface="+mn-cs"/>
              </a:rPr>
              <a:t>Quicker stops</a:t>
            </a:r>
          </a:p>
        </p:txBody>
      </p:sp>
      <p:sp>
        <p:nvSpPr>
          <p:cNvPr id="21" name="TextBox 20"/>
          <p:cNvSpPr txBox="1"/>
          <p:nvPr/>
        </p:nvSpPr>
        <p:spPr>
          <a:xfrm>
            <a:off x="-33338" y="3251200"/>
            <a:ext cx="990601" cy="350838"/>
          </a:xfrm>
          <a:prstGeom prst="rect">
            <a:avLst/>
          </a:prstGeom>
          <a:noFill/>
        </p:spPr>
        <p:txBody>
          <a:bodyPr>
            <a:spAutoFit/>
          </a:bodyPr>
          <a:lstStyle/>
          <a:p>
            <a:pPr>
              <a:defRPr/>
            </a:pPr>
            <a:r>
              <a:rPr lang="en-US" sz="1700" dirty="0">
                <a:latin typeface="+mj-lt"/>
                <a:cs typeface="+mn-cs"/>
              </a:rPr>
              <a:t>Moving</a:t>
            </a:r>
          </a:p>
        </p:txBody>
      </p:sp>
      <p:sp>
        <p:nvSpPr>
          <p:cNvPr id="22" name="Rectangle 3"/>
          <p:cNvSpPr txBox="1">
            <a:spLocks noChangeArrowheads="1"/>
          </p:cNvSpPr>
          <p:nvPr/>
        </p:nvSpPr>
        <p:spPr bwMode="auto">
          <a:xfrm>
            <a:off x="457200" y="1600200"/>
            <a:ext cx="7620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228600" algn="l" rtl="0" eaLnBrk="0" fontAlgn="base" hangingPunct="0">
              <a:spcBef>
                <a:spcPct val="20000"/>
              </a:spcBef>
              <a:spcAft>
                <a:spcPct val="0"/>
              </a:spcAft>
              <a:buClr>
                <a:schemeClr val="accent1"/>
              </a:buClr>
              <a:buFont typeface="Arial" charset="0"/>
              <a:buChar char="•"/>
              <a:defRPr sz="2200" kern="1200">
                <a:solidFill>
                  <a:schemeClr val="tx1"/>
                </a:solidFill>
                <a:latin typeface="+mn-lt"/>
                <a:ea typeface="+mn-ea"/>
                <a:cs typeface="+mn-cs"/>
              </a:defRPr>
            </a:lvl1pPr>
            <a:lvl2pPr marL="639763" indent="-228600" algn="l" rtl="0" eaLnBrk="0" fontAlgn="base" hangingPunct="0">
              <a:spcBef>
                <a:spcPct val="20000"/>
              </a:spcBef>
              <a:spcAft>
                <a:spcPct val="0"/>
              </a:spcAft>
              <a:buClr>
                <a:schemeClr val="accent2"/>
              </a:buClr>
              <a:buFont typeface="Arial" charset="0"/>
              <a:buChar char="•"/>
              <a:defRPr sz="2000" kern="1200">
                <a:solidFill>
                  <a:schemeClr val="tx1"/>
                </a:solidFill>
                <a:latin typeface="+mn-lt"/>
                <a:ea typeface="+mn-ea"/>
                <a:cs typeface="+mn-cs"/>
              </a:defRPr>
            </a:lvl2pPr>
            <a:lvl3pPr marL="1004888" indent="-228600" algn="l" rtl="0" eaLnBrk="0" fontAlgn="base" hangingPunct="0">
              <a:spcBef>
                <a:spcPct val="20000"/>
              </a:spcBef>
              <a:spcAft>
                <a:spcPct val="0"/>
              </a:spcAft>
              <a:buClr>
                <a:srgbClr val="D2CB6C"/>
              </a:buClr>
              <a:buFont typeface="Arial" charset="0"/>
              <a:buChar char="•"/>
              <a:defRPr kern="1200">
                <a:solidFill>
                  <a:schemeClr val="tx1"/>
                </a:solidFill>
                <a:latin typeface="+mn-lt"/>
                <a:ea typeface="+mn-ea"/>
                <a:cs typeface="+mn-cs"/>
              </a:defRPr>
            </a:lvl3pPr>
            <a:lvl4pPr marL="1279525" indent="-228600" algn="l" rtl="0" eaLnBrk="0" fontAlgn="base" hangingPunct="0">
              <a:spcBef>
                <a:spcPct val="20000"/>
              </a:spcBef>
              <a:spcAft>
                <a:spcPct val="0"/>
              </a:spcAft>
              <a:buClr>
                <a:srgbClr val="95A39D"/>
              </a:buClr>
              <a:buFont typeface="Arial" charset="0"/>
              <a:buChar char="•"/>
              <a:defRPr sz="1600" kern="1200">
                <a:solidFill>
                  <a:schemeClr val="tx1"/>
                </a:solidFill>
                <a:latin typeface="+mn-lt"/>
                <a:ea typeface="+mn-ea"/>
                <a:cs typeface="+mn-cs"/>
              </a:defRPr>
            </a:lvl4pPr>
            <a:lvl5pPr marL="1554163" indent="-228600" algn="l" rtl="0" eaLnBrk="0" fontAlgn="base" hangingPunct="0">
              <a:spcBef>
                <a:spcPct val="20000"/>
              </a:spcBef>
              <a:spcAft>
                <a:spcPct val="0"/>
              </a:spcAft>
              <a:buClr>
                <a:srgbClr val="C89F5D"/>
              </a:buClr>
              <a:buFont typeface="Arial" charset="0"/>
              <a:buChar char="•"/>
              <a:defRPr sz="1400" kern="120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altLang="zh-CN" sz="2800" dirty="0" smtClean="0"/>
              <a:t>Movement: (via phone accelerometer)</a:t>
            </a:r>
          </a:p>
        </p:txBody>
      </p:sp>
    </p:spTree>
    <p:extLst>
      <p:ext uri="{BB962C8B-B14F-4D97-AF65-F5344CB8AC3E}">
        <p14:creationId xmlns:p14="http://schemas.microsoft.com/office/powerpoint/2010/main" val="2366907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sz="4000" dirty="0" smtClean="0">
                <a:solidFill>
                  <a:schemeClr val="tx1"/>
                </a:solidFill>
              </a:rPr>
              <a:t>Fingerprints</a:t>
            </a:r>
          </a:p>
        </p:txBody>
      </p:sp>
      <p:sp>
        <p:nvSpPr>
          <p:cNvPr id="65539" name="Rectangle 3"/>
          <p:cNvSpPr>
            <a:spLocks noGrp="1" noChangeArrowheads="1"/>
          </p:cNvSpPr>
          <p:nvPr>
            <p:ph type="body" idx="1"/>
          </p:nvPr>
        </p:nvSpPr>
        <p:spPr>
          <a:xfrm>
            <a:off x="457200" y="1447800"/>
            <a:ext cx="7620000" cy="4800600"/>
          </a:xfrm>
        </p:spPr>
        <p:txBody>
          <a:bodyPr/>
          <a:lstStyle/>
          <a:p>
            <a:r>
              <a:rPr lang="en-US" altLang="zh-CN" sz="2800" dirty="0" smtClean="0"/>
              <a:t>Movement: (via phone accelerometer)</a:t>
            </a:r>
          </a:p>
          <a:p>
            <a:endParaRPr lang="en-US" altLang="zh-CN" sz="3200" dirty="0" smtClean="0"/>
          </a:p>
          <a:p>
            <a:endParaRPr lang="en-US" altLang="zh-CN" sz="3200" dirty="0" smtClean="0"/>
          </a:p>
          <a:p>
            <a:endParaRPr lang="en-US" altLang="zh-CN" sz="2800" dirty="0" smtClean="0"/>
          </a:p>
          <a:p>
            <a:endParaRPr lang="en-US" altLang="zh-CN" sz="2800" dirty="0" smtClean="0"/>
          </a:p>
          <a:p>
            <a:endParaRPr lang="en-US" altLang="zh-CN" sz="2800" dirty="0" smtClean="0"/>
          </a:p>
          <a:p>
            <a:r>
              <a:rPr lang="en-US" altLang="zh-CN" sz="2800" dirty="0" err="1" smtClean="0"/>
              <a:t>WiFi</a:t>
            </a:r>
            <a:r>
              <a:rPr lang="en-US" altLang="zh-CN" sz="2800" dirty="0" smtClean="0"/>
              <a:t>: (via phone wireless card)</a:t>
            </a:r>
          </a:p>
          <a:p>
            <a:endParaRPr lang="en-US" altLang="zh-CN" sz="2800" dirty="0" smtClean="0"/>
          </a:p>
        </p:txBody>
      </p:sp>
      <p:grpSp>
        <p:nvGrpSpPr>
          <p:cNvPr id="34820" name="Group 8"/>
          <p:cNvGrpSpPr>
            <a:grpSpLocks/>
          </p:cNvGrpSpPr>
          <p:nvPr/>
        </p:nvGrpSpPr>
        <p:grpSpPr bwMode="auto">
          <a:xfrm>
            <a:off x="396875" y="2192337"/>
            <a:ext cx="8750300" cy="2151063"/>
            <a:chOff x="304794" y="4632960"/>
            <a:chExt cx="8750306" cy="2150428"/>
          </a:xfrm>
        </p:grpSpPr>
        <p:pic>
          <p:nvPicPr>
            <p:cNvPr id="34828" name="Picture 8" descr="acc-whole-food"/>
            <p:cNvPicPr>
              <a:picLocks noChangeAspect="1" noChangeArrowheads="1"/>
            </p:cNvPicPr>
            <p:nvPr/>
          </p:nvPicPr>
          <p:blipFill>
            <a:blip r:embed="rId3" cstate="print"/>
            <a:srcRect/>
            <a:stretch>
              <a:fillRect/>
            </a:stretch>
          </p:blipFill>
          <p:spPr bwMode="auto">
            <a:xfrm>
              <a:off x="5975350" y="4648200"/>
              <a:ext cx="3079750" cy="2133600"/>
            </a:xfrm>
            <a:prstGeom prst="rect">
              <a:avLst/>
            </a:prstGeom>
            <a:noFill/>
            <a:ln w="9525">
              <a:noFill/>
              <a:miter lim="800000"/>
              <a:headEnd/>
              <a:tailEnd/>
            </a:ln>
          </p:spPr>
        </p:pic>
        <p:pic>
          <p:nvPicPr>
            <p:cNvPr id="34829" name="Picture 9" descr="acc-barnes"/>
            <p:cNvPicPr>
              <a:picLocks noChangeAspect="1" noChangeArrowheads="1"/>
            </p:cNvPicPr>
            <p:nvPr/>
          </p:nvPicPr>
          <p:blipFill>
            <a:blip r:embed="rId4" cstate="print"/>
            <a:srcRect/>
            <a:stretch>
              <a:fillRect/>
            </a:stretch>
          </p:blipFill>
          <p:spPr bwMode="auto">
            <a:xfrm>
              <a:off x="3164112" y="4692650"/>
              <a:ext cx="3048000" cy="2076450"/>
            </a:xfrm>
            <a:prstGeom prst="rect">
              <a:avLst/>
            </a:prstGeom>
            <a:noFill/>
            <a:ln w="9525">
              <a:noFill/>
              <a:miter lim="800000"/>
              <a:headEnd/>
              <a:tailEnd/>
            </a:ln>
          </p:spPr>
        </p:pic>
        <p:pic>
          <p:nvPicPr>
            <p:cNvPr id="34830" name="Picture 7" descr="acc-starbucks"/>
            <p:cNvPicPr>
              <a:picLocks noChangeAspect="1" noChangeArrowheads="1"/>
            </p:cNvPicPr>
            <p:nvPr/>
          </p:nvPicPr>
          <p:blipFill>
            <a:blip r:embed="rId5" cstate="print"/>
            <a:srcRect/>
            <a:stretch>
              <a:fillRect/>
            </a:stretch>
          </p:blipFill>
          <p:spPr bwMode="auto">
            <a:xfrm>
              <a:off x="351966" y="4683125"/>
              <a:ext cx="3048000" cy="2100263"/>
            </a:xfrm>
            <a:prstGeom prst="rect">
              <a:avLst/>
            </a:prstGeom>
            <a:noFill/>
            <a:ln w="9525">
              <a:noFill/>
              <a:miter lim="800000"/>
              <a:headEnd/>
              <a:tailEnd/>
            </a:ln>
          </p:spPr>
        </p:pic>
        <p:sp>
          <p:nvSpPr>
            <p:cNvPr id="34831" name="Rectangle 6"/>
            <p:cNvSpPr>
              <a:spLocks noChangeArrowheads="1"/>
            </p:cNvSpPr>
            <p:nvPr/>
          </p:nvSpPr>
          <p:spPr bwMode="auto">
            <a:xfrm>
              <a:off x="304794" y="4724400"/>
              <a:ext cx="44196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sp>
          <p:nvSpPr>
            <p:cNvPr id="34832" name="Rectangle 7"/>
            <p:cNvSpPr>
              <a:spLocks noChangeArrowheads="1"/>
            </p:cNvSpPr>
            <p:nvPr/>
          </p:nvSpPr>
          <p:spPr bwMode="auto">
            <a:xfrm>
              <a:off x="3391986" y="4632960"/>
              <a:ext cx="152400"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grpSp>
      <p:sp>
        <p:nvSpPr>
          <p:cNvPr id="10" name="Rectangle 9"/>
          <p:cNvSpPr/>
          <p:nvPr/>
        </p:nvSpPr>
        <p:spPr bwMode="auto">
          <a:xfrm>
            <a:off x="1323975" y="2132012"/>
            <a:ext cx="15240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Cafeteria</a:t>
            </a:r>
          </a:p>
        </p:txBody>
      </p:sp>
      <p:sp>
        <p:nvSpPr>
          <p:cNvPr id="11" name="Rectangle 10"/>
          <p:cNvSpPr/>
          <p:nvPr/>
        </p:nvSpPr>
        <p:spPr bwMode="auto">
          <a:xfrm>
            <a:off x="4092575" y="2132012"/>
            <a:ext cx="1752600"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Clothes Store</a:t>
            </a:r>
          </a:p>
        </p:txBody>
      </p:sp>
      <p:sp>
        <p:nvSpPr>
          <p:cNvPr id="12" name="Rectangle 11"/>
          <p:cNvSpPr/>
          <p:nvPr/>
        </p:nvSpPr>
        <p:spPr bwMode="auto">
          <a:xfrm>
            <a:off x="6873875" y="2101850"/>
            <a:ext cx="1584325" cy="3048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dirty="0">
                <a:latin typeface="+mj-lt"/>
                <a:cs typeface="Gungsuh" pitchFamily="18" charset="-127"/>
              </a:rPr>
              <a:t>Grocery Store</a:t>
            </a:r>
          </a:p>
        </p:txBody>
      </p:sp>
      <p:sp>
        <p:nvSpPr>
          <p:cNvPr id="14" name="TextBox 13"/>
          <p:cNvSpPr txBox="1"/>
          <p:nvPr/>
        </p:nvSpPr>
        <p:spPr>
          <a:xfrm>
            <a:off x="0" y="3411537"/>
            <a:ext cx="838200" cy="350838"/>
          </a:xfrm>
          <a:prstGeom prst="rect">
            <a:avLst/>
          </a:prstGeom>
          <a:noFill/>
        </p:spPr>
        <p:txBody>
          <a:bodyPr>
            <a:spAutoFit/>
          </a:bodyPr>
          <a:lstStyle/>
          <a:p>
            <a:pPr>
              <a:defRPr/>
            </a:pPr>
            <a:r>
              <a:rPr lang="en-US" sz="1700" dirty="0">
                <a:latin typeface="+mj-lt"/>
                <a:cs typeface="+mn-cs"/>
              </a:rPr>
              <a:t>Static</a:t>
            </a:r>
          </a:p>
        </p:txBody>
      </p:sp>
      <p:sp>
        <p:nvSpPr>
          <p:cNvPr id="34825" name="Rectangle 7"/>
          <p:cNvSpPr>
            <a:spLocks noChangeArrowheads="1"/>
          </p:cNvSpPr>
          <p:nvPr/>
        </p:nvSpPr>
        <p:spPr bwMode="auto">
          <a:xfrm>
            <a:off x="6248400" y="2208212"/>
            <a:ext cx="198438" cy="1676400"/>
          </a:xfrm>
          <a:prstGeom prst="rect">
            <a:avLst/>
          </a:prstGeom>
          <a:solidFill>
            <a:schemeClr val="bg1"/>
          </a:solidFill>
          <a:ln w="9525" algn="ctr">
            <a:solidFill>
              <a:schemeClr val="bg1"/>
            </a:solidFill>
            <a:round/>
            <a:headEnd/>
            <a:tailEnd/>
          </a:ln>
        </p:spPr>
        <p:txBody>
          <a:bodyPr/>
          <a:lstStyle/>
          <a:p>
            <a:pPr>
              <a:spcBef>
                <a:spcPct val="20000"/>
              </a:spcBef>
              <a:buFont typeface="Wingdings" pitchFamily="-32" charset="2"/>
              <a:buChar char="•"/>
            </a:pPr>
            <a:endParaRPr lang="zh-CN" altLang="zh-CN"/>
          </a:p>
        </p:txBody>
      </p:sp>
      <p:sp>
        <p:nvSpPr>
          <p:cNvPr id="19" name="Rectangle 18"/>
          <p:cNvSpPr>
            <a:spLocks noChangeArrowheads="1"/>
          </p:cNvSpPr>
          <p:nvPr/>
        </p:nvSpPr>
        <p:spPr bwMode="auto">
          <a:xfrm>
            <a:off x="2514600" y="5486400"/>
            <a:ext cx="4114800" cy="838200"/>
          </a:xfrm>
          <a:prstGeom prst="rect">
            <a:avLst/>
          </a:prstGeom>
          <a:solidFill>
            <a:srgbClr val="DDDDDD"/>
          </a:solidFill>
          <a:ln w="9525" algn="ctr">
            <a:noFill/>
            <a:round/>
            <a:headEnd/>
            <a:tailEnd/>
          </a:ln>
          <a:effectLst>
            <a:outerShdw dist="38100" dir="2700000" algn="tl" rotWithShape="0">
              <a:srgbClr val="808080">
                <a:alpha val="39999"/>
              </a:srgbClr>
            </a:outerShdw>
          </a:effectLst>
        </p:spPr>
        <p:txBody>
          <a:bodyPr/>
          <a:lstStyle/>
          <a:p>
            <a:pPr algn="ctr">
              <a:spcBef>
                <a:spcPct val="20000"/>
              </a:spcBef>
              <a:defRPr/>
            </a:pPr>
            <a:r>
              <a:rPr lang="en-US" sz="4800" dirty="0">
                <a:latin typeface="Comic Sans MS" pitchFamily="66" charset="0"/>
                <a:cs typeface="+mn-cs"/>
              </a:rPr>
              <a:t>ƒ</a:t>
            </a:r>
            <a:r>
              <a:rPr lang="en-US" sz="2800" dirty="0">
                <a:latin typeface="+mj-lt"/>
                <a:cs typeface="+mn-cs"/>
              </a:rPr>
              <a:t>(overheard </a:t>
            </a:r>
            <a:r>
              <a:rPr lang="en-US" sz="2800" dirty="0" err="1">
                <a:latin typeface="+mj-lt"/>
                <a:cs typeface="+mn-cs"/>
              </a:rPr>
              <a:t>WiFi</a:t>
            </a:r>
            <a:r>
              <a:rPr lang="en-US" sz="2800" dirty="0">
                <a:latin typeface="+mj-lt"/>
                <a:cs typeface="+mn-cs"/>
              </a:rPr>
              <a:t> APs)</a:t>
            </a:r>
          </a:p>
        </p:txBody>
      </p:sp>
      <p:sp>
        <p:nvSpPr>
          <p:cNvPr id="17" name="TextBox 16"/>
          <p:cNvSpPr txBox="1"/>
          <p:nvPr/>
        </p:nvSpPr>
        <p:spPr>
          <a:xfrm>
            <a:off x="-33338" y="2665412"/>
            <a:ext cx="990601" cy="350838"/>
          </a:xfrm>
          <a:prstGeom prst="rect">
            <a:avLst/>
          </a:prstGeom>
          <a:noFill/>
        </p:spPr>
        <p:txBody>
          <a:bodyPr>
            <a:spAutoFit/>
          </a:bodyPr>
          <a:lstStyle/>
          <a:p>
            <a:pPr>
              <a:defRPr/>
            </a:pPr>
            <a:r>
              <a:rPr lang="en-US" sz="1700" dirty="0">
                <a:latin typeface="+mj-lt"/>
                <a:cs typeface="+mn-cs"/>
              </a:rPr>
              <a:t>Moving</a:t>
            </a:r>
          </a:p>
        </p:txBody>
      </p:sp>
    </p:spTree>
    <p:extLst>
      <p:ext uri="{BB962C8B-B14F-4D97-AF65-F5344CB8AC3E}">
        <p14:creationId xmlns:p14="http://schemas.microsoft.com/office/powerpoint/2010/main" val="298533712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zh-CN" sz="4000" dirty="0" smtClean="0">
                <a:solidFill>
                  <a:schemeClr val="tx1"/>
                </a:solidFill>
              </a:rPr>
              <a:t>Discussion</a:t>
            </a:r>
          </a:p>
        </p:txBody>
      </p:sp>
      <p:sp>
        <p:nvSpPr>
          <p:cNvPr id="35843" name="Content Placeholder 2"/>
          <p:cNvSpPr>
            <a:spLocks noGrp="1"/>
          </p:cNvSpPr>
          <p:nvPr>
            <p:ph idx="1"/>
          </p:nvPr>
        </p:nvSpPr>
        <p:spPr>
          <a:xfrm>
            <a:off x="457200" y="1600200"/>
            <a:ext cx="8001000" cy="4800600"/>
          </a:xfrm>
        </p:spPr>
        <p:txBody>
          <a:bodyPr/>
          <a:lstStyle/>
          <a:p>
            <a:r>
              <a:rPr lang="en-US" altLang="zh-CN" sz="2600" dirty="0" smtClean="0"/>
              <a:t>Time varying ambience</a:t>
            </a:r>
          </a:p>
          <a:p>
            <a:pPr lvl="1"/>
            <a:r>
              <a:rPr lang="en-US" altLang="zh-CN" sz="2400" dirty="0" smtClean="0">
                <a:solidFill>
                  <a:srgbClr val="2E33F6"/>
                </a:solidFill>
              </a:rPr>
              <a:t>Collect ambience fingerprints over different time windows</a:t>
            </a:r>
          </a:p>
          <a:p>
            <a:endParaRPr lang="en-US" altLang="zh-CN" sz="2600" dirty="0" smtClean="0"/>
          </a:p>
          <a:p>
            <a:r>
              <a:rPr lang="en-US" altLang="zh-CN" sz="2600" dirty="0" smtClean="0"/>
              <a:t>What if phones are in pockets?</a:t>
            </a:r>
          </a:p>
          <a:p>
            <a:pPr lvl="1"/>
            <a:r>
              <a:rPr lang="en-US" altLang="zh-CN" sz="2400" dirty="0" smtClean="0">
                <a:solidFill>
                  <a:srgbClr val="2E33F6"/>
                </a:solidFill>
              </a:rPr>
              <a:t>Use sound/</a:t>
            </a:r>
            <a:r>
              <a:rPr lang="en-US" altLang="zh-CN" sz="2400" dirty="0" err="1" smtClean="0">
                <a:solidFill>
                  <a:srgbClr val="2E33F6"/>
                </a:solidFill>
              </a:rPr>
              <a:t>WiFi</a:t>
            </a:r>
            <a:r>
              <a:rPr lang="en-US" altLang="zh-CN" sz="2400" dirty="0" smtClean="0">
                <a:solidFill>
                  <a:srgbClr val="2E33F6"/>
                </a:solidFill>
              </a:rPr>
              <a:t>/movement</a:t>
            </a:r>
          </a:p>
          <a:p>
            <a:pPr lvl="1"/>
            <a:r>
              <a:rPr lang="en-US" altLang="zh-CN" sz="2400" dirty="0" smtClean="0">
                <a:solidFill>
                  <a:srgbClr val="2E33F6"/>
                </a:solidFill>
              </a:rPr>
              <a:t>Opportunistically take pictures</a:t>
            </a:r>
          </a:p>
          <a:p>
            <a:pPr lvl="1"/>
            <a:endParaRPr lang="en-US" altLang="zh-CN" sz="2600" dirty="0" smtClean="0"/>
          </a:p>
          <a:p>
            <a:r>
              <a:rPr lang="en-US" altLang="zh-CN" sz="2600" dirty="0" smtClean="0"/>
              <a:t>Fingerprint Database</a:t>
            </a:r>
          </a:p>
          <a:p>
            <a:pPr lvl="1"/>
            <a:r>
              <a:rPr lang="en-US" altLang="zh-CN" sz="2400" dirty="0" smtClean="0">
                <a:solidFill>
                  <a:srgbClr val="2E33F6"/>
                </a:solidFill>
              </a:rPr>
              <a:t>War-sensing</a:t>
            </a:r>
          </a:p>
          <a:p>
            <a:pPr lvl="1"/>
            <a:endParaRPr lang="en-US" altLang="zh-CN" sz="2600" dirty="0" smtClean="0"/>
          </a:p>
          <a:p>
            <a:endParaRPr lang="en-US" altLang="zh-CN" sz="2600" dirty="0" smtClean="0"/>
          </a:p>
        </p:txBody>
      </p:sp>
    </p:spTree>
    <p:extLst>
      <p:ext uri="{BB962C8B-B14F-4D97-AF65-F5344CB8AC3E}">
        <p14:creationId xmlns:p14="http://schemas.microsoft.com/office/powerpoint/2010/main" val="19062427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sz="4000" dirty="0" smtClean="0"/>
              <a:t>Some Indoor Applications</a:t>
            </a:r>
          </a:p>
        </p:txBody>
      </p:sp>
      <p:sp>
        <p:nvSpPr>
          <p:cNvPr id="25604" name="Text Box 15"/>
          <p:cNvSpPr txBox="1">
            <a:spLocks noChangeArrowheads="1"/>
          </p:cNvSpPr>
          <p:nvPr/>
        </p:nvSpPr>
        <p:spPr bwMode="auto">
          <a:xfrm>
            <a:off x="2136775" y="4716463"/>
            <a:ext cx="14029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b="0" i="0">
                <a:latin typeface="Garamond" pitchFamily="18" charset="0"/>
              </a:rPr>
              <a:t>Elder care</a:t>
            </a:r>
          </a:p>
        </p:txBody>
      </p:sp>
      <p:pic>
        <p:nvPicPr>
          <p:cNvPr id="25605" name="Picture 21" descr="simulation-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1990725"/>
            <a:ext cx="2646362"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22" descr="a senior and her fami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25" y="3417888"/>
            <a:ext cx="190817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2" descr="tag_on_cha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011542"/>
            <a:ext cx="2808287"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5608" name="Picture 3" descr="wheelchai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447800"/>
            <a:ext cx="249872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259842169"/>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zh-CN" sz="4000" dirty="0" smtClean="0">
                <a:solidFill>
                  <a:schemeClr val="tx1"/>
                </a:solidFill>
              </a:rPr>
              <a:t>Evaluation Methodology</a:t>
            </a:r>
          </a:p>
        </p:txBody>
      </p:sp>
      <p:sp>
        <p:nvSpPr>
          <p:cNvPr id="37891" name="Content Placeholder 6"/>
          <p:cNvSpPr>
            <a:spLocks noGrp="1"/>
          </p:cNvSpPr>
          <p:nvPr>
            <p:ph idx="1"/>
          </p:nvPr>
        </p:nvSpPr>
        <p:spPr/>
        <p:txBody>
          <a:bodyPr/>
          <a:lstStyle/>
          <a:p>
            <a:r>
              <a:rPr lang="en-US" altLang="zh-CN" sz="2600" dirty="0" smtClean="0"/>
              <a:t>51 business locations </a:t>
            </a:r>
          </a:p>
          <a:p>
            <a:pPr lvl="1"/>
            <a:r>
              <a:rPr lang="en-US" altLang="zh-CN" sz="2400" dirty="0" smtClean="0"/>
              <a:t>46 in Durham, NC</a:t>
            </a:r>
          </a:p>
          <a:p>
            <a:pPr lvl="1"/>
            <a:r>
              <a:rPr lang="en-US" altLang="zh-CN" sz="2400" dirty="0" smtClean="0"/>
              <a:t>5 in India</a:t>
            </a:r>
          </a:p>
          <a:p>
            <a:endParaRPr lang="en-US" altLang="zh-CN" sz="2600" dirty="0" smtClean="0"/>
          </a:p>
          <a:p>
            <a:r>
              <a:rPr lang="en-US" altLang="zh-CN" sz="2600" dirty="0" smtClean="0"/>
              <a:t>Data collected by 4 people</a:t>
            </a:r>
          </a:p>
          <a:p>
            <a:pPr lvl="1"/>
            <a:r>
              <a:rPr lang="en-US" altLang="zh-CN" sz="2400" dirty="0" smtClean="0"/>
              <a:t>12 tests per location</a:t>
            </a:r>
          </a:p>
          <a:p>
            <a:pPr>
              <a:buFont typeface="Wingdings" pitchFamily="-32" charset="2"/>
              <a:buNone/>
            </a:pPr>
            <a:endParaRPr lang="en-US" altLang="zh-CN" sz="2600" dirty="0" smtClean="0"/>
          </a:p>
          <a:p>
            <a:r>
              <a:rPr lang="en-US" altLang="zh-CN" sz="2600" dirty="0" smtClean="0"/>
              <a:t>Mimicked customer behavior</a:t>
            </a:r>
          </a:p>
        </p:txBody>
      </p:sp>
    </p:spTree>
    <p:extLst>
      <p:ext uri="{BB962C8B-B14F-4D97-AF65-F5344CB8AC3E}">
        <p14:creationId xmlns:p14="http://schemas.microsoft.com/office/powerpoint/2010/main" val="34827556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274638"/>
            <a:ext cx="7924800" cy="1143000"/>
          </a:xfrm>
        </p:spPr>
        <p:txBody>
          <a:bodyPr/>
          <a:lstStyle/>
          <a:p>
            <a:r>
              <a:rPr lang="en-US" altLang="zh-CN" sz="4000" dirty="0" smtClean="0">
                <a:solidFill>
                  <a:schemeClr val="tx1"/>
                </a:solidFill>
              </a:rPr>
              <a:t>Evaluation: Per-Cluster Accuracy</a:t>
            </a:r>
          </a:p>
        </p:txBody>
      </p:sp>
      <p:graphicFrame>
        <p:nvGraphicFramePr>
          <p:cNvPr id="38964" name="Group 52"/>
          <p:cNvGraphicFramePr>
            <a:graphicFrameLocks noGrp="1"/>
          </p:cNvGraphicFramePr>
          <p:nvPr/>
        </p:nvGraphicFramePr>
        <p:xfrm>
          <a:off x="609600" y="1219200"/>
          <a:ext cx="1676400" cy="742950"/>
        </p:xfrm>
        <a:graphic>
          <a:graphicData uri="http://schemas.openxmlformats.org/drawingml/2006/table">
            <a:tbl>
              <a:tblPr/>
              <a:tblGrid>
                <a:gridCol w="16764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entury Gothic" pitchFamily="-32" charset="0"/>
                          <a:ea typeface="Gungsuh" pitchFamily="18" charset="-127"/>
                        </a:rPr>
                        <a:t>Cluster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entury Gothic" pitchFamily="-32" charset="0"/>
                          <a:ea typeface="Gungsuh" pitchFamily="18" charset="-127"/>
                        </a:rPr>
                        <a:t>No. of Shops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8963" name="Group 51"/>
          <p:cNvGraphicFramePr>
            <a:graphicFrameLocks noGrp="1"/>
          </p:cNvGraphicFramePr>
          <p:nvPr/>
        </p:nvGraphicFramePr>
        <p:xfrm>
          <a:off x="2284413" y="1219200"/>
          <a:ext cx="6096000" cy="742950"/>
        </p:xfrm>
        <a:graphic>
          <a:graphicData uri="http://schemas.openxmlformats.org/drawingml/2006/table">
            <a:tbl>
              <a:tblPr/>
              <a:tblGrid>
                <a:gridCol w="609600"/>
                <a:gridCol w="609600"/>
                <a:gridCol w="609600"/>
                <a:gridCol w="609600"/>
                <a:gridCol w="609600"/>
                <a:gridCol w="609600"/>
                <a:gridCol w="609600"/>
                <a:gridCol w="609600"/>
                <a:gridCol w="609600"/>
                <a:gridCol w="6096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38958" name="Group 9"/>
          <p:cNvGrpSpPr>
            <a:grpSpLocks/>
          </p:cNvGrpSpPr>
          <p:nvPr/>
        </p:nvGrpSpPr>
        <p:grpSpPr bwMode="auto">
          <a:xfrm>
            <a:off x="304800" y="2311400"/>
            <a:ext cx="8077200" cy="4546600"/>
            <a:chOff x="304798" y="2311878"/>
            <a:chExt cx="8077202" cy="4546121"/>
          </a:xfrm>
        </p:grpSpPr>
        <p:pic>
          <p:nvPicPr>
            <p:cNvPr id="38959" name="Picture 4"/>
            <p:cNvPicPr>
              <a:picLocks noChangeAspect="1" noChangeArrowheads="1"/>
            </p:cNvPicPr>
            <p:nvPr/>
          </p:nvPicPr>
          <p:blipFill>
            <a:blip r:embed="rId3" cstate="print"/>
            <a:srcRect/>
            <a:stretch>
              <a:fillRect/>
            </a:stretch>
          </p:blipFill>
          <p:spPr bwMode="auto">
            <a:xfrm>
              <a:off x="609600" y="2311878"/>
              <a:ext cx="7772400" cy="4546121"/>
            </a:xfrm>
            <a:prstGeom prst="rect">
              <a:avLst/>
            </a:prstGeom>
            <a:noFill/>
            <a:ln w="9525">
              <a:noFill/>
              <a:miter lim="800000"/>
              <a:headEnd/>
              <a:tailEnd/>
            </a:ln>
          </p:spPr>
        </p:pic>
        <p:sp>
          <p:nvSpPr>
            <p:cNvPr id="6" name="Rectangle 5"/>
            <p:cNvSpPr/>
            <p:nvPr/>
          </p:nvSpPr>
          <p:spPr bwMode="auto">
            <a:xfrm rot="16200000">
              <a:off x="-761869" y="4267452"/>
              <a:ext cx="2514335"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dirty="0">
                  <a:latin typeface="+mj-lt"/>
                  <a:cs typeface="Gungsuh" pitchFamily="18" charset="-127"/>
                </a:rPr>
                <a:t>       Accuracy (%)</a:t>
              </a:r>
            </a:p>
          </p:txBody>
        </p:sp>
        <p:sp>
          <p:nvSpPr>
            <p:cNvPr id="8" name="Rectangle 7"/>
            <p:cNvSpPr/>
            <p:nvPr/>
          </p:nvSpPr>
          <p:spPr bwMode="auto">
            <a:xfrm>
              <a:off x="4114799" y="6586566"/>
              <a:ext cx="1173163" cy="228576"/>
            </a:xfrm>
            <a:prstGeom prst="rect">
              <a:avLst/>
            </a:prstGeom>
            <a:solidFill>
              <a:schemeClr val="bg1"/>
            </a:solidFill>
            <a:ln w="9525" cap="flat" cmpd="sng" algn="ctr">
              <a:noFill/>
              <a:prstDash val="solid"/>
              <a:round/>
              <a:headEnd type="none" w="med" len="med"/>
              <a:tailEnd type="none" w="med" len="med"/>
            </a:ln>
            <a:effectLst/>
          </p:spPr>
          <p:txBody>
            <a:bodyPr tIns="0" bIns="0"/>
            <a:lstStyle/>
            <a:p>
              <a:pPr algn="ctr">
                <a:spcBef>
                  <a:spcPct val="20000"/>
                </a:spcBef>
                <a:defRPr/>
              </a:pPr>
              <a:r>
                <a:rPr lang="en-US" sz="2000" dirty="0">
                  <a:latin typeface="+mj-lt"/>
                  <a:cs typeface="Gungsuh" pitchFamily="18" charset="-127"/>
                </a:rPr>
                <a:t>Cluster</a:t>
              </a:r>
            </a:p>
          </p:txBody>
        </p:sp>
        <p:sp>
          <p:nvSpPr>
            <p:cNvPr id="9" name="Rectangle 8"/>
            <p:cNvSpPr/>
            <p:nvPr/>
          </p:nvSpPr>
          <p:spPr bwMode="auto">
            <a:xfrm>
              <a:off x="2749549" y="2362673"/>
              <a:ext cx="3886201" cy="228576"/>
            </a:xfrm>
            <a:prstGeom prst="rect">
              <a:avLst/>
            </a:prstGeom>
            <a:solidFill>
              <a:schemeClr val="bg1"/>
            </a:solidFill>
            <a:ln w="9525" cap="flat" cmpd="sng" algn="ctr">
              <a:noFill/>
              <a:prstDash val="solid"/>
              <a:round/>
              <a:headEnd type="none" w="med" len="med"/>
              <a:tailEnd type="none" w="med" len="med"/>
            </a:ln>
            <a:effectLst/>
          </p:spPr>
          <p:txBody>
            <a:bodyPr tIns="0" bIns="0"/>
            <a:lstStyle/>
            <a:p>
              <a:pPr algn="ctr">
                <a:spcBef>
                  <a:spcPct val="20000"/>
                </a:spcBef>
                <a:defRPr/>
              </a:pPr>
              <a:r>
                <a:rPr lang="en-US" sz="2000" dirty="0">
                  <a:latin typeface="+mj-lt"/>
                  <a:cs typeface="Gungsuh" pitchFamily="18" charset="-127"/>
                </a:rPr>
                <a:t>Localization accuracy per cluster</a:t>
              </a:r>
            </a:p>
          </p:txBody>
        </p:sp>
      </p:grpSp>
    </p:spTree>
    <p:extLst>
      <p:ext uri="{BB962C8B-B14F-4D97-AF65-F5344CB8AC3E}">
        <p14:creationId xmlns:p14="http://schemas.microsoft.com/office/powerpoint/2010/main" val="191977842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274638"/>
            <a:ext cx="7620000" cy="868362"/>
          </a:xfrm>
        </p:spPr>
        <p:txBody>
          <a:bodyPr/>
          <a:lstStyle/>
          <a:p>
            <a:r>
              <a:rPr lang="en-US" altLang="zh-CN" sz="4000" dirty="0" smtClean="0">
                <a:solidFill>
                  <a:schemeClr val="tx1"/>
                </a:solidFill>
              </a:rPr>
              <a:t>Evaluation: Per-Cluster Accuracy</a:t>
            </a:r>
          </a:p>
        </p:txBody>
      </p:sp>
      <p:graphicFrame>
        <p:nvGraphicFramePr>
          <p:cNvPr id="41015" name="Group 1079"/>
          <p:cNvGraphicFramePr>
            <a:graphicFrameLocks noGrp="1"/>
          </p:cNvGraphicFramePr>
          <p:nvPr/>
        </p:nvGraphicFramePr>
        <p:xfrm>
          <a:off x="609600" y="1219200"/>
          <a:ext cx="1676400" cy="742950"/>
        </p:xfrm>
        <a:graphic>
          <a:graphicData uri="http://schemas.openxmlformats.org/drawingml/2006/table">
            <a:tbl>
              <a:tblPr/>
              <a:tblGrid>
                <a:gridCol w="16764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Cluster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entury Gothic" pitchFamily="-32" charset="0"/>
                          <a:ea typeface="Gungsuh" pitchFamily="18" charset="-127"/>
                        </a:rPr>
                        <a:t>No. of Shops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1014" name="Group 1078"/>
          <p:cNvGraphicFramePr>
            <a:graphicFrameLocks noGrp="1"/>
          </p:cNvGraphicFramePr>
          <p:nvPr/>
        </p:nvGraphicFramePr>
        <p:xfrm>
          <a:off x="2284413" y="1219200"/>
          <a:ext cx="6096000" cy="742950"/>
        </p:xfrm>
        <a:graphic>
          <a:graphicData uri="http://schemas.openxmlformats.org/drawingml/2006/table">
            <a:tbl>
              <a:tblPr/>
              <a:tblGrid>
                <a:gridCol w="609600"/>
                <a:gridCol w="609600"/>
                <a:gridCol w="609600"/>
                <a:gridCol w="609600"/>
                <a:gridCol w="609600"/>
                <a:gridCol w="609600"/>
                <a:gridCol w="609600"/>
                <a:gridCol w="609600"/>
                <a:gridCol w="609600"/>
                <a:gridCol w="6096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41006" name="Group 13"/>
          <p:cNvGrpSpPr>
            <a:grpSpLocks/>
          </p:cNvGrpSpPr>
          <p:nvPr/>
        </p:nvGrpSpPr>
        <p:grpSpPr bwMode="auto">
          <a:xfrm>
            <a:off x="304801" y="2311400"/>
            <a:ext cx="8077199" cy="4546600"/>
            <a:chOff x="304799" y="2311878"/>
            <a:chExt cx="8077201" cy="4546121"/>
          </a:xfrm>
        </p:grpSpPr>
        <p:pic>
          <p:nvPicPr>
            <p:cNvPr id="41007" name="Picture 4"/>
            <p:cNvPicPr>
              <a:picLocks noChangeAspect="1" noChangeArrowheads="1"/>
            </p:cNvPicPr>
            <p:nvPr/>
          </p:nvPicPr>
          <p:blipFill>
            <a:blip r:embed="rId3" cstate="print"/>
            <a:srcRect/>
            <a:stretch>
              <a:fillRect/>
            </a:stretch>
          </p:blipFill>
          <p:spPr bwMode="auto">
            <a:xfrm>
              <a:off x="609600" y="2311878"/>
              <a:ext cx="7772400" cy="4546121"/>
            </a:xfrm>
            <a:prstGeom prst="rect">
              <a:avLst/>
            </a:prstGeom>
            <a:noFill/>
            <a:ln w="9525">
              <a:noFill/>
              <a:miter lim="800000"/>
              <a:headEnd/>
              <a:tailEnd/>
            </a:ln>
          </p:spPr>
        </p:pic>
        <p:cxnSp>
          <p:nvCxnSpPr>
            <p:cNvPr id="41008" name="Straight Arrow Connector 5"/>
            <p:cNvCxnSpPr>
              <a:cxnSpLocks noChangeShapeType="1"/>
              <a:stCxn id="7" idx="2"/>
            </p:cNvCxnSpPr>
            <p:nvPr/>
          </p:nvCxnSpPr>
          <p:spPr bwMode="auto">
            <a:xfrm>
              <a:off x="3619499" y="3143700"/>
              <a:ext cx="190502" cy="742499"/>
            </a:xfrm>
            <a:prstGeom prst="straightConnector1">
              <a:avLst/>
            </a:prstGeom>
            <a:noFill/>
            <a:ln w="60325" algn="ctr">
              <a:solidFill>
                <a:srgbClr val="C00000"/>
              </a:solidFill>
              <a:round/>
              <a:headEnd/>
              <a:tailEnd type="arrow" w="med" len="med"/>
            </a:ln>
          </p:spPr>
        </p:cxnSp>
        <p:sp>
          <p:nvSpPr>
            <p:cNvPr id="7" name="TextBox 6"/>
            <p:cNvSpPr txBox="1"/>
            <p:nvPr/>
          </p:nvSpPr>
          <p:spPr>
            <a:xfrm>
              <a:off x="2666999" y="2743633"/>
              <a:ext cx="1905000" cy="400068"/>
            </a:xfrm>
            <a:prstGeom prst="rect">
              <a:avLst/>
            </a:prstGeom>
            <a:solidFill>
              <a:schemeClr val="bg1">
                <a:lumMod val="75000"/>
              </a:schemeClr>
            </a:solidFill>
          </p:spPr>
          <p:txBody>
            <a:bodyPr>
              <a:spAutoFit/>
            </a:bodyPr>
            <a:lstStyle/>
            <a:p>
              <a:pPr>
                <a:defRPr/>
              </a:pPr>
              <a:r>
                <a:rPr lang="en-US" sz="2000" dirty="0">
                  <a:latin typeface="+mj-lt"/>
                  <a:cs typeface="+mn-cs"/>
                </a:rPr>
                <a:t>Fault tolerance</a:t>
              </a:r>
            </a:p>
          </p:txBody>
        </p:sp>
        <p:cxnSp>
          <p:nvCxnSpPr>
            <p:cNvPr id="41010" name="Straight Arrow Connector 7"/>
            <p:cNvCxnSpPr>
              <a:cxnSpLocks noChangeShapeType="1"/>
            </p:cNvCxnSpPr>
            <p:nvPr/>
          </p:nvCxnSpPr>
          <p:spPr bwMode="auto">
            <a:xfrm>
              <a:off x="3886200" y="3124200"/>
              <a:ext cx="609600" cy="457200"/>
            </a:xfrm>
            <a:prstGeom prst="straightConnector1">
              <a:avLst/>
            </a:prstGeom>
            <a:noFill/>
            <a:ln w="60325" algn="ctr">
              <a:solidFill>
                <a:srgbClr val="C00000"/>
              </a:solidFill>
              <a:round/>
              <a:headEnd/>
              <a:tailEnd type="arrow" w="med" len="med"/>
            </a:ln>
          </p:spPr>
        </p:cxnSp>
        <p:sp>
          <p:nvSpPr>
            <p:cNvPr id="9" name="Rectangle 8"/>
            <p:cNvSpPr/>
            <p:nvPr/>
          </p:nvSpPr>
          <p:spPr bwMode="auto">
            <a:xfrm rot="16200000">
              <a:off x="-761869" y="4267452"/>
              <a:ext cx="2514335"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dirty="0">
                  <a:latin typeface="+mj-lt"/>
                  <a:cs typeface="Gungsuh" pitchFamily="18" charset="-127"/>
                </a:rPr>
                <a:t>       Accuracy (%)</a:t>
              </a:r>
            </a:p>
          </p:txBody>
        </p:sp>
        <p:sp>
          <p:nvSpPr>
            <p:cNvPr id="10" name="Rectangle 9"/>
            <p:cNvSpPr/>
            <p:nvPr/>
          </p:nvSpPr>
          <p:spPr bwMode="auto">
            <a:xfrm>
              <a:off x="4114799" y="6586566"/>
              <a:ext cx="1173163" cy="228576"/>
            </a:xfrm>
            <a:prstGeom prst="rect">
              <a:avLst/>
            </a:prstGeom>
            <a:solidFill>
              <a:schemeClr val="bg1"/>
            </a:solidFill>
            <a:ln w="9525" cap="flat" cmpd="sng" algn="ctr">
              <a:noFill/>
              <a:prstDash val="solid"/>
              <a:round/>
              <a:headEnd type="none" w="med" len="med"/>
              <a:tailEnd type="none" w="med" len="med"/>
            </a:ln>
            <a:effectLst/>
          </p:spPr>
          <p:txBody>
            <a:bodyPr tIns="0" bIns="0"/>
            <a:lstStyle/>
            <a:p>
              <a:pPr algn="ctr">
                <a:spcBef>
                  <a:spcPct val="20000"/>
                </a:spcBef>
                <a:defRPr/>
              </a:pPr>
              <a:r>
                <a:rPr lang="en-US" sz="2000" dirty="0">
                  <a:latin typeface="+mj-lt"/>
                  <a:cs typeface="Gungsuh" pitchFamily="18" charset="-127"/>
                </a:rPr>
                <a:t>Cluster</a:t>
              </a:r>
            </a:p>
          </p:txBody>
        </p:sp>
        <p:sp>
          <p:nvSpPr>
            <p:cNvPr id="13" name="Rectangle 12"/>
            <p:cNvSpPr/>
            <p:nvPr/>
          </p:nvSpPr>
          <p:spPr bwMode="auto">
            <a:xfrm>
              <a:off x="2749549" y="2362673"/>
              <a:ext cx="3886201" cy="228576"/>
            </a:xfrm>
            <a:prstGeom prst="rect">
              <a:avLst/>
            </a:prstGeom>
            <a:solidFill>
              <a:schemeClr val="bg1"/>
            </a:solidFill>
            <a:ln w="9525" cap="flat" cmpd="sng" algn="ctr">
              <a:noFill/>
              <a:prstDash val="solid"/>
              <a:round/>
              <a:headEnd type="none" w="med" len="med"/>
              <a:tailEnd type="none" w="med" len="med"/>
            </a:ln>
            <a:effectLst/>
          </p:spPr>
          <p:txBody>
            <a:bodyPr tIns="0" bIns="0"/>
            <a:lstStyle/>
            <a:p>
              <a:pPr algn="ctr">
                <a:spcBef>
                  <a:spcPct val="20000"/>
                </a:spcBef>
                <a:defRPr/>
              </a:pPr>
              <a:r>
                <a:rPr lang="en-US" sz="2000" dirty="0">
                  <a:latin typeface="+mj-lt"/>
                  <a:cs typeface="Gungsuh" pitchFamily="18" charset="-127"/>
                </a:rPr>
                <a:t>Localization accuracy per cluster</a:t>
              </a:r>
            </a:p>
          </p:txBody>
        </p:sp>
      </p:grpSp>
      <p:sp>
        <p:nvSpPr>
          <p:cNvPr id="41017" name="Line 1081"/>
          <p:cNvSpPr>
            <a:spLocks noChangeShapeType="1"/>
          </p:cNvSpPr>
          <p:nvPr/>
        </p:nvSpPr>
        <p:spPr bwMode="auto">
          <a:xfrm flipH="1">
            <a:off x="2057400" y="2895600"/>
            <a:ext cx="609600" cy="152400"/>
          </a:xfrm>
          <a:prstGeom prst="line">
            <a:avLst/>
          </a:prstGeom>
          <a:noFill/>
          <a:ln w="57150">
            <a:solidFill>
              <a:srgbClr val="990000"/>
            </a:solidFill>
            <a:round/>
            <a:headEnd/>
            <a:tailEnd type="arrow" w="med" len="med"/>
          </a:ln>
          <a:effectLst/>
        </p:spPr>
        <p:txBody>
          <a:bodyPr wrap="none" anchor="ctr"/>
          <a:lstStyle/>
          <a:p>
            <a:endParaRPr lang="zh-CN" altLang="en-US"/>
          </a:p>
        </p:txBody>
      </p:sp>
    </p:spTree>
    <p:extLst>
      <p:ext uri="{BB962C8B-B14F-4D97-AF65-F5344CB8AC3E}">
        <p14:creationId xmlns:p14="http://schemas.microsoft.com/office/powerpoint/2010/main" val="355306066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274638"/>
            <a:ext cx="7620000" cy="868362"/>
          </a:xfrm>
        </p:spPr>
        <p:txBody>
          <a:bodyPr/>
          <a:lstStyle/>
          <a:p>
            <a:r>
              <a:rPr lang="en-US" altLang="zh-CN" sz="4000" dirty="0" smtClean="0">
                <a:solidFill>
                  <a:schemeClr val="tx1"/>
                </a:solidFill>
              </a:rPr>
              <a:t>Evaluation: Per-Cluster Accuracy</a:t>
            </a:r>
          </a:p>
        </p:txBody>
      </p:sp>
      <p:graphicFrame>
        <p:nvGraphicFramePr>
          <p:cNvPr id="42038" name="Group 54"/>
          <p:cNvGraphicFramePr>
            <a:graphicFrameLocks noGrp="1"/>
          </p:cNvGraphicFramePr>
          <p:nvPr/>
        </p:nvGraphicFramePr>
        <p:xfrm>
          <a:off x="609600" y="1219200"/>
          <a:ext cx="1676400" cy="742950"/>
        </p:xfrm>
        <a:graphic>
          <a:graphicData uri="http://schemas.openxmlformats.org/drawingml/2006/table">
            <a:tbl>
              <a:tblPr/>
              <a:tblGrid>
                <a:gridCol w="16764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Cluster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entury Gothic" pitchFamily="-32" charset="0"/>
                          <a:ea typeface="Gungsuh" pitchFamily="18" charset="-127"/>
                        </a:rPr>
                        <a:t>No. of Shops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2037" name="Group 53"/>
          <p:cNvGraphicFramePr>
            <a:graphicFrameLocks noGrp="1"/>
          </p:cNvGraphicFramePr>
          <p:nvPr/>
        </p:nvGraphicFramePr>
        <p:xfrm>
          <a:off x="2284413" y="1219200"/>
          <a:ext cx="6096000" cy="742950"/>
        </p:xfrm>
        <a:graphic>
          <a:graphicData uri="http://schemas.openxmlformats.org/drawingml/2006/table">
            <a:tbl>
              <a:tblPr/>
              <a:tblGrid>
                <a:gridCol w="609600"/>
                <a:gridCol w="609600"/>
                <a:gridCol w="609600"/>
                <a:gridCol w="609600"/>
                <a:gridCol w="609600"/>
                <a:gridCol w="609600"/>
                <a:gridCol w="609600"/>
                <a:gridCol w="609600"/>
                <a:gridCol w="609600"/>
                <a:gridCol w="6096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42030" name="Group 13"/>
          <p:cNvGrpSpPr>
            <a:grpSpLocks/>
          </p:cNvGrpSpPr>
          <p:nvPr/>
        </p:nvGrpSpPr>
        <p:grpSpPr bwMode="auto">
          <a:xfrm>
            <a:off x="304800" y="2209800"/>
            <a:ext cx="8077200" cy="4648200"/>
            <a:chOff x="304798" y="2209800"/>
            <a:chExt cx="8077202" cy="4648199"/>
          </a:xfrm>
        </p:grpSpPr>
        <p:pic>
          <p:nvPicPr>
            <p:cNvPr id="42031" name="Picture 4"/>
            <p:cNvPicPr>
              <a:picLocks noChangeAspect="1" noChangeArrowheads="1"/>
            </p:cNvPicPr>
            <p:nvPr/>
          </p:nvPicPr>
          <p:blipFill>
            <a:blip r:embed="rId3" cstate="print"/>
            <a:srcRect/>
            <a:stretch>
              <a:fillRect/>
            </a:stretch>
          </p:blipFill>
          <p:spPr bwMode="auto">
            <a:xfrm>
              <a:off x="609600" y="2311878"/>
              <a:ext cx="7772400" cy="4546121"/>
            </a:xfrm>
            <a:prstGeom prst="rect">
              <a:avLst/>
            </a:prstGeom>
            <a:noFill/>
            <a:ln w="9525">
              <a:noFill/>
              <a:miter lim="800000"/>
              <a:headEnd/>
              <a:tailEnd/>
            </a:ln>
          </p:spPr>
        </p:pic>
        <p:cxnSp>
          <p:nvCxnSpPr>
            <p:cNvPr id="42032" name="Straight Arrow Connector 7"/>
            <p:cNvCxnSpPr>
              <a:cxnSpLocks noChangeShapeType="1"/>
              <a:stCxn id="7" idx="2"/>
            </p:cNvCxnSpPr>
            <p:nvPr/>
          </p:nvCxnSpPr>
          <p:spPr bwMode="auto">
            <a:xfrm>
              <a:off x="5295899" y="2917686"/>
              <a:ext cx="190501" cy="2035314"/>
            </a:xfrm>
            <a:prstGeom prst="straightConnector1">
              <a:avLst/>
            </a:prstGeom>
            <a:noFill/>
            <a:ln w="60325" algn="ctr">
              <a:solidFill>
                <a:srgbClr val="C00000"/>
              </a:solidFill>
              <a:round/>
              <a:headEnd/>
              <a:tailEnd type="arrow" w="med" len="med"/>
            </a:ln>
          </p:spPr>
        </p:cxnSp>
        <p:sp>
          <p:nvSpPr>
            <p:cNvPr id="9" name="Rectangle 8"/>
            <p:cNvSpPr/>
            <p:nvPr/>
          </p:nvSpPr>
          <p:spPr bwMode="auto">
            <a:xfrm rot="16200000">
              <a:off x="-762002" y="4267199"/>
              <a:ext cx="2514599"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dirty="0">
                  <a:latin typeface="+mj-lt"/>
                  <a:cs typeface="Gungsuh" pitchFamily="18" charset="-127"/>
                </a:rPr>
                <a:t>       Accuracy (%)</a:t>
              </a:r>
            </a:p>
          </p:txBody>
        </p:sp>
        <p:sp>
          <p:nvSpPr>
            <p:cNvPr id="10" name="Rectangle 9"/>
            <p:cNvSpPr/>
            <p:nvPr/>
          </p:nvSpPr>
          <p:spPr bwMode="auto">
            <a:xfrm>
              <a:off x="4114799" y="6586537"/>
              <a:ext cx="1173163" cy="228600"/>
            </a:xfrm>
            <a:prstGeom prst="rect">
              <a:avLst/>
            </a:prstGeom>
            <a:solidFill>
              <a:schemeClr val="bg1"/>
            </a:solidFill>
            <a:ln w="9525" cap="flat" cmpd="sng" algn="ctr">
              <a:noFill/>
              <a:prstDash val="solid"/>
              <a:round/>
              <a:headEnd type="none" w="med" len="med"/>
              <a:tailEnd type="none" w="med" len="med"/>
            </a:ln>
            <a:effectLst/>
          </p:spPr>
          <p:txBody>
            <a:bodyPr tIns="0" bIns="0"/>
            <a:lstStyle/>
            <a:p>
              <a:pPr algn="ctr">
                <a:spcBef>
                  <a:spcPct val="20000"/>
                </a:spcBef>
                <a:defRPr/>
              </a:pPr>
              <a:r>
                <a:rPr lang="en-US" sz="2000" dirty="0">
                  <a:latin typeface="+mj-lt"/>
                  <a:cs typeface="Gungsuh" pitchFamily="18" charset="-127"/>
                </a:rPr>
                <a:t>Cluster</a:t>
              </a:r>
            </a:p>
          </p:txBody>
        </p:sp>
        <p:sp>
          <p:nvSpPr>
            <p:cNvPr id="13" name="Rectangle 12"/>
            <p:cNvSpPr/>
            <p:nvPr/>
          </p:nvSpPr>
          <p:spPr bwMode="auto">
            <a:xfrm>
              <a:off x="2749549" y="2362200"/>
              <a:ext cx="3886201" cy="228600"/>
            </a:xfrm>
            <a:prstGeom prst="rect">
              <a:avLst/>
            </a:prstGeom>
            <a:solidFill>
              <a:schemeClr val="bg1"/>
            </a:solidFill>
            <a:ln w="9525" cap="flat" cmpd="sng" algn="ctr">
              <a:noFill/>
              <a:prstDash val="solid"/>
              <a:round/>
              <a:headEnd type="none" w="med" len="med"/>
              <a:tailEnd type="none" w="med" len="med"/>
            </a:ln>
            <a:effectLst/>
          </p:spPr>
          <p:txBody>
            <a:bodyPr tIns="0" bIns="0"/>
            <a:lstStyle/>
            <a:p>
              <a:pPr algn="ctr">
                <a:spcBef>
                  <a:spcPct val="20000"/>
                </a:spcBef>
                <a:defRPr/>
              </a:pPr>
              <a:r>
                <a:rPr lang="en-US" sz="2000" dirty="0">
                  <a:latin typeface="+mj-lt"/>
                  <a:cs typeface="Gungsuh" pitchFamily="18" charset="-127"/>
                </a:rPr>
                <a:t>Localization accuracy per cluster</a:t>
              </a:r>
            </a:p>
          </p:txBody>
        </p:sp>
        <p:sp>
          <p:nvSpPr>
            <p:cNvPr id="7" name="TextBox 6"/>
            <p:cNvSpPr txBox="1"/>
            <p:nvPr/>
          </p:nvSpPr>
          <p:spPr>
            <a:xfrm>
              <a:off x="4343399" y="2209800"/>
              <a:ext cx="1905000" cy="707886"/>
            </a:xfrm>
            <a:prstGeom prst="rect">
              <a:avLst/>
            </a:prstGeom>
            <a:solidFill>
              <a:schemeClr val="bg1">
                <a:lumMod val="75000"/>
              </a:schemeClr>
            </a:solidFill>
          </p:spPr>
          <p:txBody>
            <a:bodyPr>
              <a:spAutoFit/>
            </a:bodyPr>
            <a:lstStyle/>
            <a:p>
              <a:pPr>
                <a:defRPr/>
              </a:pPr>
              <a:r>
                <a:rPr lang="en-US" sz="2000" dirty="0">
                  <a:latin typeface="+mj-lt"/>
                  <a:cs typeface="+mn-cs"/>
                </a:rPr>
                <a:t>Sparse </a:t>
              </a:r>
              <a:r>
                <a:rPr lang="en-US" sz="2000" dirty="0" err="1">
                  <a:latin typeface="+mj-lt"/>
                  <a:cs typeface="+mn-cs"/>
                </a:rPr>
                <a:t>WiFi</a:t>
              </a:r>
              <a:r>
                <a:rPr lang="en-US" sz="2000" dirty="0">
                  <a:latin typeface="+mj-lt"/>
                  <a:cs typeface="+mn-cs"/>
                </a:rPr>
                <a:t> APs</a:t>
              </a:r>
            </a:p>
          </p:txBody>
        </p:sp>
      </p:grpSp>
    </p:spTree>
    <p:extLst>
      <p:ext uri="{BB962C8B-B14F-4D97-AF65-F5344CB8AC3E}">
        <p14:creationId xmlns:p14="http://schemas.microsoft.com/office/powerpoint/2010/main" val="253552862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274638"/>
            <a:ext cx="7620000" cy="792162"/>
          </a:xfrm>
        </p:spPr>
        <p:txBody>
          <a:bodyPr/>
          <a:lstStyle/>
          <a:p>
            <a:r>
              <a:rPr lang="en-US" altLang="zh-CN" sz="4000" dirty="0" smtClean="0">
                <a:solidFill>
                  <a:schemeClr val="tx1"/>
                </a:solidFill>
              </a:rPr>
              <a:t>Evaluation: Per-Cluster Accuracy</a:t>
            </a:r>
          </a:p>
        </p:txBody>
      </p:sp>
      <p:graphicFrame>
        <p:nvGraphicFramePr>
          <p:cNvPr id="43062" name="Group 54"/>
          <p:cNvGraphicFramePr>
            <a:graphicFrameLocks noGrp="1"/>
          </p:cNvGraphicFramePr>
          <p:nvPr/>
        </p:nvGraphicFramePr>
        <p:xfrm>
          <a:off x="609600" y="1219200"/>
          <a:ext cx="1676400" cy="742950"/>
        </p:xfrm>
        <a:graphic>
          <a:graphicData uri="http://schemas.openxmlformats.org/drawingml/2006/table">
            <a:tbl>
              <a:tblPr/>
              <a:tblGrid>
                <a:gridCol w="16764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Cluster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entury Gothic" pitchFamily="-32" charset="0"/>
                          <a:ea typeface="Gungsuh" pitchFamily="18" charset="-127"/>
                        </a:rPr>
                        <a:t>No. of Shops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3061" name="Group 53"/>
          <p:cNvGraphicFramePr>
            <a:graphicFrameLocks noGrp="1"/>
          </p:cNvGraphicFramePr>
          <p:nvPr/>
        </p:nvGraphicFramePr>
        <p:xfrm>
          <a:off x="2284413" y="1219200"/>
          <a:ext cx="6096000" cy="742950"/>
        </p:xfrm>
        <a:graphic>
          <a:graphicData uri="http://schemas.openxmlformats.org/drawingml/2006/table">
            <a:tbl>
              <a:tblPr/>
              <a:tblGrid>
                <a:gridCol w="609600"/>
                <a:gridCol w="609600"/>
                <a:gridCol w="609600"/>
                <a:gridCol w="609600"/>
                <a:gridCol w="609600"/>
                <a:gridCol w="609600"/>
                <a:gridCol w="609600"/>
                <a:gridCol w="609600"/>
                <a:gridCol w="609600"/>
                <a:gridCol w="6096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43054" name="Group 12"/>
          <p:cNvGrpSpPr>
            <a:grpSpLocks/>
          </p:cNvGrpSpPr>
          <p:nvPr/>
        </p:nvGrpSpPr>
        <p:grpSpPr bwMode="auto">
          <a:xfrm>
            <a:off x="304801" y="2311400"/>
            <a:ext cx="8762999" cy="4546600"/>
            <a:chOff x="304799" y="2311878"/>
            <a:chExt cx="8763001" cy="4546121"/>
          </a:xfrm>
        </p:grpSpPr>
        <p:pic>
          <p:nvPicPr>
            <p:cNvPr id="43055" name="Picture 4"/>
            <p:cNvPicPr>
              <a:picLocks noChangeAspect="1" noChangeArrowheads="1"/>
            </p:cNvPicPr>
            <p:nvPr/>
          </p:nvPicPr>
          <p:blipFill>
            <a:blip r:embed="rId3" cstate="print"/>
            <a:srcRect/>
            <a:stretch>
              <a:fillRect/>
            </a:stretch>
          </p:blipFill>
          <p:spPr bwMode="auto">
            <a:xfrm>
              <a:off x="609600" y="2311878"/>
              <a:ext cx="7772400" cy="4546121"/>
            </a:xfrm>
            <a:prstGeom prst="rect">
              <a:avLst/>
            </a:prstGeom>
            <a:noFill/>
            <a:ln w="9525">
              <a:noFill/>
              <a:miter lim="800000"/>
              <a:headEnd/>
              <a:tailEnd/>
            </a:ln>
          </p:spPr>
        </p:pic>
        <p:sp>
          <p:nvSpPr>
            <p:cNvPr id="6" name="TextBox 5"/>
            <p:cNvSpPr txBox="1"/>
            <p:nvPr/>
          </p:nvSpPr>
          <p:spPr>
            <a:xfrm>
              <a:off x="7543800" y="4953200"/>
              <a:ext cx="1524000" cy="400068"/>
            </a:xfrm>
            <a:prstGeom prst="rect">
              <a:avLst/>
            </a:prstGeom>
            <a:solidFill>
              <a:schemeClr val="bg1">
                <a:lumMod val="75000"/>
              </a:schemeClr>
            </a:solidFill>
          </p:spPr>
          <p:txBody>
            <a:bodyPr>
              <a:spAutoFit/>
            </a:bodyPr>
            <a:lstStyle/>
            <a:p>
              <a:pPr>
                <a:defRPr/>
              </a:pPr>
              <a:r>
                <a:rPr lang="en-US" sz="2000" dirty="0">
                  <a:latin typeface="+mj-lt"/>
                  <a:cs typeface="+mn-cs"/>
                </a:rPr>
                <a:t>No </a:t>
              </a:r>
              <a:r>
                <a:rPr lang="en-US" sz="2000" dirty="0" err="1">
                  <a:latin typeface="+mj-lt"/>
                  <a:cs typeface="+mn-cs"/>
                </a:rPr>
                <a:t>WiFi</a:t>
              </a:r>
              <a:r>
                <a:rPr lang="en-US" sz="2000" dirty="0">
                  <a:latin typeface="+mj-lt"/>
                  <a:cs typeface="+mn-cs"/>
                </a:rPr>
                <a:t> APs</a:t>
              </a:r>
            </a:p>
          </p:txBody>
        </p:sp>
        <p:cxnSp>
          <p:nvCxnSpPr>
            <p:cNvPr id="43057" name="Straight Arrow Connector 6"/>
            <p:cNvCxnSpPr>
              <a:cxnSpLocks noChangeShapeType="1"/>
              <a:stCxn id="6" idx="2"/>
            </p:cNvCxnSpPr>
            <p:nvPr/>
          </p:nvCxnSpPr>
          <p:spPr bwMode="auto">
            <a:xfrm flipH="1">
              <a:off x="7848614" y="5353268"/>
              <a:ext cx="457186" cy="742735"/>
            </a:xfrm>
            <a:prstGeom prst="straightConnector1">
              <a:avLst/>
            </a:prstGeom>
            <a:noFill/>
            <a:ln w="60325" algn="ctr">
              <a:solidFill>
                <a:srgbClr val="C00000"/>
              </a:solidFill>
              <a:round/>
              <a:headEnd/>
              <a:tailEnd type="arrow" w="med" len="med"/>
            </a:ln>
          </p:spPr>
        </p:cxnSp>
        <p:sp>
          <p:nvSpPr>
            <p:cNvPr id="8" name="Rectangle 7"/>
            <p:cNvSpPr/>
            <p:nvPr/>
          </p:nvSpPr>
          <p:spPr bwMode="auto">
            <a:xfrm rot="16200000">
              <a:off x="-761869" y="4267452"/>
              <a:ext cx="2514335"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dirty="0">
                  <a:latin typeface="+mj-lt"/>
                  <a:cs typeface="Gungsuh" pitchFamily="18" charset="-127"/>
                </a:rPr>
                <a:t>       Accuracy (%)</a:t>
              </a:r>
            </a:p>
          </p:txBody>
        </p:sp>
        <p:sp>
          <p:nvSpPr>
            <p:cNvPr id="9" name="Rectangle 8"/>
            <p:cNvSpPr/>
            <p:nvPr/>
          </p:nvSpPr>
          <p:spPr bwMode="auto">
            <a:xfrm>
              <a:off x="4114799" y="6586566"/>
              <a:ext cx="1173163" cy="228576"/>
            </a:xfrm>
            <a:prstGeom prst="rect">
              <a:avLst/>
            </a:prstGeom>
            <a:solidFill>
              <a:schemeClr val="bg1"/>
            </a:solidFill>
            <a:ln w="9525" cap="flat" cmpd="sng" algn="ctr">
              <a:noFill/>
              <a:prstDash val="solid"/>
              <a:round/>
              <a:headEnd type="none" w="med" len="med"/>
              <a:tailEnd type="none" w="med" len="med"/>
            </a:ln>
            <a:effectLst/>
          </p:spPr>
          <p:txBody>
            <a:bodyPr tIns="0" bIns="0"/>
            <a:lstStyle/>
            <a:p>
              <a:pPr algn="ctr">
                <a:spcBef>
                  <a:spcPct val="20000"/>
                </a:spcBef>
                <a:defRPr/>
              </a:pPr>
              <a:r>
                <a:rPr lang="en-US" sz="2000" dirty="0">
                  <a:latin typeface="+mj-lt"/>
                  <a:cs typeface="Gungsuh" pitchFamily="18" charset="-127"/>
                </a:rPr>
                <a:t>Cluster</a:t>
              </a:r>
            </a:p>
          </p:txBody>
        </p:sp>
        <p:sp>
          <p:nvSpPr>
            <p:cNvPr id="10" name="Rectangle 9"/>
            <p:cNvSpPr/>
            <p:nvPr/>
          </p:nvSpPr>
          <p:spPr bwMode="auto">
            <a:xfrm>
              <a:off x="2749549" y="2362673"/>
              <a:ext cx="3886201" cy="228576"/>
            </a:xfrm>
            <a:prstGeom prst="rect">
              <a:avLst/>
            </a:prstGeom>
            <a:solidFill>
              <a:schemeClr val="bg1"/>
            </a:solidFill>
            <a:ln w="9525" cap="flat" cmpd="sng" algn="ctr">
              <a:noFill/>
              <a:prstDash val="solid"/>
              <a:round/>
              <a:headEnd type="none" w="med" len="med"/>
              <a:tailEnd type="none" w="med" len="med"/>
            </a:ln>
            <a:effectLst/>
          </p:spPr>
          <p:txBody>
            <a:bodyPr tIns="0" bIns="0"/>
            <a:lstStyle/>
            <a:p>
              <a:pPr algn="ctr">
                <a:spcBef>
                  <a:spcPct val="20000"/>
                </a:spcBef>
                <a:defRPr/>
              </a:pPr>
              <a:r>
                <a:rPr lang="en-US" sz="2000" dirty="0">
                  <a:latin typeface="+mj-lt"/>
                  <a:cs typeface="Gungsuh" pitchFamily="18" charset="-127"/>
                </a:rPr>
                <a:t>Localization accuracy per cluster</a:t>
              </a:r>
            </a:p>
          </p:txBody>
        </p:sp>
      </p:grpSp>
    </p:spTree>
    <p:extLst>
      <p:ext uri="{BB962C8B-B14F-4D97-AF65-F5344CB8AC3E}">
        <p14:creationId xmlns:p14="http://schemas.microsoft.com/office/powerpoint/2010/main" val="24377860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zh-CN" sz="4000" dirty="0" smtClean="0">
                <a:solidFill>
                  <a:schemeClr val="tx1"/>
                </a:solidFill>
              </a:rPr>
              <a:t>Evaluation: Per-Scheme Accuracy</a:t>
            </a:r>
          </a:p>
        </p:txBody>
      </p:sp>
      <p:graphicFrame>
        <p:nvGraphicFramePr>
          <p:cNvPr id="44055" name="Group 23"/>
          <p:cNvGraphicFramePr>
            <a:graphicFrameLocks noGrp="1"/>
          </p:cNvGraphicFramePr>
          <p:nvPr/>
        </p:nvGraphicFramePr>
        <p:xfrm>
          <a:off x="1379538" y="2535238"/>
          <a:ext cx="6248400" cy="742950"/>
        </p:xfrm>
        <a:graphic>
          <a:graphicData uri="http://schemas.openxmlformats.org/drawingml/2006/table">
            <a:tbl>
              <a:tblPr/>
              <a:tblGrid>
                <a:gridCol w="1371600"/>
                <a:gridCol w="685800"/>
                <a:gridCol w="1676400"/>
                <a:gridCol w="1828800"/>
                <a:gridCol w="6858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Mode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WiFi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Snd-Acc-WiFi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Snd-Acc-Lt-Clr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Accuracy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entury Gothic" pitchFamily="-32" charset="0"/>
                          <a:ea typeface="Gungsuh" pitchFamily="18" charset="-127"/>
                        </a:rPr>
                        <a:t>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3985509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altLang="zh-CN" sz="4000" dirty="0" smtClean="0">
                <a:solidFill>
                  <a:schemeClr val="tx1"/>
                </a:solidFill>
              </a:rPr>
              <a:t>Evaluation: User Experience</a:t>
            </a:r>
          </a:p>
        </p:txBody>
      </p:sp>
      <p:graphicFrame>
        <p:nvGraphicFramePr>
          <p:cNvPr id="207872" name="Content Placeholder 3"/>
          <p:cNvGraphicFramePr>
            <a:graphicFrameLocks noGrp="1" noChangeAspect="1"/>
          </p:cNvGraphicFramePr>
          <p:nvPr>
            <p:ph idx="1"/>
          </p:nvPr>
        </p:nvGraphicFramePr>
        <p:xfrm>
          <a:off x="1541463" y="1371600"/>
          <a:ext cx="6124575" cy="5064125"/>
        </p:xfrm>
        <a:graphic>
          <a:graphicData uri="http://schemas.openxmlformats.org/presentationml/2006/ole">
            <mc:AlternateContent xmlns:mc="http://schemas.openxmlformats.org/markup-compatibility/2006">
              <mc:Choice xmlns:v="urn:schemas-microsoft-com:vml" Requires="v">
                <p:oleObj spid="_x0000_s76812" name="Acrobat Document" r:id="rId4" imgW="4952381" imgH="4095238" progId="AcroExch.Document.7">
                  <p:embed/>
                </p:oleObj>
              </mc:Choice>
              <mc:Fallback>
                <p:oleObj name="Acrobat Document" r:id="rId4" imgW="4952381" imgH="4095238"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463" y="1371600"/>
                        <a:ext cx="6124575" cy="506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bwMode="auto">
          <a:xfrm>
            <a:off x="2133600" y="1295400"/>
            <a:ext cx="5486400" cy="381000"/>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sz="2000" dirty="0">
                <a:latin typeface="+mj-lt"/>
                <a:cs typeface="Gungsuh" pitchFamily="18" charset="-127"/>
              </a:rPr>
              <a:t>Random Person Accuracy</a:t>
            </a:r>
          </a:p>
        </p:txBody>
      </p:sp>
      <p:sp>
        <p:nvSpPr>
          <p:cNvPr id="5" name="Rectangle 4"/>
          <p:cNvSpPr/>
          <p:nvPr/>
        </p:nvSpPr>
        <p:spPr bwMode="auto">
          <a:xfrm>
            <a:off x="2057400" y="6248400"/>
            <a:ext cx="5486400" cy="485775"/>
          </a:xfrm>
          <a:prstGeom prst="rect">
            <a:avLst/>
          </a:prstGeom>
          <a:solidFill>
            <a:schemeClr val="bg1"/>
          </a:solidFill>
          <a:ln w="9525" cap="flat" cmpd="sng" algn="ctr">
            <a:noFill/>
            <a:prstDash val="solid"/>
            <a:round/>
            <a:headEnd type="none" w="med" len="med"/>
            <a:tailEnd type="none" w="med" len="med"/>
          </a:ln>
          <a:effectLst/>
        </p:spPr>
        <p:txBody>
          <a:bodyPr/>
          <a:lstStyle/>
          <a:p>
            <a:pPr algn="ctr">
              <a:spcBef>
                <a:spcPct val="20000"/>
              </a:spcBef>
              <a:defRPr/>
            </a:pPr>
            <a:r>
              <a:rPr lang="en-US" sz="2000" dirty="0">
                <a:latin typeface="+mj-lt"/>
                <a:cs typeface="Gungsuh" pitchFamily="18" charset="-127"/>
              </a:rPr>
              <a:t>Average Accuracy (%)</a:t>
            </a:r>
          </a:p>
        </p:txBody>
      </p:sp>
      <p:sp>
        <p:nvSpPr>
          <p:cNvPr id="6" name="Rectangle 5"/>
          <p:cNvSpPr/>
          <p:nvPr/>
        </p:nvSpPr>
        <p:spPr bwMode="auto">
          <a:xfrm>
            <a:off x="2079625" y="5943600"/>
            <a:ext cx="5919788"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sz="2000" dirty="0">
                <a:latin typeface="+mj-lt"/>
                <a:cs typeface="Gungsuh" pitchFamily="18" charset="-127"/>
              </a:rPr>
              <a:t>0     10     20    30    40     50    60    70     80    90   100</a:t>
            </a:r>
          </a:p>
        </p:txBody>
      </p:sp>
      <p:sp>
        <p:nvSpPr>
          <p:cNvPr id="14" name="Rectangle 13"/>
          <p:cNvSpPr/>
          <p:nvPr/>
        </p:nvSpPr>
        <p:spPr bwMode="auto">
          <a:xfrm>
            <a:off x="1600200" y="1601788"/>
            <a:ext cx="609600"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1</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15" name="Rectangle 14"/>
          <p:cNvSpPr/>
          <p:nvPr/>
        </p:nvSpPr>
        <p:spPr bwMode="auto">
          <a:xfrm>
            <a:off x="1601788" y="1981200"/>
            <a:ext cx="609600"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0.9</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16" name="Rectangle 15"/>
          <p:cNvSpPr/>
          <p:nvPr/>
        </p:nvSpPr>
        <p:spPr bwMode="auto">
          <a:xfrm>
            <a:off x="1601788" y="2413000"/>
            <a:ext cx="609600"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0.8</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17" name="Rectangle 16"/>
          <p:cNvSpPr/>
          <p:nvPr/>
        </p:nvSpPr>
        <p:spPr bwMode="auto">
          <a:xfrm>
            <a:off x="1617663" y="2832100"/>
            <a:ext cx="609600"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0.7</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18" name="Rectangle 17"/>
          <p:cNvSpPr/>
          <p:nvPr/>
        </p:nvSpPr>
        <p:spPr bwMode="auto">
          <a:xfrm>
            <a:off x="1604963" y="3251200"/>
            <a:ext cx="609600" cy="5334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0.6</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19" name="Rectangle 18"/>
          <p:cNvSpPr/>
          <p:nvPr/>
        </p:nvSpPr>
        <p:spPr bwMode="auto">
          <a:xfrm>
            <a:off x="1604963" y="3670300"/>
            <a:ext cx="609600" cy="4318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0.5</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20" name="Rectangle 19"/>
          <p:cNvSpPr/>
          <p:nvPr/>
        </p:nvSpPr>
        <p:spPr bwMode="auto">
          <a:xfrm rot="16200000">
            <a:off x="-407194" y="3099594"/>
            <a:ext cx="3786188" cy="3810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defRPr/>
            </a:pPr>
            <a:r>
              <a:rPr lang="en-US" dirty="0">
                <a:latin typeface="+mj-lt"/>
                <a:cs typeface="Gungsuh" pitchFamily="18" charset="-127"/>
              </a:rPr>
              <a:t>                CDF  </a:t>
            </a:r>
          </a:p>
        </p:txBody>
      </p:sp>
      <p:sp>
        <p:nvSpPr>
          <p:cNvPr id="21" name="Rectangle 20"/>
          <p:cNvSpPr/>
          <p:nvPr/>
        </p:nvSpPr>
        <p:spPr bwMode="auto">
          <a:xfrm>
            <a:off x="1612900" y="4064000"/>
            <a:ext cx="609600" cy="4318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0.4</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22" name="Rectangle 21"/>
          <p:cNvSpPr/>
          <p:nvPr/>
        </p:nvSpPr>
        <p:spPr bwMode="auto">
          <a:xfrm>
            <a:off x="1601788" y="4445000"/>
            <a:ext cx="609600" cy="4318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0.3</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23" name="Rectangle 22"/>
          <p:cNvSpPr/>
          <p:nvPr/>
        </p:nvSpPr>
        <p:spPr bwMode="auto">
          <a:xfrm>
            <a:off x="1600200" y="4878388"/>
            <a:ext cx="609600" cy="430212"/>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0.2</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24" name="Rectangle 23"/>
          <p:cNvSpPr/>
          <p:nvPr/>
        </p:nvSpPr>
        <p:spPr bwMode="auto">
          <a:xfrm>
            <a:off x="1611313" y="5283200"/>
            <a:ext cx="609600" cy="4318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0.1</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25" name="Rectangle 24"/>
          <p:cNvSpPr/>
          <p:nvPr/>
        </p:nvSpPr>
        <p:spPr bwMode="auto">
          <a:xfrm>
            <a:off x="1600200" y="5664200"/>
            <a:ext cx="609600" cy="431800"/>
          </a:xfrm>
          <a:prstGeom prst="rect">
            <a:avLst/>
          </a:prstGeom>
          <a:solidFill>
            <a:schemeClr val="bg1"/>
          </a:solidFill>
          <a:ln w="9525" cap="flat" cmpd="sng" algn="ctr">
            <a:noFill/>
            <a:prstDash val="solid"/>
            <a:round/>
            <a:headEnd type="none" w="med" len="med"/>
            <a:tailEnd type="none" w="med" len="med"/>
          </a:ln>
          <a:effectLst/>
        </p:spPr>
        <p:txBody>
          <a:bodyPr/>
          <a:lstStyle/>
          <a:p>
            <a:pPr>
              <a:spcBef>
                <a:spcPct val="20000"/>
              </a:spcBef>
            </a:pPr>
            <a:r>
              <a:rPr lang="en-US" altLang="zh-CN">
                <a:latin typeface="Century Gothic" pitchFamily="-32" charset="0"/>
              </a:rPr>
              <a:t>    0</a:t>
            </a:r>
          </a:p>
          <a:p>
            <a:pPr>
              <a:spcBef>
                <a:spcPct val="20000"/>
              </a:spcBef>
            </a:pPr>
            <a:endParaRPr lang="en-US" altLang="zh-CN" sz="200">
              <a:latin typeface="Century Gothic" pitchFamily="-32" charset="0"/>
            </a:endParaRPr>
          </a:p>
          <a:p>
            <a:pPr>
              <a:spcBef>
                <a:spcPct val="20000"/>
              </a:spcBef>
            </a:pPr>
            <a:endParaRPr lang="en-US" altLang="zh-CN">
              <a:latin typeface="Century Gothic" pitchFamily="-32" charset="0"/>
            </a:endParaRPr>
          </a:p>
        </p:txBody>
      </p:sp>
      <p:sp>
        <p:nvSpPr>
          <p:cNvPr id="28" name="Rectangle 27"/>
          <p:cNvSpPr/>
          <p:nvPr/>
        </p:nvSpPr>
        <p:spPr bwMode="auto">
          <a:xfrm>
            <a:off x="2800350" y="1828800"/>
            <a:ext cx="1371600" cy="914400"/>
          </a:xfrm>
          <a:prstGeom prst="rect">
            <a:avLst/>
          </a:prstGeom>
          <a:solidFill>
            <a:schemeClr val="bg1"/>
          </a:solidFill>
          <a:ln w="9525" cap="flat" cmpd="sng" algn="ctr">
            <a:noFill/>
            <a:prstDash val="solid"/>
            <a:round/>
            <a:headEnd type="none" w="med" len="med"/>
            <a:tailEnd type="none" w="med" len="med"/>
          </a:ln>
          <a:effectLst/>
        </p:spPr>
        <p:txBody>
          <a:bodyPr tIns="0" bIns="0"/>
          <a:lstStyle/>
          <a:p>
            <a:pPr>
              <a:spcBef>
                <a:spcPct val="20000"/>
              </a:spcBef>
              <a:defRPr/>
            </a:pPr>
            <a:r>
              <a:rPr lang="en-US" sz="1200" b="1" dirty="0" err="1">
                <a:latin typeface="+mj-lt"/>
                <a:cs typeface="Gungsuh" pitchFamily="18" charset="-127"/>
              </a:rPr>
              <a:t>WiFI</a:t>
            </a:r>
            <a:endParaRPr lang="en-US" sz="1200" b="1" dirty="0">
              <a:latin typeface="+mj-lt"/>
              <a:cs typeface="Gungsuh" pitchFamily="18" charset="-127"/>
            </a:endParaRPr>
          </a:p>
          <a:p>
            <a:pPr>
              <a:spcBef>
                <a:spcPct val="20000"/>
              </a:spcBef>
              <a:defRPr/>
            </a:pPr>
            <a:r>
              <a:rPr lang="en-US" sz="1200" b="1" dirty="0" err="1">
                <a:latin typeface="+mj-lt"/>
                <a:cs typeface="Gungsuh" pitchFamily="18" charset="-127"/>
              </a:rPr>
              <a:t>Snd</a:t>
            </a:r>
            <a:r>
              <a:rPr lang="en-US" sz="1200" b="1" dirty="0">
                <a:latin typeface="+mj-lt"/>
                <a:cs typeface="Gungsuh" pitchFamily="18" charset="-127"/>
              </a:rPr>
              <a:t>-Acc-</a:t>
            </a:r>
            <a:r>
              <a:rPr lang="en-US" sz="1200" b="1" dirty="0" err="1">
                <a:latin typeface="+mj-lt"/>
                <a:cs typeface="Gungsuh" pitchFamily="18" charset="-127"/>
              </a:rPr>
              <a:t>WiFi</a:t>
            </a:r>
            <a:endParaRPr lang="en-US" sz="1200" b="1" dirty="0">
              <a:latin typeface="+mj-lt"/>
              <a:cs typeface="Gungsuh" pitchFamily="18" charset="-127"/>
            </a:endParaRPr>
          </a:p>
          <a:p>
            <a:pPr>
              <a:spcBef>
                <a:spcPct val="20000"/>
              </a:spcBef>
              <a:defRPr/>
            </a:pPr>
            <a:r>
              <a:rPr lang="en-US" sz="1200" b="1" dirty="0" err="1">
                <a:latin typeface="+mj-lt"/>
                <a:cs typeface="Gungsuh" pitchFamily="18" charset="-127"/>
              </a:rPr>
              <a:t>Snd</a:t>
            </a:r>
            <a:r>
              <a:rPr lang="en-US" sz="1200" b="1" dirty="0">
                <a:latin typeface="+mj-lt"/>
                <a:cs typeface="Gungsuh" pitchFamily="18" charset="-127"/>
              </a:rPr>
              <a:t>-Acc-</a:t>
            </a:r>
            <a:r>
              <a:rPr lang="en-US" sz="1200" b="1" dirty="0" err="1">
                <a:latin typeface="+mj-lt"/>
                <a:cs typeface="Gungsuh" pitchFamily="18" charset="-127"/>
              </a:rPr>
              <a:t>Clr</a:t>
            </a:r>
            <a:r>
              <a:rPr lang="en-US" sz="1200" b="1" dirty="0">
                <a:latin typeface="+mj-lt"/>
                <a:cs typeface="Gungsuh" pitchFamily="18" charset="-127"/>
              </a:rPr>
              <a:t>-Lt</a:t>
            </a:r>
          </a:p>
          <a:p>
            <a:pPr>
              <a:spcBef>
                <a:spcPct val="20000"/>
              </a:spcBef>
              <a:defRPr/>
            </a:pPr>
            <a:r>
              <a:rPr lang="en-US" sz="1200" b="1" dirty="0" err="1">
                <a:latin typeface="+mj-lt"/>
                <a:cs typeface="Gungsuh" pitchFamily="18" charset="-127"/>
              </a:rPr>
              <a:t>SurroundSense</a:t>
            </a:r>
            <a:endParaRPr lang="en-US" sz="1200" b="1" dirty="0">
              <a:latin typeface="+mj-lt"/>
              <a:cs typeface="Gungsuh" pitchFamily="18" charset="-127"/>
            </a:endParaRPr>
          </a:p>
        </p:txBody>
      </p:sp>
      <p:sp>
        <p:nvSpPr>
          <p:cNvPr id="1044" name="Line 20"/>
          <p:cNvSpPr>
            <a:spLocks noChangeShapeType="1"/>
          </p:cNvSpPr>
          <p:nvPr/>
        </p:nvSpPr>
        <p:spPr bwMode="auto">
          <a:xfrm>
            <a:off x="2209800" y="3810000"/>
            <a:ext cx="4724400" cy="0"/>
          </a:xfrm>
          <a:prstGeom prst="line">
            <a:avLst/>
          </a:prstGeom>
          <a:noFill/>
          <a:ln w="9525">
            <a:solidFill>
              <a:schemeClr val="bg2"/>
            </a:solidFill>
            <a:prstDash val="dash"/>
            <a:round/>
            <a:headEnd/>
            <a:tailEnd/>
          </a:ln>
          <a:effectLst/>
        </p:spPr>
        <p:txBody>
          <a:bodyPr wrap="none" anchor="ctr"/>
          <a:lstStyle/>
          <a:p>
            <a:endParaRPr lang="zh-CN" altLang="en-US"/>
          </a:p>
        </p:txBody>
      </p:sp>
      <p:sp>
        <p:nvSpPr>
          <p:cNvPr id="1045" name="Line 21"/>
          <p:cNvSpPr>
            <a:spLocks noChangeShapeType="1"/>
          </p:cNvSpPr>
          <p:nvPr/>
        </p:nvSpPr>
        <p:spPr bwMode="auto">
          <a:xfrm>
            <a:off x="6934200" y="3810000"/>
            <a:ext cx="0" cy="2057400"/>
          </a:xfrm>
          <a:prstGeom prst="line">
            <a:avLst/>
          </a:prstGeom>
          <a:noFill/>
          <a:ln w="9525">
            <a:solidFill>
              <a:schemeClr val="bg2"/>
            </a:solidFill>
            <a:prstDash val="dash"/>
            <a:round/>
            <a:headEnd/>
            <a:tailEnd/>
          </a:ln>
          <a:effectLst/>
        </p:spPr>
        <p:txBody>
          <a:bodyPr wrap="none" anchor="ctr"/>
          <a:lstStyle/>
          <a:p>
            <a:endParaRPr lang="zh-CN" altLang="en-US"/>
          </a:p>
        </p:txBody>
      </p:sp>
    </p:spTree>
    <p:extLst>
      <p:ext uri="{BB962C8B-B14F-4D97-AF65-F5344CB8AC3E}">
        <p14:creationId xmlns:p14="http://schemas.microsoft.com/office/powerpoint/2010/main" val="54885675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p:cNvSpPr>
            <a:spLocks noGrp="1"/>
          </p:cNvSpPr>
          <p:nvPr>
            <p:ph type="title" idx="4294967295"/>
          </p:nvPr>
        </p:nvSpPr>
        <p:spPr/>
        <p:txBody>
          <a:bodyPr/>
          <a:lstStyle/>
          <a:p>
            <a:r>
              <a:rPr lang="en-US" altLang="zh-CN" sz="4000" dirty="0" smtClean="0">
                <a:solidFill>
                  <a:schemeClr val="tx1"/>
                </a:solidFill>
              </a:rPr>
              <a:t>Limitations and Future Work</a:t>
            </a:r>
          </a:p>
        </p:txBody>
      </p:sp>
      <p:sp>
        <p:nvSpPr>
          <p:cNvPr id="203779" name="Content Placeholder 2"/>
          <p:cNvSpPr>
            <a:spLocks noGrp="1"/>
          </p:cNvSpPr>
          <p:nvPr>
            <p:ph idx="4294967295"/>
          </p:nvPr>
        </p:nvSpPr>
        <p:spPr>
          <a:xfrm>
            <a:off x="457200" y="1524000"/>
            <a:ext cx="8001000" cy="4983163"/>
          </a:xfrm>
        </p:spPr>
        <p:txBody>
          <a:bodyPr/>
          <a:lstStyle/>
          <a:p>
            <a:r>
              <a:rPr lang="en-US" altLang="zh-CN" sz="2600" dirty="0" smtClean="0"/>
              <a:t>Energy-Efficiency</a:t>
            </a:r>
          </a:p>
          <a:p>
            <a:pPr lvl="1"/>
            <a:r>
              <a:rPr lang="en-US" altLang="zh-CN" sz="2400" dirty="0" smtClean="0"/>
              <a:t>Continuous sensing likely to have a large energy draw</a:t>
            </a:r>
          </a:p>
          <a:p>
            <a:endParaRPr lang="en-US" altLang="zh-CN" sz="2600" dirty="0" smtClean="0"/>
          </a:p>
          <a:p>
            <a:r>
              <a:rPr lang="en-US" altLang="zh-CN" sz="2600" dirty="0" smtClean="0"/>
              <a:t>Localization in Real Time</a:t>
            </a:r>
          </a:p>
          <a:p>
            <a:pPr lvl="1"/>
            <a:r>
              <a:rPr lang="en-US" altLang="zh-CN" sz="2400" dirty="0" smtClean="0"/>
              <a:t>User’s movement requires time to converge</a:t>
            </a:r>
          </a:p>
          <a:p>
            <a:endParaRPr lang="en-US" altLang="zh-CN" sz="2600" dirty="0" smtClean="0"/>
          </a:p>
          <a:p>
            <a:r>
              <a:rPr lang="en-US" altLang="zh-CN" sz="2600" dirty="0" smtClean="0"/>
              <a:t>Non-business locations</a:t>
            </a:r>
          </a:p>
          <a:p>
            <a:pPr lvl="1"/>
            <a:r>
              <a:rPr lang="en-US" altLang="zh-CN" sz="2400" dirty="0" smtClean="0"/>
              <a:t>Ambiences may be less diverse </a:t>
            </a:r>
          </a:p>
          <a:p>
            <a:pPr>
              <a:buFont typeface="Wingdings" pitchFamily="-32" charset="2"/>
              <a:buNone/>
            </a:pPr>
            <a:endParaRPr lang="en-US" altLang="zh-CN" sz="2600" dirty="0" smtClean="0"/>
          </a:p>
        </p:txBody>
      </p:sp>
    </p:spTree>
    <p:extLst>
      <p:ext uri="{BB962C8B-B14F-4D97-AF65-F5344CB8AC3E}">
        <p14:creationId xmlns:p14="http://schemas.microsoft.com/office/powerpoint/2010/main" val="252907611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3"/>
          <p:cNvSpPr>
            <a:spLocks noGrp="1"/>
          </p:cNvSpPr>
          <p:nvPr>
            <p:ph type="body" idx="4294967295"/>
          </p:nvPr>
        </p:nvSpPr>
        <p:spPr>
          <a:xfrm>
            <a:off x="457200" y="1371600"/>
            <a:ext cx="7620000" cy="4800600"/>
          </a:xfrm>
        </p:spPr>
        <p:txBody>
          <a:bodyPr/>
          <a:lstStyle/>
          <a:p>
            <a:pPr marL="620713" lvl="1" indent="-228600" algn="ctr">
              <a:buClr>
                <a:schemeClr val="tx1"/>
              </a:buClr>
              <a:buFont typeface="Wingdings" pitchFamily="-32" charset="2"/>
              <a:buNone/>
            </a:pPr>
            <a:r>
              <a:rPr lang="en-US" altLang="zh-CN" sz="2400" dirty="0" smtClean="0">
                <a:solidFill>
                  <a:schemeClr val="tx1"/>
                </a:solidFill>
              </a:rPr>
              <a:t>Ambience can be a great clue about location</a:t>
            </a:r>
          </a:p>
          <a:p>
            <a:pPr marL="620713" lvl="1" indent="-228600" algn="ctr">
              <a:buClr>
                <a:schemeClr val="tx1"/>
              </a:buClr>
              <a:buFont typeface="Wingdings" pitchFamily="-32" charset="2"/>
              <a:buNone/>
            </a:pPr>
            <a:r>
              <a:rPr lang="en-US" altLang="zh-CN" dirty="0" smtClean="0">
                <a:solidFill>
                  <a:srgbClr val="990000"/>
                </a:solidFill>
              </a:rPr>
              <a:t>Ambient Sound, light, color, movement …</a:t>
            </a:r>
            <a:endParaRPr lang="en-US" altLang="zh-CN" sz="2400" dirty="0" smtClean="0">
              <a:solidFill>
                <a:schemeClr val="bg2"/>
              </a:solidFill>
            </a:endParaRPr>
          </a:p>
          <a:p>
            <a:pPr marL="620713" lvl="1" indent="-228600">
              <a:buClr>
                <a:schemeClr val="tx1"/>
              </a:buClr>
            </a:pPr>
            <a:endParaRPr lang="en-US" altLang="zh-CN" sz="2400" dirty="0" smtClean="0">
              <a:solidFill>
                <a:srgbClr val="666666"/>
              </a:solidFill>
            </a:endParaRPr>
          </a:p>
          <a:p>
            <a:pPr marL="620713" lvl="1" indent="-228600" algn="ctr">
              <a:buClr>
                <a:schemeClr val="tx1"/>
              </a:buClr>
              <a:buFont typeface="Wingdings" pitchFamily="-32" charset="2"/>
              <a:buNone/>
            </a:pPr>
            <a:r>
              <a:rPr lang="en-US" altLang="zh-CN" sz="2400" dirty="0" smtClean="0">
                <a:solidFill>
                  <a:schemeClr val="tx1"/>
                </a:solidFill>
              </a:rPr>
              <a:t>None of the individual sensors good enough</a:t>
            </a:r>
          </a:p>
          <a:p>
            <a:pPr marL="365125" indent="-255588" algn="ctr">
              <a:lnSpc>
                <a:spcPct val="90000"/>
              </a:lnSpc>
              <a:buClr>
                <a:schemeClr val="tx1"/>
              </a:buClr>
              <a:buSzPct val="70000"/>
              <a:buFont typeface="Wingdings" pitchFamily="-32" charset="2"/>
              <a:buNone/>
            </a:pPr>
            <a:r>
              <a:rPr lang="en-US" altLang="zh-CN" sz="2400" dirty="0" smtClean="0">
                <a:solidFill>
                  <a:srgbClr val="800000"/>
                </a:solidFill>
              </a:rPr>
              <a:t>Combined they may be unique</a:t>
            </a:r>
          </a:p>
          <a:p>
            <a:pPr marL="365125" indent="-255588" algn="ctr">
              <a:lnSpc>
                <a:spcPct val="90000"/>
              </a:lnSpc>
              <a:buClr>
                <a:schemeClr val="tx1"/>
              </a:buClr>
              <a:buSzPct val="70000"/>
              <a:buFont typeface="Wingdings" pitchFamily="-32" charset="2"/>
              <a:buNone/>
            </a:pPr>
            <a:endParaRPr lang="en-US" altLang="zh-CN" sz="2400" dirty="0" smtClean="0">
              <a:solidFill>
                <a:srgbClr val="800000"/>
              </a:solidFill>
            </a:endParaRPr>
          </a:p>
          <a:p>
            <a:pPr marL="365125" indent="-255588" algn="ctr">
              <a:lnSpc>
                <a:spcPct val="90000"/>
              </a:lnSpc>
              <a:buClr>
                <a:schemeClr val="tx1"/>
              </a:buClr>
              <a:buSzPct val="70000"/>
              <a:buFont typeface="Wingdings" pitchFamily="-32" charset="2"/>
              <a:buNone/>
            </a:pPr>
            <a:r>
              <a:rPr lang="en-US" altLang="zh-CN" sz="2400" dirty="0" smtClean="0"/>
              <a:t>Uniqueness facilitated by economic incentive</a:t>
            </a:r>
            <a:endParaRPr lang="en-US" altLang="zh-CN" sz="2400" dirty="0" smtClean="0">
              <a:solidFill>
                <a:srgbClr val="800000"/>
              </a:solidFill>
            </a:endParaRPr>
          </a:p>
          <a:p>
            <a:pPr marL="620713" lvl="1" indent="-228600" algn="ctr">
              <a:buClr>
                <a:schemeClr val="tx1"/>
              </a:buClr>
              <a:buFont typeface="Wingdings" pitchFamily="-32" charset="2"/>
              <a:buNone/>
            </a:pPr>
            <a:r>
              <a:rPr lang="en-US" altLang="zh-CN" sz="2400" dirty="0" smtClean="0">
                <a:solidFill>
                  <a:srgbClr val="990000"/>
                </a:solidFill>
              </a:rPr>
              <a:t>Businesses benefit if they are mutually diverse in ambience</a:t>
            </a:r>
          </a:p>
          <a:p>
            <a:pPr marL="620713" lvl="1" indent="-228600" algn="ctr">
              <a:buClr>
                <a:schemeClr val="tx1"/>
              </a:buClr>
              <a:buFont typeface="Wingdings" pitchFamily="-32" charset="2"/>
              <a:buNone/>
            </a:pPr>
            <a:endParaRPr lang="en-US" altLang="zh-CN" sz="2400" dirty="0" smtClean="0">
              <a:solidFill>
                <a:srgbClr val="990000"/>
              </a:solidFill>
            </a:endParaRPr>
          </a:p>
          <a:p>
            <a:pPr marL="620713" lvl="1" indent="-228600" algn="ctr">
              <a:buClr>
                <a:schemeClr val="tx1"/>
              </a:buClr>
              <a:buFont typeface="Wingdings" pitchFamily="-32" charset="2"/>
              <a:buNone/>
            </a:pPr>
            <a:r>
              <a:rPr lang="en-US" altLang="zh-CN" sz="2400" dirty="0" smtClean="0">
                <a:solidFill>
                  <a:schemeClr val="tx1"/>
                </a:solidFill>
              </a:rPr>
              <a:t>Ambience diversity helps </a:t>
            </a:r>
            <a:r>
              <a:rPr lang="en-US" altLang="zh-CN" sz="2400" dirty="0" err="1" smtClean="0">
                <a:solidFill>
                  <a:schemeClr val="tx1"/>
                </a:solidFill>
              </a:rPr>
              <a:t>SurroundSense</a:t>
            </a:r>
            <a:endParaRPr lang="en-US" altLang="zh-CN" sz="2400" dirty="0" smtClean="0">
              <a:solidFill>
                <a:schemeClr val="tx1"/>
              </a:solidFill>
            </a:endParaRPr>
          </a:p>
          <a:p>
            <a:pPr marL="620713" lvl="1" indent="-228600" algn="ctr">
              <a:buClr>
                <a:schemeClr val="tx1"/>
              </a:buClr>
              <a:buFont typeface="Wingdings" pitchFamily="-32" charset="2"/>
              <a:buNone/>
            </a:pPr>
            <a:r>
              <a:rPr lang="en-US" altLang="zh-CN" sz="2400" dirty="0" smtClean="0">
                <a:solidFill>
                  <a:srgbClr val="990000"/>
                </a:solidFill>
              </a:rPr>
              <a:t>Current accuracy of 89%</a:t>
            </a:r>
            <a:endParaRPr lang="en-US" altLang="zh-CN" sz="2400" dirty="0" smtClean="0">
              <a:solidFill>
                <a:srgbClr val="800000"/>
              </a:solidFill>
            </a:endParaRPr>
          </a:p>
        </p:txBody>
      </p:sp>
      <p:sp>
        <p:nvSpPr>
          <p:cNvPr id="189443" name="Rectangle 3"/>
          <p:cNvSpPr>
            <a:spLocks noChangeArrowheads="1"/>
          </p:cNvSpPr>
          <p:nvPr/>
        </p:nvSpPr>
        <p:spPr bwMode="auto">
          <a:xfrm>
            <a:off x="457200" y="152400"/>
            <a:ext cx="8229600" cy="1143000"/>
          </a:xfrm>
          <a:prstGeom prst="rect">
            <a:avLst/>
          </a:prstGeom>
          <a:noFill/>
          <a:ln w="9525">
            <a:noFill/>
            <a:miter lim="800000"/>
            <a:headEnd/>
            <a:tailEnd/>
          </a:ln>
          <a:effectLst/>
        </p:spPr>
        <p:txBody>
          <a:bodyPr anchor="ctr"/>
          <a:lstStyle/>
          <a:p>
            <a:pPr eaLnBrk="0" hangingPunct="0"/>
            <a:r>
              <a:rPr lang="en-US" altLang="zh-CN" sz="4000" dirty="0">
                <a:latin typeface="+mj-lt"/>
              </a:rPr>
              <a:t>Conclusion</a:t>
            </a:r>
          </a:p>
        </p:txBody>
      </p:sp>
    </p:spTree>
    <p:extLst>
      <p:ext uri="{BB962C8B-B14F-4D97-AF65-F5344CB8AC3E}">
        <p14:creationId xmlns:p14="http://schemas.microsoft.com/office/powerpoint/2010/main" val="204189327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4000" dirty="0" smtClean="0"/>
              <a:t>Outline</a:t>
            </a:r>
          </a:p>
        </p:txBody>
      </p:sp>
      <p:sp>
        <p:nvSpPr>
          <p:cNvPr id="26627" name="Rectangle 3"/>
          <p:cNvSpPr>
            <a:spLocks noGrp="1" noChangeArrowheads="1"/>
          </p:cNvSpPr>
          <p:nvPr>
            <p:ph type="body" idx="1"/>
          </p:nvPr>
        </p:nvSpPr>
        <p:spPr/>
        <p:txBody>
          <a:bodyPr/>
          <a:lstStyle/>
          <a:p>
            <a:pPr>
              <a:lnSpc>
                <a:spcPct val="90000"/>
              </a:lnSpc>
            </a:pPr>
            <a:r>
              <a:rPr lang="en-US" sz="2400" dirty="0" smtClean="0"/>
              <a:t>Defining location</a:t>
            </a:r>
          </a:p>
          <a:p>
            <a:pPr>
              <a:lnSpc>
                <a:spcPct val="90000"/>
              </a:lnSpc>
            </a:pPr>
            <a:endParaRPr lang="en-US" sz="2400" dirty="0" smtClean="0"/>
          </a:p>
          <a:p>
            <a:pPr>
              <a:lnSpc>
                <a:spcPct val="90000"/>
              </a:lnSpc>
            </a:pPr>
            <a:r>
              <a:rPr lang="en-US" sz="2400" dirty="0" smtClean="0"/>
              <a:t>Methods for determining location</a:t>
            </a:r>
          </a:p>
          <a:p>
            <a:pPr lvl="1">
              <a:lnSpc>
                <a:spcPct val="90000"/>
              </a:lnSpc>
            </a:pPr>
            <a:r>
              <a:rPr lang="en-US" sz="2400" dirty="0" smtClean="0"/>
              <a:t>Triangulation, trilateration, RSSI, etc.</a:t>
            </a:r>
          </a:p>
          <a:p>
            <a:pPr lvl="1">
              <a:lnSpc>
                <a:spcPct val="90000"/>
              </a:lnSpc>
            </a:pPr>
            <a:endParaRPr lang="en-US" sz="2400" dirty="0" smtClean="0"/>
          </a:p>
          <a:p>
            <a:pPr>
              <a:lnSpc>
                <a:spcPct val="90000"/>
              </a:lnSpc>
            </a:pPr>
            <a:r>
              <a:rPr lang="en-US" sz="2400" dirty="0" smtClean="0">
                <a:solidFill>
                  <a:srgbClr val="0000FF"/>
                </a:solidFill>
              </a:rPr>
              <a:t>Location Systems</a:t>
            </a:r>
          </a:p>
          <a:p>
            <a:pPr lvl="1">
              <a:lnSpc>
                <a:spcPct val="90000"/>
              </a:lnSpc>
            </a:pPr>
            <a:r>
              <a:rPr lang="en-US" dirty="0" smtClean="0">
                <a:solidFill>
                  <a:srgbClr val="2F2B20"/>
                </a:solidFill>
              </a:rPr>
              <a:t>GPS</a:t>
            </a:r>
          </a:p>
          <a:p>
            <a:pPr lvl="1">
              <a:lnSpc>
                <a:spcPct val="90000"/>
              </a:lnSpc>
            </a:pPr>
            <a:r>
              <a:rPr lang="en-US" dirty="0" smtClean="0">
                <a:solidFill>
                  <a:srgbClr val="2F2B20"/>
                </a:solidFill>
              </a:rPr>
              <a:t>Active Badge, MIL, Active Bat, Cricket</a:t>
            </a:r>
          </a:p>
          <a:p>
            <a:pPr lvl="1">
              <a:lnSpc>
                <a:spcPct val="90000"/>
              </a:lnSpc>
            </a:pPr>
            <a:r>
              <a:rPr lang="en-US" dirty="0" smtClean="0"/>
              <a:t>RSS-based indoor localization</a:t>
            </a:r>
          </a:p>
          <a:p>
            <a:pPr lvl="1">
              <a:lnSpc>
                <a:spcPct val="90000"/>
              </a:lnSpc>
            </a:pPr>
            <a:r>
              <a:rPr lang="en-US" dirty="0" smtClean="0"/>
              <a:t>RSS-based smartphone indoor localization</a:t>
            </a:r>
          </a:p>
          <a:p>
            <a:pPr lvl="1">
              <a:lnSpc>
                <a:spcPct val="90000"/>
              </a:lnSpc>
            </a:pPr>
            <a:r>
              <a:rPr lang="en-US" dirty="0" smtClean="0">
                <a:solidFill>
                  <a:srgbClr val="0000FF"/>
                </a:solidFill>
              </a:rPr>
              <a:t>Power-line based localization</a:t>
            </a:r>
          </a:p>
          <a:p>
            <a:pPr lvl="1">
              <a:lnSpc>
                <a:spcPct val="90000"/>
              </a:lnSpc>
            </a:pPr>
            <a:r>
              <a:rPr lang="en-US" dirty="0" smtClean="0">
                <a:solidFill>
                  <a:srgbClr val="2F2B20"/>
                </a:solidFill>
              </a:rPr>
              <a:t>Passive location tracking</a:t>
            </a:r>
            <a:endParaRPr lang="en-US" sz="2400" dirty="0" smtClean="0"/>
          </a:p>
        </p:txBody>
      </p:sp>
    </p:spTree>
    <p:extLst>
      <p:ext uri="{BB962C8B-B14F-4D97-AF65-F5344CB8AC3E}">
        <p14:creationId xmlns:p14="http://schemas.microsoft.com/office/powerpoint/2010/main" val="59858835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4000" dirty="0" smtClean="0"/>
              <a:t>Outline</a:t>
            </a:r>
          </a:p>
        </p:txBody>
      </p:sp>
      <p:sp>
        <p:nvSpPr>
          <p:cNvPr id="26627" name="Rectangle 3"/>
          <p:cNvSpPr>
            <a:spLocks noGrp="1" noChangeArrowheads="1"/>
          </p:cNvSpPr>
          <p:nvPr>
            <p:ph type="body" idx="1"/>
          </p:nvPr>
        </p:nvSpPr>
        <p:spPr/>
        <p:txBody>
          <a:bodyPr/>
          <a:lstStyle/>
          <a:p>
            <a:pPr>
              <a:lnSpc>
                <a:spcPct val="90000"/>
              </a:lnSpc>
            </a:pPr>
            <a:r>
              <a:rPr lang="en-US" sz="2400" dirty="0" smtClean="0"/>
              <a:t>Defining location</a:t>
            </a:r>
          </a:p>
          <a:p>
            <a:pPr>
              <a:lnSpc>
                <a:spcPct val="90000"/>
              </a:lnSpc>
            </a:pPr>
            <a:endParaRPr lang="en-US" sz="2400" dirty="0" smtClean="0"/>
          </a:p>
          <a:p>
            <a:pPr>
              <a:lnSpc>
                <a:spcPct val="90000"/>
              </a:lnSpc>
            </a:pPr>
            <a:r>
              <a:rPr lang="en-US" sz="2400" dirty="0" smtClean="0">
                <a:solidFill>
                  <a:srgbClr val="0000FF"/>
                </a:solidFill>
              </a:rPr>
              <a:t>Methods for determining location</a:t>
            </a:r>
          </a:p>
          <a:p>
            <a:pPr lvl="1">
              <a:lnSpc>
                <a:spcPct val="90000"/>
              </a:lnSpc>
            </a:pPr>
            <a:r>
              <a:rPr lang="en-US" sz="2400" dirty="0" smtClean="0"/>
              <a:t>Triangulation, trilateration, RSSI, etc.</a:t>
            </a:r>
          </a:p>
          <a:p>
            <a:pPr lvl="1">
              <a:lnSpc>
                <a:spcPct val="90000"/>
              </a:lnSpc>
            </a:pPr>
            <a:endParaRPr lang="en-US" sz="2400" dirty="0" smtClean="0"/>
          </a:p>
          <a:p>
            <a:pPr>
              <a:lnSpc>
                <a:spcPct val="90000"/>
              </a:lnSpc>
            </a:pPr>
            <a:r>
              <a:rPr lang="en-US" sz="2400" dirty="0" smtClean="0"/>
              <a:t>Location Systems</a:t>
            </a:r>
          </a:p>
        </p:txBody>
      </p:sp>
    </p:spTree>
    <p:extLst>
      <p:ext uri="{BB962C8B-B14F-4D97-AF65-F5344CB8AC3E}">
        <p14:creationId xmlns:p14="http://schemas.microsoft.com/office/powerpoint/2010/main" val="990046343"/>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533400" y="228600"/>
            <a:ext cx="7772400" cy="1143000"/>
          </a:xfrm>
        </p:spPr>
        <p:txBody>
          <a:bodyPr/>
          <a:lstStyle/>
          <a:p>
            <a:pPr eaLnBrk="1" hangingPunct="1"/>
            <a:r>
              <a:rPr lang="en-US" sz="4000" dirty="0" smtClean="0"/>
              <a:t>Power Line Positioning</a:t>
            </a:r>
          </a:p>
        </p:txBody>
      </p:sp>
      <p:sp>
        <p:nvSpPr>
          <p:cNvPr id="50180" name="Rectangle 3"/>
          <p:cNvSpPr>
            <a:spLocks noGrp="1" noChangeArrowheads="1"/>
          </p:cNvSpPr>
          <p:nvPr>
            <p:ph type="body" sz="half" idx="1"/>
          </p:nvPr>
        </p:nvSpPr>
        <p:spPr>
          <a:xfrm>
            <a:off x="304800" y="1638300"/>
            <a:ext cx="8540750" cy="1928813"/>
          </a:xfrm>
        </p:spPr>
        <p:txBody>
          <a:bodyPr/>
          <a:lstStyle/>
          <a:p>
            <a:pPr eaLnBrk="1" hangingPunct="1"/>
            <a:r>
              <a:rPr lang="en-US" sz="2800" dirty="0" smtClean="0"/>
              <a:t>Indoor localization using standard household power lines</a:t>
            </a:r>
          </a:p>
        </p:txBody>
      </p:sp>
      <p:pic>
        <p:nvPicPr>
          <p:cNvPr id="50181" name="Picture 4" descr="power-outlet"/>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120900" y="3506788"/>
            <a:ext cx="1296988" cy="2019300"/>
          </a:xfrm>
          <a:noFill/>
          <a:ln w="38100">
            <a:solidFill>
              <a:srgbClr val="FFFF00"/>
            </a:solidFill>
            <a:miter lim="800000"/>
            <a:headEnd/>
            <a:tailEnd/>
          </a:ln>
        </p:spPr>
      </p:pic>
      <p:pic>
        <p:nvPicPr>
          <p:cNvPr id="50182" name="Picture 5" descr="johnstonpic3"/>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l="14400" r="14400" b="13298"/>
          <a:stretch>
            <a:fillRect/>
          </a:stretch>
        </p:blipFill>
        <p:spPr>
          <a:xfrm>
            <a:off x="4637088" y="3444875"/>
            <a:ext cx="2328862" cy="2149475"/>
          </a:xfrm>
          <a:noFill/>
          <a:ln w="38100">
            <a:solidFill>
              <a:srgbClr val="FFFF00"/>
            </a:solidFill>
            <a:miter lim="800000"/>
            <a:headEnd/>
            <a:tailEnd/>
          </a:ln>
        </p:spPr>
      </p:pic>
    </p:spTree>
    <p:extLst>
      <p:ext uri="{BB962C8B-B14F-4D97-AF65-F5344CB8AC3E}">
        <p14:creationId xmlns:p14="http://schemas.microsoft.com/office/powerpoint/2010/main" val="395548571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381000" y="152400"/>
            <a:ext cx="7772400" cy="1143000"/>
          </a:xfrm>
        </p:spPr>
        <p:txBody>
          <a:bodyPr/>
          <a:lstStyle/>
          <a:p>
            <a:pPr eaLnBrk="1" hangingPunct="1"/>
            <a:r>
              <a:rPr lang="en-US" sz="4000" dirty="0" smtClean="0"/>
              <a:t>Signal Detection</a:t>
            </a:r>
          </a:p>
        </p:txBody>
      </p:sp>
      <p:sp>
        <p:nvSpPr>
          <p:cNvPr id="51204" name="Rectangle 3"/>
          <p:cNvSpPr>
            <a:spLocks noGrp="1" noChangeArrowheads="1"/>
          </p:cNvSpPr>
          <p:nvPr>
            <p:ph type="body" sz="half" idx="1"/>
          </p:nvPr>
        </p:nvSpPr>
        <p:spPr>
          <a:xfrm>
            <a:off x="228600" y="1390650"/>
            <a:ext cx="8312150" cy="1504950"/>
          </a:xfrm>
        </p:spPr>
        <p:txBody>
          <a:bodyPr/>
          <a:lstStyle/>
          <a:p>
            <a:pPr eaLnBrk="1" hangingPunct="1"/>
            <a:r>
              <a:rPr lang="en-US" sz="2800" dirty="0" smtClean="0"/>
              <a:t>A tag detects these signals radiating from the electrical wiring at a given location</a:t>
            </a:r>
          </a:p>
        </p:txBody>
      </p:sp>
      <p:sp>
        <p:nvSpPr>
          <p:cNvPr id="51205" name="Rectangle 4"/>
          <p:cNvSpPr>
            <a:spLocks noChangeArrowheads="1"/>
          </p:cNvSpPr>
          <p:nvPr/>
        </p:nvSpPr>
        <p:spPr bwMode="auto">
          <a:xfrm>
            <a:off x="3598863" y="2925763"/>
            <a:ext cx="19462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endParaRPr lang="en-US"/>
          </a:p>
        </p:txBody>
      </p:sp>
      <p:sp>
        <p:nvSpPr>
          <p:cNvPr id="51206" name="Line 5"/>
          <p:cNvSpPr>
            <a:spLocks noChangeShapeType="1"/>
          </p:cNvSpPr>
          <p:nvPr/>
        </p:nvSpPr>
        <p:spPr bwMode="auto">
          <a:xfrm>
            <a:off x="1897063" y="3716338"/>
            <a:ext cx="47244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07" name="Line 6"/>
          <p:cNvSpPr>
            <a:spLocks noChangeShapeType="1"/>
          </p:cNvSpPr>
          <p:nvPr/>
        </p:nvSpPr>
        <p:spPr bwMode="auto">
          <a:xfrm>
            <a:off x="1889125" y="3354388"/>
            <a:ext cx="4783138" cy="9525"/>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08" name="Oval 7"/>
          <p:cNvSpPr>
            <a:spLocks noChangeAspect="1" noChangeArrowheads="1"/>
          </p:cNvSpPr>
          <p:nvPr/>
        </p:nvSpPr>
        <p:spPr bwMode="auto">
          <a:xfrm>
            <a:off x="2263775" y="3519488"/>
            <a:ext cx="393700" cy="393700"/>
          </a:xfrm>
          <a:prstGeom prst="ellipse">
            <a:avLst/>
          </a:prstGeom>
          <a:solidFill>
            <a:srgbClr val="00FF00"/>
          </a:solidFill>
          <a:ln w="12700">
            <a:solidFill>
              <a:schemeClr val="tx1"/>
            </a:solidFill>
            <a:round/>
            <a:headEnd/>
            <a:tailEnd/>
          </a:ln>
        </p:spPr>
        <p:txBody>
          <a:bodyPr wrap="none" anchor="ctr"/>
          <a:lstStyle/>
          <a:p>
            <a:endParaRPr lang="en-US"/>
          </a:p>
        </p:txBody>
      </p:sp>
      <p:sp>
        <p:nvSpPr>
          <p:cNvPr id="51209" name="Oval 8"/>
          <p:cNvSpPr>
            <a:spLocks noChangeAspect="1" noChangeArrowheads="1"/>
          </p:cNvSpPr>
          <p:nvPr/>
        </p:nvSpPr>
        <p:spPr bwMode="auto">
          <a:xfrm>
            <a:off x="4260850" y="3249613"/>
            <a:ext cx="231775" cy="230187"/>
          </a:xfrm>
          <a:prstGeom prst="ellipse">
            <a:avLst/>
          </a:prstGeom>
          <a:solidFill>
            <a:srgbClr val="FF0000"/>
          </a:solidFill>
          <a:ln w="12700">
            <a:solidFill>
              <a:schemeClr val="tx1"/>
            </a:solidFill>
            <a:round/>
            <a:headEnd/>
            <a:tailEnd/>
          </a:ln>
        </p:spPr>
        <p:txBody>
          <a:bodyPr wrap="none" anchor="ctr"/>
          <a:lstStyle/>
          <a:p>
            <a:endParaRPr lang="en-US"/>
          </a:p>
        </p:txBody>
      </p:sp>
      <p:sp>
        <p:nvSpPr>
          <p:cNvPr id="1007625" name="Rectangle 9"/>
          <p:cNvSpPr>
            <a:spLocks noChangeArrowheads="1"/>
          </p:cNvSpPr>
          <p:nvPr/>
        </p:nvSpPr>
        <p:spPr bwMode="auto">
          <a:xfrm>
            <a:off x="2236788" y="2908300"/>
            <a:ext cx="2290762" cy="114458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7626" name="Line 10"/>
          <p:cNvSpPr>
            <a:spLocks noChangeShapeType="1"/>
          </p:cNvSpPr>
          <p:nvPr/>
        </p:nvSpPr>
        <p:spPr bwMode="auto">
          <a:xfrm>
            <a:off x="2233613" y="4062413"/>
            <a:ext cx="0" cy="3079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51212" name="Picture 11" descr="power-outlet"/>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630988" y="2990850"/>
            <a:ext cx="741362" cy="1154113"/>
          </a:xfrm>
          <a:noFill/>
        </p:spPr>
      </p:pic>
      <p:sp>
        <p:nvSpPr>
          <p:cNvPr id="1007628" name="Rectangle 12"/>
          <p:cNvSpPr>
            <a:spLocks noChangeArrowheads="1"/>
          </p:cNvSpPr>
          <p:nvPr/>
        </p:nvSpPr>
        <p:spPr bwMode="auto">
          <a:xfrm>
            <a:off x="4292600" y="5049838"/>
            <a:ext cx="261938" cy="846137"/>
          </a:xfrm>
          <a:prstGeom prst="rect">
            <a:avLst/>
          </a:prstGeom>
          <a:solidFill>
            <a:srgbClr val="00FF00"/>
          </a:solidFill>
          <a:ln w="12700">
            <a:solidFill>
              <a:schemeClr val="tx1"/>
            </a:solidFill>
            <a:miter lim="800000"/>
            <a:headEnd/>
            <a:tailEnd/>
          </a:ln>
        </p:spPr>
        <p:txBody>
          <a:bodyPr wrap="none" anchor="ctr"/>
          <a:lstStyle/>
          <a:p>
            <a:endParaRPr lang="en-US"/>
          </a:p>
        </p:txBody>
      </p:sp>
      <p:sp>
        <p:nvSpPr>
          <p:cNvPr id="1007629" name="Rectangle 13"/>
          <p:cNvSpPr>
            <a:spLocks noChangeArrowheads="1"/>
          </p:cNvSpPr>
          <p:nvPr/>
        </p:nvSpPr>
        <p:spPr bwMode="auto">
          <a:xfrm>
            <a:off x="3917950" y="5505450"/>
            <a:ext cx="261938" cy="407988"/>
          </a:xfrm>
          <a:prstGeom prst="rect">
            <a:avLst/>
          </a:prstGeom>
          <a:solidFill>
            <a:srgbClr val="FF0000"/>
          </a:solidFill>
          <a:ln w="12700">
            <a:solidFill>
              <a:schemeClr val="tx1"/>
            </a:solidFill>
            <a:miter lim="800000"/>
            <a:headEnd/>
            <a:tailEnd/>
          </a:ln>
        </p:spPr>
        <p:txBody>
          <a:bodyPr wrap="none" anchor="ctr"/>
          <a:lstStyle/>
          <a:p>
            <a:endParaRPr lang="en-US"/>
          </a:p>
        </p:txBody>
      </p:sp>
      <p:sp>
        <p:nvSpPr>
          <p:cNvPr id="1007630" name="Line 14"/>
          <p:cNvSpPr>
            <a:spLocks noChangeShapeType="1"/>
          </p:cNvSpPr>
          <p:nvPr/>
        </p:nvSpPr>
        <p:spPr bwMode="auto">
          <a:xfrm>
            <a:off x="3240088" y="5399088"/>
            <a:ext cx="43656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007631" name="Picture 15" descr="t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8" y="4541838"/>
            <a:ext cx="1304925" cy="1509712"/>
          </a:xfrm>
          <a:prstGeom prst="rect">
            <a:avLst/>
          </a:prstGeom>
          <a:noFill/>
          <a:ln w="508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51217" name="Picture 6" descr="plug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463" y="2822575"/>
            <a:ext cx="858837"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51218" name="Line 17"/>
          <p:cNvSpPr>
            <a:spLocks noChangeShapeType="1"/>
          </p:cNvSpPr>
          <p:nvPr/>
        </p:nvSpPr>
        <p:spPr bwMode="auto">
          <a:xfrm>
            <a:off x="2600325" y="3867150"/>
            <a:ext cx="85725" cy="857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9" name="Line 18"/>
          <p:cNvSpPr>
            <a:spLocks noChangeShapeType="1"/>
          </p:cNvSpPr>
          <p:nvPr/>
        </p:nvSpPr>
        <p:spPr bwMode="auto">
          <a:xfrm flipH="1" flipV="1">
            <a:off x="2447925" y="3419475"/>
            <a:ext cx="9525" cy="857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20" name="Line 19"/>
          <p:cNvSpPr>
            <a:spLocks noChangeShapeType="1"/>
          </p:cNvSpPr>
          <p:nvPr/>
        </p:nvSpPr>
        <p:spPr bwMode="auto">
          <a:xfrm flipH="1">
            <a:off x="2276475" y="3867150"/>
            <a:ext cx="38100" cy="666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21" name="Line 20"/>
          <p:cNvSpPr>
            <a:spLocks noChangeShapeType="1"/>
          </p:cNvSpPr>
          <p:nvPr/>
        </p:nvSpPr>
        <p:spPr bwMode="auto">
          <a:xfrm flipV="1">
            <a:off x="2609850" y="3543300"/>
            <a:ext cx="123825" cy="857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22" name="Line 21"/>
          <p:cNvSpPr>
            <a:spLocks noChangeShapeType="1"/>
          </p:cNvSpPr>
          <p:nvPr/>
        </p:nvSpPr>
        <p:spPr bwMode="auto">
          <a:xfrm>
            <a:off x="4391025" y="3486150"/>
            <a:ext cx="0" cy="952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23" name="Line 22"/>
          <p:cNvSpPr>
            <a:spLocks noChangeShapeType="1"/>
          </p:cNvSpPr>
          <p:nvPr/>
        </p:nvSpPr>
        <p:spPr bwMode="auto">
          <a:xfrm flipH="1" flipV="1">
            <a:off x="4333875" y="3171825"/>
            <a:ext cx="28575" cy="76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24" name="Line 23"/>
          <p:cNvSpPr>
            <a:spLocks noChangeShapeType="1"/>
          </p:cNvSpPr>
          <p:nvPr/>
        </p:nvSpPr>
        <p:spPr bwMode="auto">
          <a:xfrm flipH="1">
            <a:off x="4181475" y="3390900"/>
            <a:ext cx="85725" cy="476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761666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76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76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76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076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76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7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625" grpId="0" animBg="1"/>
      <p:bldP spid="1007626" grpId="0" animBg="1"/>
      <p:bldP spid="1007628" grpId="0" animBg="1"/>
      <p:bldP spid="1007629" grpId="0" animBg="1"/>
      <p:bldP spid="100763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4"/>
          <p:cNvSpPr>
            <a:spLocks noGrp="1"/>
          </p:cNvSpPr>
          <p:nvPr>
            <p:ph type="sldNum" sz="quarter" idx="11"/>
          </p:nvPr>
        </p:nvSpPr>
        <p:spPr/>
        <p:txBody>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24A41C7F-B747-472B-841C-E3C13E77DE19}" type="slidenum">
              <a:rPr lang="en-US" sz="1000" b="0" i="0"/>
              <a:pPr/>
              <a:t>162</a:t>
            </a:fld>
            <a:endParaRPr lang="en-US" sz="1000" b="0" i="0"/>
          </a:p>
        </p:txBody>
      </p:sp>
      <p:pic>
        <p:nvPicPr>
          <p:cNvPr id="1009666" name="Picture 2" descr="hous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24004"/>
          <a:stretch>
            <a:fillRect/>
          </a:stretch>
        </p:blipFill>
        <p:spPr>
          <a:xfrm>
            <a:off x="788988" y="1822450"/>
            <a:ext cx="7613650" cy="4173538"/>
          </a:xfrm>
          <a:noFill/>
          <a:ln w="38100">
            <a:solidFill>
              <a:srgbClr val="FFFF00"/>
            </a:solidFill>
            <a:miter lim="800000"/>
            <a:headEnd/>
            <a:tailEnd/>
          </a:ln>
        </p:spPr>
      </p:pic>
      <p:sp>
        <p:nvSpPr>
          <p:cNvPr id="52228" name="Rectangle 3"/>
          <p:cNvSpPr>
            <a:spLocks noGrp="1" noChangeArrowheads="1"/>
          </p:cNvSpPr>
          <p:nvPr>
            <p:ph type="title"/>
          </p:nvPr>
        </p:nvSpPr>
        <p:spPr/>
        <p:txBody>
          <a:bodyPr/>
          <a:lstStyle/>
          <a:p>
            <a:pPr eaLnBrk="1" hangingPunct="1"/>
            <a:r>
              <a:rPr lang="en-US" sz="4000" dirty="0" smtClean="0"/>
              <a:t>Signal Map</a:t>
            </a:r>
          </a:p>
        </p:txBody>
      </p:sp>
      <p:sp>
        <p:nvSpPr>
          <p:cNvPr id="1009668" name="Rectangle 4"/>
          <p:cNvSpPr>
            <a:spLocks noChangeArrowheads="1"/>
          </p:cNvSpPr>
          <p:nvPr/>
        </p:nvSpPr>
        <p:spPr bwMode="auto">
          <a:xfrm>
            <a:off x="4524375" y="2051050"/>
            <a:ext cx="1165225" cy="14541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09669" name="Rectangle 5"/>
          <p:cNvSpPr>
            <a:spLocks noChangeArrowheads="1"/>
          </p:cNvSpPr>
          <p:nvPr/>
        </p:nvSpPr>
        <p:spPr bwMode="auto">
          <a:xfrm>
            <a:off x="6162675" y="2060575"/>
            <a:ext cx="1165225" cy="14541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231" name="Rectangle 6"/>
          <p:cNvSpPr>
            <a:spLocks noChangeArrowheads="1"/>
          </p:cNvSpPr>
          <p:nvPr/>
        </p:nvSpPr>
        <p:spPr bwMode="auto">
          <a:xfrm>
            <a:off x="0" y="525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pic>
        <p:nvPicPr>
          <p:cNvPr id="1009671" name="Picture 7" descr="http://www.cs.toronto.edu/~khai/junk/bedroom-plan-new.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746625" y="1758950"/>
            <a:ext cx="3217863" cy="4244975"/>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52233" name="Rectangle 8"/>
          <p:cNvSpPr>
            <a:spLocks noChangeArrowheads="1"/>
          </p:cNvSpPr>
          <p:nvPr/>
        </p:nvSpPr>
        <p:spPr bwMode="auto">
          <a:xfrm>
            <a:off x="4410075" y="3306763"/>
            <a:ext cx="323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000" b="0" i="0">
                <a:latin typeface="Times" pitchFamily="18" charset="0"/>
                <a:cs typeface="Times New Roman" pitchFamily="18" charset="0"/>
              </a:rPr>
              <a:t>    </a:t>
            </a:r>
            <a:endParaRPr lang="en-US" b="0" i="0">
              <a:latin typeface="Times New Roman" pitchFamily="18" charset="0"/>
            </a:endParaRPr>
          </a:p>
        </p:txBody>
      </p:sp>
      <p:pic>
        <p:nvPicPr>
          <p:cNvPr id="1009673" name="Picture 9" descr="http://www.cs.toronto.edu/~khai/junk/kitchen-plan-new.jp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260475" y="1771650"/>
            <a:ext cx="3189288" cy="4246563"/>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009674" name="Text Box 10"/>
          <p:cNvSpPr txBox="1">
            <a:spLocks noChangeArrowheads="1"/>
          </p:cNvSpPr>
          <p:nvPr/>
        </p:nvSpPr>
        <p:spPr bwMode="auto">
          <a:xfrm>
            <a:off x="1841500" y="5989638"/>
            <a:ext cx="532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r>
              <a:rPr lang="en-US" b="0"/>
              <a:t>1</a:t>
            </a:r>
            <a:r>
              <a:rPr lang="en-US" b="0" baseline="30000"/>
              <a:t>st</a:t>
            </a:r>
            <a:r>
              <a:rPr lang="en-US" b="0"/>
              <a:t> Floor                                  2</a:t>
            </a:r>
            <a:r>
              <a:rPr lang="en-US" b="0" baseline="30000"/>
              <a:t>nd</a:t>
            </a:r>
            <a:r>
              <a:rPr lang="en-US" b="0"/>
              <a:t> Floor</a:t>
            </a:r>
          </a:p>
        </p:txBody>
      </p:sp>
    </p:spTree>
    <p:extLst>
      <p:ext uri="{BB962C8B-B14F-4D97-AF65-F5344CB8AC3E}">
        <p14:creationId xmlns:p14="http://schemas.microsoft.com/office/powerpoint/2010/main" val="3432558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96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966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3" presetClass="exit" presetSubtype="0" fill="hold" nodeType="clickEffect">
                                  <p:stCondLst>
                                    <p:cond delay="0"/>
                                  </p:stCondLst>
                                  <p:childTnLst>
                                    <p:anim calcmode="lin" valueType="num">
                                      <p:cBhvr>
                                        <p:cTn id="12" dur="500"/>
                                        <p:tgtEl>
                                          <p:spTgt spid="1009666"/>
                                        </p:tgtEl>
                                        <p:attrNameLst>
                                          <p:attrName>ppt_w</p:attrName>
                                        </p:attrNameLst>
                                      </p:cBhvr>
                                      <p:tavLst>
                                        <p:tav tm="0">
                                          <p:val>
                                            <p:strVal val="ppt_w"/>
                                          </p:val>
                                        </p:tav>
                                        <p:tav tm="100000">
                                          <p:val>
                                            <p:fltVal val="0"/>
                                          </p:val>
                                        </p:tav>
                                      </p:tavLst>
                                    </p:anim>
                                    <p:anim calcmode="lin" valueType="num">
                                      <p:cBhvr>
                                        <p:cTn id="13" dur="500"/>
                                        <p:tgtEl>
                                          <p:spTgt spid="1009666"/>
                                        </p:tgtEl>
                                        <p:attrNameLst>
                                          <p:attrName>ppt_h</p:attrName>
                                        </p:attrNameLst>
                                      </p:cBhvr>
                                      <p:tavLst>
                                        <p:tav tm="0">
                                          <p:val>
                                            <p:strVal val="ppt_h"/>
                                          </p:val>
                                        </p:tav>
                                        <p:tav tm="100000">
                                          <p:val>
                                            <p:fltVal val="0"/>
                                          </p:val>
                                        </p:tav>
                                      </p:tavLst>
                                    </p:anim>
                                    <p:animEffect transition="out" filter="fade">
                                      <p:cBhvr>
                                        <p:cTn id="14" dur="500"/>
                                        <p:tgtEl>
                                          <p:spTgt spid="1009666"/>
                                        </p:tgtEl>
                                      </p:cBhvr>
                                    </p:animEffect>
                                    <p:set>
                                      <p:cBhvr>
                                        <p:cTn id="15" dur="1" fill="hold">
                                          <p:stCondLst>
                                            <p:cond delay="499"/>
                                          </p:stCondLst>
                                        </p:cTn>
                                        <p:tgtEl>
                                          <p:spTgt spid="1009666"/>
                                        </p:tgtEl>
                                        <p:attrNameLst>
                                          <p:attrName>style.visibility</p:attrName>
                                        </p:attrNameLst>
                                      </p:cBhvr>
                                      <p:to>
                                        <p:strVal val="hidden"/>
                                      </p:to>
                                    </p:set>
                                  </p:childTnLst>
                                </p:cTn>
                              </p:par>
                              <p:par>
                                <p:cTn id="16" presetID="53" presetClass="exit" presetSubtype="0" fill="hold" grpId="1" nodeType="withEffect">
                                  <p:stCondLst>
                                    <p:cond delay="0"/>
                                  </p:stCondLst>
                                  <p:childTnLst>
                                    <p:anim calcmode="lin" valueType="num">
                                      <p:cBhvr>
                                        <p:cTn id="17" dur="500"/>
                                        <p:tgtEl>
                                          <p:spTgt spid="1009668"/>
                                        </p:tgtEl>
                                        <p:attrNameLst>
                                          <p:attrName>ppt_w</p:attrName>
                                        </p:attrNameLst>
                                      </p:cBhvr>
                                      <p:tavLst>
                                        <p:tav tm="0">
                                          <p:val>
                                            <p:strVal val="ppt_w"/>
                                          </p:val>
                                        </p:tav>
                                        <p:tav tm="100000">
                                          <p:val>
                                            <p:fltVal val="0"/>
                                          </p:val>
                                        </p:tav>
                                      </p:tavLst>
                                    </p:anim>
                                    <p:anim calcmode="lin" valueType="num">
                                      <p:cBhvr>
                                        <p:cTn id="18" dur="500"/>
                                        <p:tgtEl>
                                          <p:spTgt spid="1009668"/>
                                        </p:tgtEl>
                                        <p:attrNameLst>
                                          <p:attrName>ppt_h</p:attrName>
                                        </p:attrNameLst>
                                      </p:cBhvr>
                                      <p:tavLst>
                                        <p:tav tm="0">
                                          <p:val>
                                            <p:strVal val="ppt_h"/>
                                          </p:val>
                                        </p:tav>
                                        <p:tav tm="100000">
                                          <p:val>
                                            <p:fltVal val="0"/>
                                          </p:val>
                                        </p:tav>
                                      </p:tavLst>
                                    </p:anim>
                                    <p:animEffect transition="out" filter="fade">
                                      <p:cBhvr>
                                        <p:cTn id="19" dur="500"/>
                                        <p:tgtEl>
                                          <p:spTgt spid="1009668"/>
                                        </p:tgtEl>
                                      </p:cBhvr>
                                    </p:animEffect>
                                    <p:set>
                                      <p:cBhvr>
                                        <p:cTn id="20" dur="1" fill="hold">
                                          <p:stCondLst>
                                            <p:cond delay="499"/>
                                          </p:stCondLst>
                                        </p:cTn>
                                        <p:tgtEl>
                                          <p:spTgt spid="1009668"/>
                                        </p:tgtEl>
                                        <p:attrNameLst>
                                          <p:attrName>style.visibility</p:attrName>
                                        </p:attrNameLst>
                                      </p:cBhvr>
                                      <p:to>
                                        <p:strVal val="hidden"/>
                                      </p:to>
                                    </p:set>
                                  </p:childTnLst>
                                </p:cTn>
                              </p:par>
                              <p:par>
                                <p:cTn id="21" presetID="53" presetClass="exit" presetSubtype="0" fill="hold" grpId="1" nodeType="withEffect">
                                  <p:stCondLst>
                                    <p:cond delay="0"/>
                                  </p:stCondLst>
                                  <p:childTnLst>
                                    <p:anim calcmode="lin" valueType="num">
                                      <p:cBhvr>
                                        <p:cTn id="22" dur="500"/>
                                        <p:tgtEl>
                                          <p:spTgt spid="1009669"/>
                                        </p:tgtEl>
                                        <p:attrNameLst>
                                          <p:attrName>ppt_w</p:attrName>
                                        </p:attrNameLst>
                                      </p:cBhvr>
                                      <p:tavLst>
                                        <p:tav tm="0">
                                          <p:val>
                                            <p:strVal val="ppt_w"/>
                                          </p:val>
                                        </p:tav>
                                        <p:tav tm="100000">
                                          <p:val>
                                            <p:fltVal val="0"/>
                                          </p:val>
                                        </p:tav>
                                      </p:tavLst>
                                    </p:anim>
                                    <p:anim calcmode="lin" valueType="num">
                                      <p:cBhvr>
                                        <p:cTn id="23" dur="500"/>
                                        <p:tgtEl>
                                          <p:spTgt spid="1009669"/>
                                        </p:tgtEl>
                                        <p:attrNameLst>
                                          <p:attrName>ppt_h</p:attrName>
                                        </p:attrNameLst>
                                      </p:cBhvr>
                                      <p:tavLst>
                                        <p:tav tm="0">
                                          <p:val>
                                            <p:strVal val="ppt_h"/>
                                          </p:val>
                                        </p:tav>
                                        <p:tav tm="100000">
                                          <p:val>
                                            <p:fltVal val="0"/>
                                          </p:val>
                                        </p:tav>
                                      </p:tavLst>
                                    </p:anim>
                                    <p:animEffect transition="out" filter="fade">
                                      <p:cBhvr>
                                        <p:cTn id="24" dur="500"/>
                                        <p:tgtEl>
                                          <p:spTgt spid="1009669"/>
                                        </p:tgtEl>
                                      </p:cBhvr>
                                    </p:animEffect>
                                    <p:set>
                                      <p:cBhvr>
                                        <p:cTn id="25" dur="1" fill="hold">
                                          <p:stCondLst>
                                            <p:cond delay="499"/>
                                          </p:stCondLst>
                                        </p:cTn>
                                        <p:tgtEl>
                                          <p:spTgt spid="1009669"/>
                                        </p:tgtEl>
                                        <p:attrNameLst>
                                          <p:attrName>style.visibility</p:attrName>
                                        </p:attrNameLst>
                                      </p:cBhvr>
                                      <p:to>
                                        <p:strVal val="hidden"/>
                                      </p:to>
                                    </p:set>
                                  </p:childTnLst>
                                </p:cTn>
                              </p:par>
                              <p:par>
                                <p:cTn id="26" presetID="23" presetClass="entr" presetSubtype="16" fill="hold" nodeType="withEffect">
                                  <p:stCondLst>
                                    <p:cond delay="0"/>
                                  </p:stCondLst>
                                  <p:childTnLst>
                                    <p:set>
                                      <p:cBhvr>
                                        <p:cTn id="27" dur="1" fill="hold">
                                          <p:stCondLst>
                                            <p:cond delay="0"/>
                                          </p:stCondLst>
                                        </p:cTn>
                                        <p:tgtEl>
                                          <p:spTgt spid="1009671"/>
                                        </p:tgtEl>
                                        <p:attrNameLst>
                                          <p:attrName>style.visibility</p:attrName>
                                        </p:attrNameLst>
                                      </p:cBhvr>
                                      <p:to>
                                        <p:strVal val="visible"/>
                                      </p:to>
                                    </p:set>
                                    <p:anim calcmode="lin" valueType="num">
                                      <p:cBhvr>
                                        <p:cTn id="28" dur="500" fill="hold"/>
                                        <p:tgtEl>
                                          <p:spTgt spid="1009671"/>
                                        </p:tgtEl>
                                        <p:attrNameLst>
                                          <p:attrName>ppt_w</p:attrName>
                                        </p:attrNameLst>
                                      </p:cBhvr>
                                      <p:tavLst>
                                        <p:tav tm="0">
                                          <p:val>
                                            <p:fltVal val="0"/>
                                          </p:val>
                                        </p:tav>
                                        <p:tav tm="100000">
                                          <p:val>
                                            <p:strVal val="#ppt_w"/>
                                          </p:val>
                                        </p:tav>
                                      </p:tavLst>
                                    </p:anim>
                                    <p:anim calcmode="lin" valueType="num">
                                      <p:cBhvr>
                                        <p:cTn id="29" dur="500" fill="hold"/>
                                        <p:tgtEl>
                                          <p:spTgt spid="1009671"/>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1009673"/>
                                        </p:tgtEl>
                                        <p:attrNameLst>
                                          <p:attrName>style.visibility</p:attrName>
                                        </p:attrNameLst>
                                      </p:cBhvr>
                                      <p:to>
                                        <p:strVal val="visible"/>
                                      </p:to>
                                    </p:set>
                                    <p:anim calcmode="lin" valueType="num">
                                      <p:cBhvr>
                                        <p:cTn id="32" dur="500" fill="hold"/>
                                        <p:tgtEl>
                                          <p:spTgt spid="1009673"/>
                                        </p:tgtEl>
                                        <p:attrNameLst>
                                          <p:attrName>ppt_w</p:attrName>
                                        </p:attrNameLst>
                                      </p:cBhvr>
                                      <p:tavLst>
                                        <p:tav tm="0">
                                          <p:val>
                                            <p:fltVal val="0"/>
                                          </p:val>
                                        </p:tav>
                                        <p:tav tm="100000">
                                          <p:val>
                                            <p:strVal val="#ppt_w"/>
                                          </p:val>
                                        </p:tav>
                                      </p:tavLst>
                                    </p:anim>
                                    <p:anim calcmode="lin" valueType="num">
                                      <p:cBhvr>
                                        <p:cTn id="33" dur="500" fill="hold"/>
                                        <p:tgtEl>
                                          <p:spTgt spid="1009673"/>
                                        </p:tgtEl>
                                        <p:attrNameLst>
                                          <p:attrName>ppt_h</p:attrName>
                                        </p:attrNameLst>
                                      </p:cBhvr>
                                      <p:tavLst>
                                        <p:tav tm="0">
                                          <p:val>
                                            <p:fltVal val="0"/>
                                          </p:val>
                                        </p:tav>
                                        <p:tav tm="100000">
                                          <p:val>
                                            <p:strVal val="#ppt_h"/>
                                          </p:val>
                                        </p:tav>
                                      </p:tavLst>
                                    </p:anim>
                                  </p:childTnLst>
                                </p:cTn>
                              </p:par>
                              <p:par>
                                <p:cTn id="34" presetID="1" presetClass="exit" presetSubtype="0" fill="hold" nodeType="withEffect">
                                  <p:stCondLst>
                                    <p:cond delay="0"/>
                                  </p:stCondLst>
                                  <p:childTnLst>
                                    <p:set>
                                      <p:cBhvr>
                                        <p:cTn id="35" dur="1" fill="hold">
                                          <p:stCondLst>
                                            <p:cond delay="0"/>
                                          </p:stCondLst>
                                        </p:cTn>
                                        <p:tgtEl>
                                          <p:spTgt spid="1009666"/>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1009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668" grpId="0" animBg="1"/>
      <p:bldP spid="1009668" grpId="1" animBg="1"/>
      <p:bldP spid="1009669" grpId="0" animBg="1"/>
      <p:bldP spid="1009669" grpId="1" animBg="1"/>
      <p:bldP spid="100967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4000" dirty="0" smtClean="0"/>
              <a:t>Outline</a:t>
            </a:r>
          </a:p>
        </p:txBody>
      </p:sp>
      <p:sp>
        <p:nvSpPr>
          <p:cNvPr id="26627" name="Rectangle 3"/>
          <p:cNvSpPr>
            <a:spLocks noGrp="1" noChangeArrowheads="1"/>
          </p:cNvSpPr>
          <p:nvPr>
            <p:ph type="body" idx="1"/>
          </p:nvPr>
        </p:nvSpPr>
        <p:spPr/>
        <p:txBody>
          <a:bodyPr/>
          <a:lstStyle/>
          <a:p>
            <a:pPr>
              <a:lnSpc>
                <a:spcPct val="90000"/>
              </a:lnSpc>
            </a:pPr>
            <a:r>
              <a:rPr lang="en-US" sz="2400" dirty="0" smtClean="0"/>
              <a:t>Defining location</a:t>
            </a:r>
          </a:p>
          <a:p>
            <a:pPr>
              <a:lnSpc>
                <a:spcPct val="90000"/>
              </a:lnSpc>
            </a:pPr>
            <a:endParaRPr lang="en-US" sz="2400" dirty="0" smtClean="0"/>
          </a:p>
          <a:p>
            <a:pPr>
              <a:lnSpc>
                <a:spcPct val="90000"/>
              </a:lnSpc>
            </a:pPr>
            <a:r>
              <a:rPr lang="en-US" sz="2400" dirty="0" smtClean="0"/>
              <a:t>Methods for determining location</a:t>
            </a:r>
          </a:p>
          <a:p>
            <a:pPr lvl="1">
              <a:lnSpc>
                <a:spcPct val="90000"/>
              </a:lnSpc>
            </a:pPr>
            <a:r>
              <a:rPr lang="en-US" sz="2400" dirty="0" smtClean="0"/>
              <a:t>Triangulation, trilateration, RSSI, etc.</a:t>
            </a:r>
          </a:p>
          <a:p>
            <a:pPr lvl="1">
              <a:lnSpc>
                <a:spcPct val="90000"/>
              </a:lnSpc>
            </a:pPr>
            <a:endParaRPr lang="en-US" sz="2400" dirty="0" smtClean="0"/>
          </a:p>
          <a:p>
            <a:pPr>
              <a:lnSpc>
                <a:spcPct val="90000"/>
              </a:lnSpc>
            </a:pPr>
            <a:r>
              <a:rPr lang="en-US" sz="2400" dirty="0" smtClean="0">
                <a:solidFill>
                  <a:srgbClr val="0000FF"/>
                </a:solidFill>
              </a:rPr>
              <a:t>Location Systems</a:t>
            </a:r>
          </a:p>
          <a:p>
            <a:pPr lvl="1">
              <a:lnSpc>
                <a:spcPct val="90000"/>
              </a:lnSpc>
            </a:pPr>
            <a:r>
              <a:rPr lang="en-US" dirty="0" smtClean="0">
                <a:solidFill>
                  <a:srgbClr val="2F2B20"/>
                </a:solidFill>
              </a:rPr>
              <a:t>GPS</a:t>
            </a:r>
          </a:p>
          <a:p>
            <a:pPr lvl="1">
              <a:lnSpc>
                <a:spcPct val="90000"/>
              </a:lnSpc>
            </a:pPr>
            <a:r>
              <a:rPr lang="en-US" dirty="0" smtClean="0">
                <a:solidFill>
                  <a:srgbClr val="2F2B20"/>
                </a:solidFill>
              </a:rPr>
              <a:t>Active Badge, Active Bat, Cricket, </a:t>
            </a:r>
            <a:r>
              <a:rPr lang="en-US" dirty="0" err="1" smtClean="0">
                <a:solidFill>
                  <a:srgbClr val="2F2B20"/>
                </a:solidFill>
              </a:rPr>
              <a:t>Ubisense</a:t>
            </a:r>
            <a:r>
              <a:rPr lang="en-US" dirty="0" smtClean="0">
                <a:solidFill>
                  <a:srgbClr val="2F2B20"/>
                </a:solidFill>
              </a:rPr>
              <a:t>, Place Lab, ROSUM</a:t>
            </a:r>
          </a:p>
          <a:p>
            <a:pPr lvl="1">
              <a:lnSpc>
                <a:spcPct val="90000"/>
              </a:lnSpc>
            </a:pPr>
            <a:r>
              <a:rPr lang="en-US" dirty="0" smtClean="0">
                <a:solidFill>
                  <a:srgbClr val="2F2B20"/>
                </a:solidFill>
              </a:rPr>
              <a:t>RSS-based indoor localization</a:t>
            </a:r>
          </a:p>
          <a:p>
            <a:pPr lvl="1">
              <a:lnSpc>
                <a:spcPct val="90000"/>
              </a:lnSpc>
            </a:pPr>
            <a:r>
              <a:rPr lang="en-US" dirty="0" smtClean="0">
                <a:solidFill>
                  <a:srgbClr val="2F2B20"/>
                </a:solidFill>
              </a:rPr>
              <a:t>RSS-based smartphone indoor localization</a:t>
            </a:r>
          </a:p>
          <a:p>
            <a:pPr lvl="1">
              <a:lnSpc>
                <a:spcPct val="90000"/>
              </a:lnSpc>
            </a:pPr>
            <a:r>
              <a:rPr lang="en-US" dirty="0" smtClean="0">
                <a:solidFill>
                  <a:srgbClr val="2F2B20"/>
                </a:solidFill>
              </a:rPr>
              <a:t>Power-line based localization</a:t>
            </a:r>
          </a:p>
          <a:p>
            <a:pPr lvl="1">
              <a:lnSpc>
                <a:spcPct val="90000"/>
              </a:lnSpc>
            </a:pPr>
            <a:r>
              <a:rPr lang="en-US" dirty="0" smtClean="0">
                <a:solidFill>
                  <a:srgbClr val="0000FF"/>
                </a:solidFill>
              </a:rPr>
              <a:t>Passive location tracking</a:t>
            </a:r>
          </a:p>
          <a:p>
            <a:pPr lvl="1">
              <a:lnSpc>
                <a:spcPct val="90000"/>
              </a:lnSpc>
            </a:pPr>
            <a:endParaRPr lang="en-US" dirty="0" smtClean="0">
              <a:solidFill>
                <a:srgbClr val="0000FF"/>
              </a:solidFill>
            </a:endParaRPr>
          </a:p>
          <a:p>
            <a:pPr>
              <a:lnSpc>
                <a:spcPct val="90000"/>
              </a:lnSpc>
            </a:pPr>
            <a:endParaRPr lang="en-US" sz="2400" dirty="0" smtClean="0"/>
          </a:p>
        </p:txBody>
      </p:sp>
    </p:spTree>
    <p:extLst>
      <p:ext uri="{BB962C8B-B14F-4D97-AF65-F5344CB8AC3E}">
        <p14:creationId xmlns:p14="http://schemas.microsoft.com/office/powerpoint/2010/main" val="598588350"/>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381000" y="304800"/>
            <a:ext cx="7772400" cy="1143000"/>
          </a:xfrm>
        </p:spPr>
        <p:txBody>
          <a:bodyPr/>
          <a:lstStyle/>
          <a:p>
            <a:pPr eaLnBrk="1" hangingPunct="1"/>
            <a:r>
              <a:rPr lang="en-US" sz="4000" dirty="0" smtClean="0"/>
              <a:t>Passive Location Tracking</a:t>
            </a:r>
          </a:p>
        </p:txBody>
      </p:sp>
      <p:sp>
        <p:nvSpPr>
          <p:cNvPr id="6149" name="Rectangle 3"/>
          <p:cNvSpPr>
            <a:spLocks noGrp="1" noChangeArrowheads="1"/>
          </p:cNvSpPr>
          <p:nvPr>
            <p:ph type="body" sz="half" idx="1"/>
          </p:nvPr>
        </p:nvSpPr>
        <p:spPr>
          <a:xfrm>
            <a:off x="533401" y="1409700"/>
            <a:ext cx="7924800" cy="4979988"/>
          </a:xfrm>
        </p:spPr>
        <p:txBody>
          <a:bodyPr/>
          <a:lstStyle/>
          <a:p>
            <a:pPr eaLnBrk="1" hangingPunct="1"/>
            <a:endParaRPr lang="en-US" sz="2800" dirty="0" smtClean="0"/>
          </a:p>
          <a:p>
            <a:pPr eaLnBrk="1" hangingPunct="1"/>
            <a:r>
              <a:rPr lang="en-US" sz="2800" dirty="0" smtClean="0"/>
              <a:t>No need to carry a tag or device</a:t>
            </a:r>
          </a:p>
          <a:p>
            <a:pPr lvl="1" eaLnBrk="1" hangingPunct="1"/>
            <a:r>
              <a:rPr lang="en-US" sz="2300" dirty="0" smtClean="0"/>
              <a:t>Hard to determine the identity of the person</a:t>
            </a:r>
          </a:p>
          <a:p>
            <a:pPr eaLnBrk="1" hangingPunct="1"/>
            <a:r>
              <a:rPr lang="en-US" sz="2800" dirty="0" smtClean="0"/>
              <a:t>Requires more infrastructure (potentially)</a:t>
            </a:r>
          </a:p>
          <a:p>
            <a:pPr eaLnBrk="1" hangingPunct="1"/>
            <a:endParaRPr lang="en-US" sz="2400" dirty="0" smtClean="0"/>
          </a:p>
          <a:p>
            <a:pPr lvl="1" eaLnBrk="1" hangingPunct="1">
              <a:buFont typeface="Wingdings" pitchFamily="2" charset="2"/>
              <a:buNone/>
            </a:pPr>
            <a:r>
              <a:rPr lang="en-US" sz="2400" dirty="0" smtClean="0"/>
              <a:t>	</a:t>
            </a:r>
          </a:p>
        </p:txBody>
      </p:sp>
      <p:sp>
        <p:nvSpPr>
          <p:cNvPr id="615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298437592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685800" y="152400"/>
            <a:ext cx="7772400" cy="1143000"/>
          </a:xfrm>
        </p:spPr>
        <p:txBody>
          <a:bodyPr/>
          <a:lstStyle/>
          <a:p>
            <a:pPr eaLnBrk="1" hangingPunct="1"/>
            <a:r>
              <a:rPr lang="en-US" sz="4000" dirty="0" smtClean="0"/>
              <a:t>Active Floor</a:t>
            </a:r>
          </a:p>
        </p:txBody>
      </p:sp>
      <p:sp>
        <p:nvSpPr>
          <p:cNvPr id="7173" name="Rectangle 3"/>
          <p:cNvSpPr>
            <a:spLocks noGrp="1" noChangeArrowheads="1"/>
          </p:cNvSpPr>
          <p:nvPr>
            <p:ph type="body" sz="half" idx="1"/>
          </p:nvPr>
        </p:nvSpPr>
        <p:spPr>
          <a:xfrm>
            <a:off x="533400" y="1409700"/>
            <a:ext cx="8266113" cy="4979988"/>
          </a:xfrm>
        </p:spPr>
        <p:txBody>
          <a:bodyPr/>
          <a:lstStyle/>
          <a:p>
            <a:pPr eaLnBrk="1" hangingPunct="1"/>
            <a:r>
              <a:rPr lang="en-US" sz="2800" dirty="0" smtClean="0"/>
              <a:t>Instrument floor with load sensors</a:t>
            </a:r>
          </a:p>
          <a:p>
            <a:pPr eaLnBrk="1" hangingPunct="1"/>
            <a:r>
              <a:rPr lang="en-US" sz="2800" dirty="0" smtClean="0"/>
              <a:t>Footsteps and gait detection</a:t>
            </a:r>
          </a:p>
          <a:p>
            <a:pPr eaLnBrk="1" hangingPunct="1">
              <a:buFont typeface="Wingdings" pitchFamily="2" charset="2"/>
              <a:buNone/>
            </a:pPr>
            <a:endParaRPr lang="en-US" sz="2800" dirty="0" smtClean="0"/>
          </a:p>
          <a:p>
            <a:pPr eaLnBrk="1" hangingPunct="1"/>
            <a:endParaRPr lang="en-US" sz="2400" dirty="0" smtClean="0"/>
          </a:p>
          <a:p>
            <a:pPr lvl="1" eaLnBrk="1" hangingPunct="1">
              <a:buFont typeface="Wingdings" pitchFamily="2" charset="2"/>
              <a:buNone/>
            </a:pPr>
            <a:r>
              <a:rPr lang="en-US" sz="2400" dirty="0" smtClean="0"/>
              <a:t>	</a:t>
            </a:r>
          </a:p>
        </p:txBody>
      </p:sp>
      <p:sp>
        <p:nvSpPr>
          <p:cNvPr id="717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7175"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pic>
        <p:nvPicPr>
          <p:cNvPr id="71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4495800"/>
            <a:ext cx="2538412"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10"/>
          <p:cNvSpPr>
            <a:spLocks noChangeArrowheads="1"/>
          </p:cNvSpPr>
          <p:nvPr/>
        </p:nvSpPr>
        <p:spPr bwMode="auto">
          <a:xfrm>
            <a:off x="0" y="1725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7178" name="Rectangle 11"/>
          <p:cNvSpPr>
            <a:spLocks noChangeArrowheads="1"/>
          </p:cNvSpPr>
          <p:nvPr/>
        </p:nvSpPr>
        <p:spPr bwMode="auto">
          <a:xfrm>
            <a:off x="4327525" y="3311525"/>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200" b="0" i="0">
                <a:latin typeface="Times New Roman" pitchFamily="18" charset="0"/>
                <a:cs typeface="Times New Roman" pitchFamily="18" charset="0"/>
              </a:rPr>
              <a:t>        </a:t>
            </a:r>
            <a:endParaRPr lang="en-US" b="0" i="0">
              <a:latin typeface="Times New Roman" pitchFamily="18" charset="0"/>
            </a:endParaRPr>
          </a:p>
        </p:txBody>
      </p:sp>
      <p:pic>
        <p:nvPicPr>
          <p:cNvPr id="717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2663825"/>
            <a:ext cx="2957513"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75" y="2822575"/>
            <a:ext cx="44672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Tree>
    <p:extLst>
      <p:ext uri="{BB962C8B-B14F-4D97-AF65-F5344CB8AC3E}">
        <p14:creationId xmlns:p14="http://schemas.microsoft.com/office/powerpoint/2010/main" val="365494436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533400" y="152400"/>
            <a:ext cx="7772400" cy="1143000"/>
          </a:xfrm>
        </p:spPr>
        <p:txBody>
          <a:bodyPr/>
          <a:lstStyle/>
          <a:p>
            <a:pPr eaLnBrk="1" hangingPunct="1"/>
            <a:r>
              <a:rPr lang="en-US" sz="4000" dirty="0" smtClean="0"/>
              <a:t>Motion Detectors</a:t>
            </a:r>
          </a:p>
        </p:txBody>
      </p:sp>
      <p:sp>
        <p:nvSpPr>
          <p:cNvPr id="8197" name="Rectangle 3"/>
          <p:cNvSpPr>
            <a:spLocks noGrp="1" noChangeArrowheads="1"/>
          </p:cNvSpPr>
          <p:nvPr>
            <p:ph type="body" sz="half" idx="1"/>
          </p:nvPr>
        </p:nvSpPr>
        <p:spPr>
          <a:xfrm>
            <a:off x="533400" y="1409700"/>
            <a:ext cx="8266113" cy="4979988"/>
          </a:xfrm>
        </p:spPr>
        <p:txBody>
          <a:bodyPr/>
          <a:lstStyle/>
          <a:p>
            <a:pPr eaLnBrk="1" hangingPunct="1"/>
            <a:r>
              <a:rPr lang="en-US" sz="2800" dirty="0" smtClean="0"/>
              <a:t>Low-cost</a:t>
            </a:r>
          </a:p>
          <a:p>
            <a:pPr eaLnBrk="1" hangingPunct="1"/>
            <a:r>
              <a:rPr lang="en-US" sz="2800" dirty="0" smtClean="0"/>
              <a:t>Low-resolution</a:t>
            </a:r>
          </a:p>
          <a:p>
            <a:pPr eaLnBrk="1" hangingPunct="1">
              <a:buFont typeface="Wingdings" pitchFamily="2" charset="2"/>
              <a:buNone/>
            </a:pPr>
            <a:endParaRPr lang="en-US" sz="2800" dirty="0" smtClean="0"/>
          </a:p>
          <a:p>
            <a:pPr eaLnBrk="1" hangingPunct="1"/>
            <a:endParaRPr lang="en-US" sz="2400" dirty="0" smtClean="0"/>
          </a:p>
          <a:p>
            <a:pPr lvl="1" eaLnBrk="1" hangingPunct="1">
              <a:buFont typeface="Wingdings" pitchFamily="2" charset="2"/>
              <a:buNone/>
            </a:pPr>
            <a:r>
              <a:rPr lang="en-US" sz="2400" dirty="0" smtClean="0"/>
              <a:t>	</a:t>
            </a:r>
          </a:p>
        </p:txBody>
      </p:sp>
      <p:sp>
        <p:nvSpPr>
          <p:cNvPr id="819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819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8200" name="Rectangle 8"/>
          <p:cNvSpPr>
            <a:spLocks noChangeArrowheads="1"/>
          </p:cNvSpPr>
          <p:nvPr/>
        </p:nvSpPr>
        <p:spPr bwMode="auto">
          <a:xfrm>
            <a:off x="0" y="1725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8201" name="Rectangle 10"/>
          <p:cNvSpPr>
            <a:spLocks noChangeArrowheads="1"/>
          </p:cNvSpPr>
          <p:nvPr/>
        </p:nvSpPr>
        <p:spPr bwMode="auto">
          <a:xfrm>
            <a:off x="4327525" y="3311525"/>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200" b="0" i="0">
                <a:latin typeface="Times New Roman" pitchFamily="18" charset="0"/>
                <a:cs typeface="Times New Roman" pitchFamily="18" charset="0"/>
              </a:rPr>
              <a:t>        </a:t>
            </a:r>
            <a:endParaRPr lang="en-US" b="0" i="0">
              <a:latin typeface="Times New Roman" pitchFamily="18" charset="0"/>
            </a:endParaRPr>
          </a:p>
        </p:txBody>
      </p:sp>
      <p:pic>
        <p:nvPicPr>
          <p:cNvPr id="8202" name="Picture 13" descr="aurora_dual_element_pir_motion_b47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3116263"/>
            <a:ext cx="2490787"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835387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457200" y="228600"/>
            <a:ext cx="7772400" cy="838200"/>
          </a:xfrm>
        </p:spPr>
        <p:txBody>
          <a:bodyPr/>
          <a:lstStyle/>
          <a:p>
            <a:pPr eaLnBrk="1" hangingPunct="1"/>
            <a:r>
              <a:rPr lang="en-US" sz="4000" dirty="0" smtClean="0"/>
              <a:t>Computer Vision</a:t>
            </a:r>
          </a:p>
        </p:txBody>
      </p:sp>
      <p:sp>
        <p:nvSpPr>
          <p:cNvPr id="9221" name="Rectangle 3"/>
          <p:cNvSpPr>
            <a:spLocks noGrp="1" noChangeArrowheads="1"/>
          </p:cNvSpPr>
          <p:nvPr>
            <p:ph type="body" sz="half" idx="1"/>
          </p:nvPr>
        </p:nvSpPr>
        <p:spPr>
          <a:xfrm>
            <a:off x="533400" y="1409700"/>
            <a:ext cx="8266113" cy="4979988"/>
          </a:xfrm>
        </p:spPr>
        <p:txBody>
          <a:bodyPr/>
          <a:lstStyle/>
          <a:p>
            <a:pPr eaLnBrk="1" hangingPunct="1"/>
            <a:r>
              <a:rPr lang="en-US" sz="2800" dirty="0" smtClean="0"/>
              <a:t>Leverage existing infrastructure</a:t>
            </a:r>
          </a:p>
          <a:p>
            <a:pPr eaLnBrk="1" hangingPunct="1"/>
            <a:r>
              <a:rPr lang="en-US" sz="2800" dirty="0" smtClean="0"/>
              <a:t>Requires significant communication and computational resources</a:t>
            </a:r>
          </a:p>
          <a:p>
            <a:pPr eaLnBrk="1" hangingPunct="1"/>
            <a:r>
              <a:rPr lang="en-US" sz="2800" dirty="0" smtClean="0"/>
              <a:t>CCTV</a:t>
            </a:r>
          </a:p>
          <a:p>
            <a:pPr eaLnBrk="1" hangingPunct="1">
              <a:buFont typeface="Wingdings" pitchFamily="2" charset="2"/>
              <a:buNone/>
            </a:pPr>
            <a:endParaRPr lang="en-US" sz="2800" dirty="0" smtClean="0"/>
          </a:p>
          <a:p>
            <a:pPr eaLnBrk="1" hangingPunct="1"/>
            <a:endParaRPr lang="en-US" sz="2400" dirty="0" smtClean="0"/>
          </a:p>
          <a:p>
            <a:pPr lvl="1" eaLnBrk="1" hangingPunct="1">
              <a:buFont typeface="Wingdings" pitchFamily="2" charset="2"/>
              <a:buNone/>
            </a:pPr>
            <a:r>
              <a:rPr lang="en-US" sz="2400" dirty="0" smtClean="0"/>
              <a:t>	</a:t>
            </a:r>
          </a:p>
        </p:txBody>
      </p:sp>
      <p:sp>
        <p:nvSpPr>
          <p:cNvPr id="922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922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9224" name="Rectangle 7"/>
          <p:cNvSpPr>
            <a:spLocks noChangeArrowheads="1"/>
          </p:cNvSpPr>
          <p:nvPr/>
        </p:nvSpPr>
        <p:spPr bwMode="auto">
          <a:xfrm>
            <a:off x="0" y="1725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9225" name="Rectangle 8"/>
          <p:cNvSpPr>
            <a:spLocks noChangeArrowheads="1"/>
          </p:cNvSpPr>
          <p:nvPr/>
        </p:nvSpPr>
        <p:spPr bwMode="auto">
          <a:xfrm>
            <a:off x="4327525" y="3311525"/>
            <a:ext cx="488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200" b="0" i="0">
                <a:latin typeface="Times New Roman" pitchFamily="18" charset="0"/>
                <a:cs typeface="Times New Roman" pitchFamily="18" charset="0"/>
              </a:rPr>
              <a:t>        </a:t>
            </a:r>
            <a:endParaRPr lang="en-US" b="0" i="0">
              <a:latin typeface="Times New Roman" pitchFamily="18" charset="0"/>
            </a:endParaRPr>
          </a:p>
        </p:txBody>
      </p:sp>
      <p:pic>
        <p:nvPicPr>
          <p:cNvPr id="9226" name="Picture 11" descr="CCTV_Cam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525" y="3884613"/>
            <a:ext cx="24479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474951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457200" y="76200"/>
            <a:ext cx="8229600" cy="1143000"/>
          </a:xfrm>
        </p:spPr>
        <p:txBody>
          <a:bodyPr/>
          <a:lstStyle/>
          <a:p>
            <a:r>
              <a:rPr lang="en-US" altLang="zh-CN" sz="4000">
                <a:ea typeface="华文仿宋" charset="0"/>
                <a:cs typeface="华文仿宋" charset="0"/>
              </a:rPr>
              <a:t>Transceiver-Free Object Tracking</a:t>
            </a:r>
          </a:p>
        </p:txBody>
      </p:sp>
      <p:graphicFrame>
        <p:nvGraphicFramePr>
          <p:cNvPr id="4098" name="Object 2"/>
          <p:cNvGraphicFramePr>
            <a:graphicFrameLocks noGrp="1" noChangeAspect="1"/>
          </p:cNvGraphicFramePr>
          <p:nvPr>
            <p:ph sz="half" idx="1"/>
          </p:nvPr>
        </p:nvGraphicFramePr>
        <p:xfrm>
          <a:off x="2016125" y="4394200"/>
          <a:ext cx="557213" cy="742950"/>
        </p:xfrm>
        <a:graphic>
          <a:graphicData uri="http://schemas.openxmlformats.org/presentationml/2006/ole">
            <mc:AlternateContent xmlns:mc="http://schemas.openxmlformats.org/markup-compatibility/2006">
              <mc:Choice xmlns:v="urn:schemas-microsoft-com:vml" Requires="v">
                <p:oleObj spid="_x0000_s64543" name="Visio" r:id="rId4" imgW="257251" imgH="342900" progId="Visio.Drawing.11">
                  <p:embed/>
                </p:oleObj>
              </mc:Choice>
              <mc:Fallback>
                <p:oleObj name="Visio" r:id="rId4" imgW="257251" imgH="3429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25" y="4394200"/>
                        <a:ext cx="55721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01" name="Rectangle 38"/>
          <p:cNvSpPr>
            <a:spLocks noChangeArrowheads="1"/>
          </p:cNvSpPr>
          <p:nvPr/>
        </p:nvSpPr>
        <p:spPr bwMode="auto">
          <a:xfrm>
            <a:off x="265113" y="600075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1600" i="1">
                <a:ea typeface="宋体" charset="0"/>
                <a:cs typeface="宋体" charset="0"/>
              </a:rPr>
              <a:t>Static environment</a:t>
            </a:r>
            <a:endParaRPr lang="en-US" altLang="zh-CN" sz="1600">
              <a:ea typeface="宋体" charset="0"/>
              <a:cs typeface="宋体" charset="0"/>
            </a:endParaRPr>
          </a:p>
        </p:txBody>
      </p:sp>
      <p:sp>
        <p:nvSpPr>
          <p:cNvPr id="813095" name="Rectangle 39"/>
          <p:cNvSpPr>
            <a:spLocks noChangeArrowheads="1"/>
          </p:cNvSpPr>
          <p:nvPr/>
        </p:nvSpPr>
        <p:spPr bwMode="auto">
          <a:xfrm>
            <a:off x="2928938" y="6000750"/>
            <a:ext cx="220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1600" i="1">
                <a:solidFill>
                  <a:srgbClr val="3333FF"/>
                </a:solidFill>
                <a:ea typeface="宋体" charset="0"/>
                <a:cs typeface="宋体" charset="0"/>
              </a:rPr>
              <a:t>Dynamic environment</a:t>
            </a:r>
            <a:endParaRPr lang="en-US" altLang="zh-CN" sz="1600">
              <a:solidFill>
                <a:srgbClr val="3333FF"/>
              </a:solidFill>
              <a:ea typeface="宋体" charset="0"/>
              <a:cs typeface="宋体" charset="0"/>
            </a:endParaRPr>
          </a:p>
        </p:txBody>
      </p:sp>
      <p:sp>
        <p:nvSpPr>
          <p:cNvPr id="813130" name="Line 74"/>
          <p:cNvSpPr>
            <a:spLocks noChangeShapeType="1"/>
          </p:cNvSpPr>
          <p:nvPr/>
        </p:nvSpPr>
        <p:spPr bwMode="auto">
          <a:xfrm>
            <a:off x="2286000" y="5876925"/>
            <a:ext cx="576263" cy="0"/>
          </a:xfrm>
          <a:prstGeom prst="line">
            <a:avLst/>
          </a:prstGeom>
          <a:noFill/>
          <a:ln w="19050">
            <a:solidFill>
              <a:schemeClr val="accent1"/>
            </a:solidFill>
            <a:round/>
            <a:headEnd/>
            <a:tailEnd type="triangle" w="med" len="med"/>
          </a:ln>
          <a:effectLst>
            <a:outerShdw blurRad="63500" dist="30000" dir="5400000" rotWithShape="0">
              <a:srgbClr val="000000">
                <a:alpha val="45000"/>
              </a:srgbClr>
            </a:outerShdw>
          </a:effectLst>
          <a:extLst>
            <a:ext uri="{909E8E84-426E-40DD-AFC4-6F175D3DCCD1}">
              <a14:hiddenFill xmlns:a14="http://schemas.microsoft.com/office/drawing/2010/main">
                <a:noFill/>
              </a14:hiddenFill>
            </a:ext>
          </a:extLst>
        </p:spPr>
        <p:txBody>
          <a:bodyPr wrap="none" lIns="92075" tIns="46038" rIns="92075" bIns="46038" anchor="ctr"/>
          <a:lstStyle/>
          <a:p>
            <a:endParaRPr lang="en-US"/>
          </a:p>
        </p:txBody>
      </p:sp>
      <p:sp>
        <p:nvSpPr>
          <p:cNvPr id="4104" name="Line 68"/>
          <p:cNvSpPr>
            <a:spLocks noChangeShapeType="1"/>
          </p:cNvSpPr>
          <p:nvPr/>
        </p:nvSpPr>
        <p:spPr bwMode="auto">
          <a:xfrm>
            <a:off x="1671638" y="2143125"/>
            <a:ext cx="0" cy="19478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a:p>
        </p:txBody>
      </p:sp>
      <p:sp>
        <p:nvSpPr>
          <p:cNvPr id="4105" name="Freeform 5"/>
          <p:cNvSpPr>
            <a:spLocks/>
          </p:cNvSpPr>
          <p:nvPr/>
        </p:nvSpPr>
        <p:spPr bwMode="auto">
          <a:xfrm>
            <a:off x="285750" y="4098925"/>
            <a:ext cx="5357813" cy="1520825"/>
          </a:xfrm>
          <a:custGeom>
            <a:avLst/>
            <a:gdLst>
              <a:gd name="T0" fmla="*/ 2147483647 w 4122"/>
              <a:gd name="T1" fmla="*/ 0 h 560"/>
              <a:gd name="T2" fmla="*/ 0 w 4122"/>
              <a:gd name="T3" fmla="*/ 2147483647 h 560"/>
              <a:gd name="T4" fmla="*/ 2147483647 w 4122"/>
              <a:gd name="T5" fmla="*/ 2147483647 h 560"/>
              <a:gd name="T6" fmla="*/ 2147483647 w 4122"/>
              <a:gd name="T7" fmla="*/ 0 h 560"/>
              <a:gd name="T8" fmla="*/ 2147483647 w 4122"/>
              <a:gd name="T9" fmla="*/ 0 h 560"/>
              <a:gd name="T10" fmla="*/ 0 60000 65536"/>
              <a:gd name="T11" fmla="*/ 0 60000 65536"/>
              <a:gd name="T12" fmla="*/ 0 60000 65536"/>
              <a:gd name="T13" fmla="*/ 0 60000 65536"/>
              <a:gd name="T14" fmla="*/ 0 60000 65536"/>
              <a:gd name="T15" fmla="*/ 0 w 4122"/>
              <a:gd name="T16" fmla="*/ 0 h 560"/>
              <a:gd name="T17" fmla="*/ 4122 w 4122"/>
              <a:gd name="T18" fmla="*/ 560 h 560"/>
            </a:gdLst>
            <a:ahLst/>
            <a:cxnLst>
              <a:cxn ang="T10">
                <a:pos x="T0" y="T1"/>
              </a:cxn>
              <a:cxn ang="T11">
                <a:pos x="T2" y="T3"/>
              </a:cxn>
              <a:cxn ang="T12">
                <a:pos x="T4" y="T5"/>
              </a:cxn>
              <a:cxn ang="T13">
                <a:pos x="T6" y="T7"/>
              </a:cxn>
              <a:cxn ang="T14">
                <a:pos x="T8" y="T9"/>
              </a:cxn>
            </a:cxnLst>
            <a:rect l="T15" t="T16" r="T17" b="T18"/>
            <a:pathLst>
              <a:path w="4122" h="560">
                <a:moveTo>
                  <a:pt x="1030" y="0"/>
                </a:moveTo>
                <a:lnTo>
                  <a:pt x="0" y="560"/>
                </a:lnTo>
                <a:lnTo>
                  <a:pt x="3092" y="560"/>
                </a:lnTo>
                <a:lnTo>
                  <a:pt x="4122" y="0"/>
                </a:lnTo>
                <a:lnTo>
                  <a:pt x="1030" y="0"/>
                </a:lnTo>
                <a:close/>
              </a:path>
            </a:pathLst>
          </a:custGeom>
          <a:solidFill>
            <a:srgbClr val="808080"/>
          </a:solidFill>
          <a:ln w="25400" cap="rnd">
            <a:solidFill>
              <a:srgbClr val="000000"/>
            </a:solidFill>
            <a:prstDash val="solid"/>
            <a:round/>
            <a:headEnd/>
            <a:tailEnd/>
          </a:ln>
        </p:spPr>
        <p:txBody>
          <a:bodyPr/>
          <a:lstStyle/>
          <a:p>
            <a:endParaRPr lang="en-US"/>
          </a:p>
        </p:txBody>
      </p:sp>
      <p:sp>
        <p:nvSpPr>
          <p:cNvPr id="4106" name="Freeform 6"/>
          <p:cNvSpPr>
            <a:spLocks/>
          </p:cNvSpPr>
          <p:nvPr/>
        </p:nvSpPr>
        <p:spPr bwMode="auto">
          <a:xfrm>
            <a:off x="341313" y="2151063"/>
            <a:ext cx="5286375" cy="1544637"/>
          </a:xfrm>
          <a:custGeom>
            <a:avLst/>
            <a:gdLst>
              <a:gd name="T0" fmla="*/ 2147483647 w 4121"/>
              <a:gd name="T1" fmla="*/ 0 h 560"/>
              <a:gd name="T2" fmla="*/ 0 w 4121"/>
              <a:gd name="T3" fmla="*/ 2147483647 h 560"/>
              <a:gd name="T4" fmla="*/ 2147483647 w 4121"/>
              <a:gd name="T5" fmla="*/ 2147483647 h 560"/>
              <a:gd name="T6" fmla="*/ 2147483647 w 4121"/>
              <a:gd name="T7" fmla="*/ 0 h 560"/>
              <a:gd name="T8" fmla="*/ 2147483647 w 4121"/>
              <a:gd name="T9" fmla="*/ 0 h 560"/>
              <a:gd name="T10" fmla="*/ 0 60000 65536"/>
              <a:gd name="T11" fmla="*/ 0 60000 65536"/>
              <a:gd name="T12" fmla="*/ 0 60000 65536"/>
              <a:gd name="T13" fmla="*/ 0 60000 65536"/>
              <a:gd name="T14" fmla="*/ 0 60000 65536"/>
              <a:gd name="T15" fmla="*/ 0 w 4121"/>
              <a:gd name="T16" fmla="*/ 0 h 560"/>
              <a:gd name="T17" fmla="*/ 4121 w 4121"/>
              <a:gd name="T18" fmla="*/ 560 h 560"/>
            </a:gdLst>
            <a:ahLst/>
            <a:cxnLst>
              <a:cxn ang="T10">
                <a:pos x="T0" y="T1"/>
              </a:cxn>
              <a:cxn ang="T11">
                <a:pos x="T2" y="T3"/>
              </a:cxn>
              <a:cxn ang="T12">
                <a:pos x="T4" y="T5"/>
              </a:cxn>
              <a:cxn ang="T13">
                <a:pos x="T6" y="T7"/>
              </a:cxn>
              <a:cxn ang="T14">
                <a:pos x="T8" y="T9"/>
              </a:cxn>
            </a:cxnLst>
            <a:rect l="T15" t="T16" r="T17" b="T18"/>
            <a:pathLst>
              <a:path w="4121" h="560">
                <a:moveTo>
                  <a:pt x="1030" y="0"/>
                </a:moveTo>
                <a:lnTo>
                  <a:pt x="0" y="560"/>
                </a:lnTo>
                <a:lnTo>
                  <a:pt x="3091" y="560"/>
                </a:lnTo>
                <a:lnTo>
                  <a:pt x="4121" y="0"/>
                </a:lnTo>
                <a:lnTo>
                  <a:pt x="1030" y="0"/>
                </a:lnTo>
                <a:close/>
              </a:path>
            </a:pathLst>
          </a:custGeom>
          <a:solidFill>
            <a:srgbClr val="808080"/>
          </a:solidFill>
          <a:ln w="25400" cap="rnd">
            <a:solidFill>
              <a:srgbClr val="000000"/>
            </a:solidFill>
            <a:prstDash val="solid"/>
            <a:round/>
            <a:headEnd/>
            <a:tailEnd/>
          </a:ln>
        </p:spPr>
        <p:txBody>
          <a:bodyPr/>
          <a:lstStyle/>
          <a:p>
            <a:endParaRPr lang="en-US"/>
          </a:p>
        </p:txBody>
      </p:sp>
      <p:sp>
        <p:nvSpPr>
          <p:cNvPr id="4107" name="Oval 9"/>
          <p:cNvSpPr>
            <a:spLocks noChangeArrowheads="1"/>
          </p:cNvSpPr>
          <p:nvPr/>
        </p:nvSpPr>
        <p:spPr bwMode="auto">
          <a:xfrm>
            <a:off x="2001838" y="2312988"/>
            <a:ext cx="98425" cy="106362"/>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08" name="Oval 11"/>
          <p:cNvSpPr>
            <a:spLocks noChangeArrowheads="1"/>
          </p:cNvSpPr>
          <p:nvPr/>
        </p:nvSpPr>
        <p:spPr bwMode="auto">
          <a:xfrm>
            <a:off x="4316413" y="2312988"/>
            <a:ext cx="98425" cy="106362"/>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09" name="Oval 49"/>
          <p:cNvSpPr>
            <a:spLocks noChangeArrowheads="1"/>
          </p:cNvSpPr>
          <p:nvPr/>
        </p:nvSpPr>
        <p:spPr bwMode="auto">
          <a:xfrm>
            <a:off x="2686050" y="2309813"/>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0" name="Oval 50"/>
          <p:cNvSpPr>
            <a:spLocks noChangeArrowheads="1"/>
          </p:cNvSpPr>
          <p:nvPr/>
        </p:nvSpPr>
        <p:spPr bwMode="auto">
          <a:xfrm>
            <a:off x="3468688" y="2309813"/>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1" name="Oval 58"/>
          <p:cNvSpPr>
            <a:spLocks noChangeArrowheads="1"/>
          </p:cNvSpPr>
          <p:nvPr/>
        </p:nvSpPr>
        <p:spPr bwMode="auto">
          <a:xfrm>
            <a:off x="1760538" y="2557463"/>
            <a:ext cx="98425" cy="106362"/>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2" name="Oval 59"/>
          <p:cNvSpPr>
            <a:spLocks noChangeArrowheads="1"/>
          </p:cNvSpPr>
          <p:nvPr/>
        </p:nvSpPr>
        <p:spPr bwMode="auto">
          <a:xfrm>
            <a:off x="4075113" y="2557463"/>
            <a:ext cx="98425" cy="106362"/>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3" name="Oval 60"/>
          <p:cNvSpPr>
            <a:spLocks noChangeArrowheads="1"/>
          </p:cNvSpPr>
          <p:nvPr/>
        </p:nvSpPr>
        <p:spPr bwMode="auto">
          <a:xfrm>
            <a:off x="2444750" y="2552700"/>
            <a:ext cx="98425" cy="106363"/>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4" name="Oval 61"/>
          <p:cNvSpPr>
            <a:spLocks noChangeArrowheads="1"/>
          </p:cNvSpPr>
          <p:nvPr/>
        </p:nvSpPr>
        <p:spPr bwMode="auto">
          <a:xfrm>
            <a:off x="3225800" y="2552700"/>
            <a:ext cx="98425" cy="106363"/>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5" name="Oval 62"/>
          <p:cNvSpPr>
            <a:spLocks noChangeArrowheads="1"/>
          </p:cNvSpPr>
          <p:nvPr/>
        </p:nvSpPr>
        <p:spPr bwMode="auto">
          <a:xfrm>
            <a:off x="1555750" y="2851150"/>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6" name="Oval 63"/>
          <p:cNvSpPr>
            <a:spLocks noChangeArrowheads="1"/>
          </p:cNvSpPr>
          <p:nvPr/>
        </p:nvSpPr>
        <p:spPr bwMode="auto">
          <a:xfrm>
            <a:off x="3870325" y="2851150"/>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7" name="Oval 64"/>
          <p:cNvSpPr>
            <a:spLocks noChangeArrowheads="1"/>
          </p:cNvSpPr>
          <p:nvPr/>
        </p:nvSpPr>
        <p:spPr bwMode="auto">
          <a:xfrm>
            <a:off x="2239963" y="2846388"/>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8" name="Oval 65"/>
          <p:cNvSpPr>
            <a:spLocks noChangeArrowheads="1"/>
          </p:cNvSpPr>
          <p:nvPr/>
        </p:nvSpPr>
        <p:spPr bwMode="auto">
          <a:xfrm>
            <a:off x="3021013" y="2846388"/>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19" name="Line 66"/>
          <p:cNvSpPr>
            <a:spLocks noChangeShapeType="1"/>
          </p:cNvSpPr>
          <p:nvPr/>
        </p:nvSpPr>
        <p:spPr bwMode="auto">
          <a:xfrm>
            <a:off x="341313" y="3695700"/>
            <a:ext cx="0" cy="19478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a:p>
        </p:txBody>
      </p:sp>
      <p:sp>
        <p:nvSpPr>
          <p:cNvPr id="4120" name="Line 67"/>
          <p:cNvSpPr>
            <a:spLocks noChangeShapeType="1"/>
          </p:cNvSpPr>
          <p:nvPr/>
        </p:nvSpPr>
        <p:spPr bwMode="auto">
          <a:xfrm>
            <a:off x="4305300" y="3695700"/>
            <a:ext cx="0" cy="19478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a:p>
        </p:txBody>
      </p:sp>
      <p:sp>
        <p:nvSpPr>
          <p:cNvPr id="4121" name="Line 69"/>
          <p:cNvSpPr>
            <a:spLocks noChangeShapeType="1"/>
          </p:cNvSpPr>
          <p:nvPr/>
        </p:nvSpPr>
        <p:spPr bwMode="auto">
          <a:xfrm>
            <a:off x="5643563" y="2151063"/>
            <a:ext cx="0" cy="19478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a:p>
        </p:txBody>
      </p:sp>
      <p:sp>
        <p:nvSpPr>
          <p:cNvPr id="4122" name="Oval 70"/>
          <p:cNvSpPr>
            <a:spLocks noChangeArrowheads="1"/>
          </p:cNvSpPr>
          <p:nvPr/>
        </p:nvSpPr>
        <p:spPr bwMode="auto">
          <a:xfrm>
            <a:off x="1331913" y="3170238"/>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23" name="Oval 71"/>
          <p:cNvSpPr>
            <a:spLocks noChangeArrowheads="1"/>
          </p:cNvSpPr>
          <p:nvPr/>
        </p:nvSpPr>
        <p:spPr bwMode="auto">
          <a:xfrm>
            <a:off x="3646488" y="3170238"/>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24" name="Oval 72"/>
          <p:cNvSpPr>
            <a:spLocks noChangeArrowheads="1"/>
          </p:cNvSpPr>
          <p:nvPr/>
        </p:nvSpPr>
        <p:spPr bwMode="auto">
          <a:xfrm>
            <a:off x="2016125" y="3165475"/>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4125" name="Oval 73"/>
          <p:cNvSpPr>
            <a:spLocks noChangeArrowheads="1"/>
          </p:cNvSpPr>
          <p:nvPr/>
        </p:nvSpPr>
        <p:spPr bwMode="auto">
          <a:xfrm>
            <a:off x="2797175" y="3165475"/>
            <a:ext cx="98425" cy="10477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813131" name="Line 75"/>
          <p:cNvSpPr>
            <a:spLocks noChangeShapeType="1"/>
          </p:cNvSpPr>
          <p:nvPr/>
        </p:nvSpPr>
        <p:spPr bwMode="auto">
          <a:xfrm>
            <a:off x="2071688" y="3224213"/>
            <a:ext cx="78105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a:p>
        </p:txBody>
      </p:sp>
      <p:sp>
        <p:nvSpPr>
          <p:cNvPr id="813132" name="Line 76"/>
          <p:cNvSpPr>
            <a:spLocks noChangeShapeType="1"/>
          </p:cNvSpPr>
          <p:nvPr/>
        </p:nvSpPr>
        <p:spPr bwMode="auto">
          <a:xfrm flipV="1">
            <a:off x="1401763" y="2889250"/>
            <a:ext cx="1674812" cy="33496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a:p>
        </p:txBody>
      </p:sp>
      <p:sp>
        <p:nvSpPr>
          <p:cNvPr id="813133" name="Line 77"/>
          <p:cNvSpPr>
            <a:spLocks noChangeShapeType="1"/>
          </p:cNvSpPr>
          <p:nvPr/>
        </p:nvSpPr>
        <p:spPr bwMode="auto">
          <a:xfrm flipV="1">
            <a:off x="2071688" y="2619375"/>
            <a:ext cx="1171575" cy="6048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a:p>
        </p:txBody>
      </p:sp>
      <p:sp>
        <p:nvSpPr>
          <p:cNvPr id="813134" name="Line 78"/>
          <p:cNvSpPr>
            <a:spLocks noChangeShapeType="1"/>
          </p:cNvSpPr>
          <p:nvPr/>
        </p:nvSpPr>
        <p:spPr bwMode="auto">
          <a:xfrm>
            <a:off x="2517775" y="2619375"/>
            <a:ext cx="334963" cy="6048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a:p>
        </p:txBody>
      </p:sp>
      <p:sp>
        <p:nvSpPr>
          <p:cNvPr id="813137" name="AutoShape 81"/>
          <p:cNvSpPr>
            <a:spLocks noChangeArrowheads="1"/>
          </p:cNvSpPr>
          <p:nvPr/>
        </p:nvSpPr>
        <p:spPr bwMode="auto">
          <a:xfrm>
            <a:off x="142875" y="1714500"/>
            <a:ext cx="1892300" cy="719138"/>
          </a:xfrm>
          <a:prstGeom prst="wedgeRoundRectCallout">
            <a:avLst>
              <a:gd name="adj1" fmla="val 84306"/>
              <a:gd name="adj2" fmla="val 120861"/>
              <a:gd name="adj3" fmla="val 16667"/>
            </a:avLst>
          </a:prstGeom>
          <a:solidFill>
            <a:srgbClr val="D5D1D1"/>
          </a:solidFill>
          <a:ln w="10000">
            <a:solidFill>
              <a:schemeClr val="accent2"/>
            </a:solidFill>
            <a:miter lim="800000"/>
            <a:headEnd/>
            <a:tailEnd/>
          </a:ln>
          <a:effectLst>
            <a:outerShdw blurRad="63500" dist="30000" dir="5400000" rotWithShape="0">
              <a:srgbClr val="000000">
                <a:alpha val="45000"/>
              </a:srgbClr>
            </a:outerShdw>
          </a:effectLst>
        </p:spPr>
        <p:txBody>
          <a:bodyPr lIns="92075" tIns="46038" rIns="92075" bIns="46038" anchor="ctr"/>
          <a:lstStyle/>
          <a:p>
            <a:pPr algn="ctr">
              <a:defRPr/>
            </a:pPr>
            <a:r>
              <a:rPr lang="en-US" altLang="zh-CN" b="1" dirty="0">
                <a:latin typeface="+mn-lt"/>
                <a:ea typeface="宋体" pitchFamily="2" charset="-122"/>
              </a:rPr>
              <a:t>Influential links</a:t>
            </a:r>
          </a:p>
        </p:txBody>
      </p:sp>
      <p:sp>
        <p:nvSpPr>
          <p:cNvPr id="37" name="矩形 36"/>
          <p:cNvSpPr>
            <a:spLocks noChangeArrowheads="1"/>
          </p:cNvSpPr>
          <p:nvPr/>
        </p:nvSpPr>
        <p:spPr bwMode="auto">
          <a:xfrm>
            <a:off x="5638800" y="1279962"/>
            <a:ext cx="2819400" cy="49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80975" indent="-180975">
              <a:spcBef>
                <a:spcPts val="1000"/>
              </a:spcBef>
              <a:buFont typeface="Arial" charset="0"/>
              <a:buChar char="•"/>
            </a:pPr>
            <a:r>
              <a:rPr lang="en-US" altLang="zh-CN" sz="2000" dirty="0">
                <a:latin typeface="+mn-lt"/>
                <a:ea typeface="华文仿宋" charset="0"/>
                <a:cs typeface="华文仿宋" charset="0"/>
              </a:rPr>
              <a:t>In the static environment, the environment factors are stable and the received radio signal of each wireless link will be stable too</a:t>
            </a:r>
          </a:p>
          <a:p>
            <a:pPr marL="180975" indent="-180975">
              <a:spcBef>
                <a:spcPts val="1000"/>
              </a:spcBef>
              <a:buFont typeface="Arial" charset="0"/>
              <a:buChar char="•"/>
            </a:pPr>
            <a:r>
              <a:rPr lang="en-US" altLang="zh-CN" sz="2000" dirty="0">
                <a:latin typeface="+mn-lt"/>
                <a:ea typeface="华文仿宋" charset="0"/>
                <a:cs typeface="华文仿宋" charset="0"/>
              </a:rPr>
              <a:t>When an object comes into this area and cause the signals of some links to change (</a:t>
            </a:r>
            <a:r>
              <a:rPr kumimoji="1" lang="en-US" altLang="zh-CN" sz="2000" dirty="0">
                <a:solidFill>
                  <a:srgbClr val="3333FF"/>
                </a:solidFill>
                <a:latin typeface="+mn-lt"/>
                <a:ea typeface="华文仿宋" charset="0"/>
                <a:cs typeface="华文仿宋" charset="0"/>
              </a:rPr>
              <a:t>influential links</a:t>
            </a:r>
            <a:r>
              <a:rPr kumimoji="1" lang="en-US" altLang="zh-CN" sz="2000" dirty="0">
                <a:latin typeface="+mn-lt"/>
                <a:ea typeface="华文仿宋" charset="0"/>
                <a:cs typeface="华文仿宋" charset="0"/>
              </a:rPr>
              <a:t>)</a:t>
            </a:r>
          </a:p>
          <a:p>
            <a:pPr marL="180975" indent="-180975">
              <a:spcBef>
                <a:spcPts val="1000"/>
              </a:spcBef>
              <a:buFont typeface="Arial" charset="0"/>
              <a:buChar char="•"/>
            </a:pPr>
            <a:r>
              <a:rPr lang="en-US" altLang="zh-CN" sz="2000" dirty="0">
                <a:latin typeface="+mn-lt"/>
                <a:ea typeface="华文仿宋" charset="0"/>
                <a:cs typeface="华文仿宋" charset="0"/>
              </a:rPr>
              <a:t>The influential links will tend to be clustered around the object</a:t>
            </a:r>
            <a:endParaRPr lang="zh-CN" altLang="en-US" sz="2000" dirty="0">
              <a:latin typeface="+mn-lt"/>
              <a:ea typeface="华文仿宋" charset="0"/>
              <a:cs typeface="华文仿宋" charset="0"/>
            </a:endParaRPr>
          </a:p>
        </p:txBody>
      </p:sp>
    </p:spTree>
    <p:extLst>
      <p:ext uri="{BB962C8B-B14F-4D97-AF65-F5344CB8AC3E}">
        <p14:creationId xmlns:p14="http://schemas.microsoft.com/office/powerpoint/2010/main" val="52379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blinds(horizontal)">
                                      <p:cBhvr>
                                        <p:cTn id="7" dur="500"/>
                                        <p:tgtEl>
                                          <p:spTgt spid="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3095"/>
                                        </p:tgtEl>
                                        <p:attrNameLst>
                                          <p:attrName>style.visibility</p:attrName>
                                        </p:attrNameLst>
                                      </p:cBhvr>
                                      <p:to>
                                        <p:strVal val="visible"/>
                                      </p:to>
                                    </p:set>
                                    <p:animEffect transition="in" filter="blinds(horizontal)">
                                      <p:cBhvr>
                                        <p:cTn id="12" dur="500"/>
                                        <p:tgtEl>
                                          <p:spTgt spid="81309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13130"/>
                                        </p:tgtEl>
                                        <p:attrNameLst>
                                          <p:attrName>style.visibility</p:attrName>
                                        </p:attrNameLst>
                                      </p:cBhvr>
                                      <p:to>
                                        <p:strVal val="visible"/>
                                      </p:to>
                                    </p:set>
                                    <p:animEffect transition="in" filter="blinds(horizontal)">
                                      <p:cBhvr>
                                        <p:cTn id="15" dur="500"/>
                                        <p:tgtEl>
                                          <p:spTgt spid="813130"/>
                                        </p:tgtEl>
                                      </p:cBhvr>
                                    </p:animEffect>
                                  </p:childTnLst>
                                </p:cTn>
                              </p:par>
                              <p:par>
                                <p:cTn id="16" presetID="3" presetClass="entr" presetSubtype="10" fill="hold" nodeType="withEffect">
                                  <p:stCondLst>
                                    <p:cond delay="0"/>
                                  </p:stCondLst>
                                  <p:childTnLst>
                                    <p:set>
                                      <p:cBhvr>
                                        <p:cTn id="17" dur="1" fill="hold">
                                          <p:stCondLst>
                                            <p:cond delay="0"/>
                                          </p:stCondLst>
                                        </p:cTn>
                                        <p:tgtEl>
                                          <p:spTgt spid="813137"/>
                                        </p:tgtEl>
                                        <p:attrNameLst>
                                          <p:attrName>style.visibility</p:attrName>
                                        </p:attrNameLst>
                                      </p:cBhvr>
                                      <p:to>
                                        <p:strVal val="visible"/>
                                      </p:to>
                                    </p:set>
                                    <p:animEffect transition="in" filter="blinds(horizontal)">
                                      <p:cBhvr>
                                        <p:cTn id="18" dur="500"/>
                                        <p:tgtEl>
                                          <p:spTgt spid="813137"/>
                                        </p:tgtEl>
                                      </p:cBhvr>
                                    </p:animEffect>
                                  </p:childTnLst>
                                </p:cTn>
                              </p:par>
                            </p:childTnLst>
                          </p:cTn>
                        </p:par>
                        <p:par>
                          <p:cTn id="19" fill="hold" nodeType="afterGroup">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813133"/>
                                        </p:tgtEl>
                                        <p:attrNameLst>
                                          <p:attrName>style.visibility</p:attrName>
                                        </p:attrNameLst>
                                      </p:cBhvr>
                                      <p:to>
                                        <p:strVal val="visible"/>
                                      </p:to>
                                    </p:set>
                                    <p:animEffect transition="in" filter="blinds(horizontal)">
                                      <p:cBhvr>
                                        <p:cTn id="22" dur="500"/>
                                        <p:tgtEl>
                                          <p:spTgt spid="81313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13134"/>
                                        </p:tgtEl>
                                        <p:attrNameLst>
                                          <p:attrName>style.visibility</p:attrName>
                                        </p:attrNameLst>
                                      </p:cBhvr>
                                      <p:to>
                                        <p:strVal val="visible"/>
                                      </p:to>
                                    </p:set>
                                    <p:animEffect transition="in" filter="blinds(horizontal)">
                                      <p:cBhvr>
                                        <p:cTn id="25" dur="500"/>
                                        <p:tgtEl>
                                          <p:spTgt spid="81313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13132"/>
                                        </p:tgtEl>
                                        <p:attrNameLst>
                                          <p:attrName>style.visibility</p:attrName>
                                        </p:attrNameLst>
                                      </p:cBhvr>
                                      <p:to>
                                        <p:strVal val="visible"/>
                                      </p:to>
                                    </p:set>
                                    <p:animEffect transition="in" filter="blinds(horizontal)">
                                      <p:cBhvr>
                                        <p:cTn id="28" dur="500"/>
                                        <p:tgtEl>
                                          <p:spTgt spid="81313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13131"/>
                                        </p:tgtEl>
                                        <p:attrNameLst>
                                          <p:attrName>style.visibility</p:attrName>
                                        </p:attrNameLst>
                                      </p:cBhvr>
                                      <p:to>
                                        <p:strVal val="visible"/>
                                      </p:to>
                                    </p:set>
                                    <p:animEffect transition="in" filter="blinds(horizontal)">
                                      <p:cBhvr>
                                        <p:cTn id="31" dur="500"/>
                                        <p:tgtEl>
                                          <p:spTgt spid="813131"/>
                                        </p:tgtEl>
                                      </p:cBhvr>
                                    </p:animEffect>
                                  </p:childTnLst>
                                </p:cTn>
                              </p:par>
                              <p:par>
                                <p:cTn id="32" presetID="3" presetClass="entr" presetSubtype="10" fill="hold" nodeType="withEffect">
                                  <p:stCondLst>
                                    <p:cond delay="0"/>
                                  </p:stCondLst>
                                  <p:childTnLst>
                                    <p:set>
                                      <p:cBhvr>
                                        <p:cTn id="33" dur="1" fill="hold">
                                          <p:stCondLst>
                                            <p:cond delay="0"/>
                                          </p:stCondLst>
                                        </p:cTn>
                                        <p:tgtEl>
                                          <p:spTgt spid="37">
                                            <p:txEl>
                                              <p:pRg st="1" end="1"/>
                                            </p:txEl>
                                          </p:spTgt>
                                        </p:tgtEl>
                                        <p:attrNameLst>
                                          <p:attrName>style.visibility</p:attrName>
                                        </p:attrNameLst>
                                      </p:cBhvr>
                                      <p:to>
                                        <p:strVal val="visible"/>
                                      </p:to>
                                    </p:set>
                                    <p:animEffect transition="in" filter="blinds(horizontal)">
                                      <p:cBhvr>
                                        <p:cTn id="34" dur="500"/>
                                        <p:tgtEl>
                                          <p:spTgt spid="37">
                                            <p:txEl>
                                              <p:pRg st="1" end="1"/>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7">
                                            <p:txEl>
                                              <p:pRg st="2" end="2"/>
                                            </p:txEl>
                                          </p:spTgt>
                                        </p:tgtEl>
                                        <p:attrNameLst>
                                          <p:attrName>style.visibility</p:attrName>
                                        </p:attrNameLst>
                                      </p:cBhvr>
                                      <p:to>
                                        <p:strVal val="visible"/>
                                      </p:to>
                                    </p:set>
                                    <p:animEffect transition="in" filter="blinds(horizontal)">
                                      <p:cBhvr>
                                        <p:cTn id="37"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95" grpId="0"/>
      <p:bldP spid="813130" grpId="0" animBg="1"/>
      <p:bldP spid="813131" grpId="0" animBg="1"/>
      <p:bldP spid="813132" grpId="0" animBg="1"/>
      <p:bldP spid="813133" grpId="0" animBg="1"/>
      <p:bldP spid="813134"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itle 1"/>
          <p:cNvSpPr>
            <a:spLocks noGrp="1"/>
          </p:cNvSpPr>
          <p:nvPr>
            <p:ph type="title"/>
          </p:nvPr>
        </p:nvSpPr>
        <p:spPr>
          <a:xfrm>
            <a:off x="457200" y="228600"/>
            <a:ext cx="8229600" cy="833438"/>
          </a:xfrm>
        </p:spPr>
        <p:txBody>
          <a:bodyPr/>
          <a:lstStyle/>
          <a:p>
            <a:r>
              <a:rPr lang="en-US" altLang="zh-CN" sz="4000" dirty="0">
                <a:ea typeface="华文仿宋" charset="0"/>
                <a:cs typeface="华文仿宋" charset="0"/>
              </a:rPr>
              <a:t>Theoretical Background</a:t>
            </a:r>
          </a:p>
        </p:txBody>
      </p:sp>
      <p:sp>
        <p:nvSpPr>
          <p:cNvPr id="5128"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FD7815C-A45E-4F4C-BDDC-B412D8566DB6}" type="slidenum">
              <a:rPr lang="en-US" altLang="zh-CN">
                <a:solidFill>
                  <a:srgbClr val="FFFFFF"/>
                </a:solidFill>
                <a:ea typeface="华文仿宋" charset="0"/>
              </a:rPr>
              <a:pPr eaLnBrk="1" hangingPunct="1"/>
              <a:t>169</a:t>
            </a:fld>
            <a:endParaRPr lang="en-US" altLang="zh-CN">
              <a:solidFill>
                <a:srgbClr val="FFFFFF"/>
              </a:solidFill>
              <a:ea typeface="华文仿宋" charset="0"/>
            </a:endParaRPr>
          </a:p>
        </p:txBody>
      </p:sp>
      <p:graphicFrame>
        <p:nvGraphicFramePr>
          <p:cNvPr id="5122" name="Object 2"/>
          <p:cNvGraphicFramePr>
            <a:graphicFrameLocks noChangeAspect="1"/>
          </p:cNvGraphicFramePr>
          <p:nvPr/>
        </p:nvGraphicFramePr>
        <p:xfrm>
          <a:off x="2943225" y="5000625"/>
          <a:ext cx="2128838" cy="404813"/>
        </p:xfrm>
        <a:graphic>
          <a:graphicData uri="http://schemas.openxmlformats.org/presentationml/2006/ole">
            <mc:AlternateContent xmlns:mc="http://schemas.openxmlformats.org/markup-compatibility/2006">
              <mc:Choice xmlns:v="urn:schemas-microsoft-com:vml" Requires="v">
                <p:oleObj spid="_x0000_s66707" name="Equation" r:id="rId5" imgW="1371600" imgH="279400" progId="Equation.3">
                  <p:embed/>
                </p:oleObj>
              </mc:Choice>
              <mc:Fallback>
                <p:oleObj name="Equation" r:id="rId5" imgW="13716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3225" y="5000625"/>
                        <a:ext cx="2128838"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0" name="Object 3"/>
          <p:cNvGraphicFramePr>
            <a:graphicFrameLocks noChangeAspect="1"/>
          </p:cNvGraphicFramePr>
          <p:nvPr/>
        </p:nvGraphicFramePr>
        <p:xfrm>
          <a:off x="2717800" y="5535613"/>
          <a:ext cx="2711450" cy="458787"/>
        </p:xfrm>
        <a:graphic>
          <a:graphicData uri="http://schemas.openxmlformats.org/presentationml/2006/ole">
            <mc:AlternateContent xmlns:mc="http://schemas.openxmlformats.org/markup-compatibility/2006">
              <mc:Choice xmlns:v="urn:schemas-microsoft-com:vml" Requires="v">
                <p:oleObj spid="_x0000_s66708" name="Equation" r:id="rId7" imgW="1676160" imgH="304560" progId="Equation.3">
                  <p:embed/>
                </p:oleObj>
              </mc:Choice>
              <mc:Fallback>
                <p:oleObj name="Equation" r:id="rId7" imgW="167616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7800" y="5535613"/>
                        <a:ext cx="2711450" cy="45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681" name="Rectangle 41"/>
          <p:cNvSpPr>
            <a:spLocks noChangeArrowheads="1"/>
          </p:cNvSpPr>
          <p:nvPr/>
        </p:nvSpPr>
        <p:spPr bwMode="auto">
          <a:xfrm>
            <a:off x="785813" y="6072188"/>
            <a:ext cx="228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i="1">
                <a:ea typeface="宋体" charset="0"/>
                <a:cs typeface="宋体" charset="0"/>
              </a:rPr>
              <a:t>when P</a:t>
            </a:r>
            <a:r>
              <a:rPr lang="en-US" altLang="zh-CN" i="1" baseline="-25000">
                <a:ea typeface="宋体" charset="0"/>
                <a:cs typeface="宋体" charset="0"/>
              </a:rPr>
              <a:t>obj</a:t>
            </a:r>
            <a:r>
              <a:rPr lang="en-US" altLang="zh-CN">
                <a:ea typeface="宋体" charset="0"/>
                <a:cs typeface="宋体" charset="0"/>
              </a:rPr>
              <a:t> &lt;&lt; </a:t>
            </a:r>
            <a:r>
              <a:rPr lang="en-US" altLang="zh-CN" i="1">
                <a:ea typeface="宋体" charset="0"/>
                <a:cs typeface="宋体" charset="0"/>
              </a:rPr>
              <a:t>P</a:t>
            </a:r>
            <a:r>
              <a:rPr lang="en-US" altLang="zh-CN" i="1" baseline="-25000">
                <a:ea typeface="宋体" charset="0"/>
                <a:cs typeface="宋体" charset="0"/>
              </a:rPr>
              <a:t>0 </a:t>
            </a:r>
            <a:r>
              <a:rPr lang="en-US" altLang="zh-CN" i="1">
                <a:ea typeface="宋体" charset="0"/>
                <a:cs typeface="宋体" charset="0"/>
              </a:rPr>
              <a:t>, </a:t>
            </a:r>
            <a:r>
              <a:rPr lang="en-US" altLang="zh-CN">
                <a:ea typeface="宋体" charset="0"/>
                <a:cs typeface="宋体" charset="0"/>
              </a:rPr>
              <a:t> </a:t>
            </a:r>
          </a:p>
        </p:txBody>
      </p:sp>
      <p:sp>
        <p:nvSpPr>
          <p:cNvPr id="5130" name="Rectangle 42"/>
          <p:cNvSpPr>
            <a:spLocks noChangeArrowheads="1"/>
          </p:cNvSpPr>
          <p:nvPr/>
        </p:nvSpPr>
        <p:spPr bwMode="auto">
          <a:xfrm>
            <a:off x="733425" y="5091113"/>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1600" i="1">
                <a:ea typeface="宋体" charset="0"/>
                <a:cs typeface="宋体" charset="0"/>
              </a:rPr>
              <a:t>Static environment:</a:t>
            </a:r>
            <a:endParaRPr lang="en-US" altLang="zh-CN" sz="1600">
              <a:ea typeface="宋体" charset="0"/>
              <a:cs typeface="宋体" charset="0"/>
            </a:endParaRPr>
          </a:p>
        </p:txBody>
      </p:sp>
      <p:sp>
        <p:nvSpPr>
          <p:cNvPr id="624683" name="Rectangle 43"/>
          <p:cNvSpPr>
            <a:spLocks noChangeArrowheads="1"/>
          </p:cNvSpPr>
          <p:nvPr/>
        </p:nvSpPr>
        <p:spPr bwMode="auto">
          <a:xfrm>
            <a:off x="428625" y="5610225"/>
            <a:ext cx="220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1600" i="1">
                <a:ea typeface="宋体" charset="0"/>
                <a:cs typeface="宋体" charset="0"/>
              </a:rPr>
              <a:t>Dynamic environment:</a:t>
            </a:r>
            <a:endParaRPr lang="en-US" altLang="zh-CN" sz="1600">
              <a:ea typeface="宋体" charset="0"/>
              <a:cs typeface="宋体" charset="0"/>
            </a:endParaRPr>
          </a:p>
        </p:txBody>
      </p:sp>
      <p:graphicFrame>
        <p:nvGraphicFramePr>
          <p:cNvPr id="624688" name="Object 4"/>
          <p:cNvGraphicFramePr>
            <a:graphicFrameLocks noChangeAspect="1"/>
          </p:cNvGraphicFramePr>
          <p:nvPr/>
        </p:nvGraphicFramePr>
        <p:xfrm>
          <a:off x="3157538" y="6180138"/>
          <a:ext cx="590550" cy="266700"/>
        </p:xfrm>
        <a:graphic>
          <a:graphicData uri="http://schemas.openxmlformats.org/presentationml/2006/ole">
            <mc:AlternateContent xmlns:mc="http://schemas.openxmlformats.org/markup-compatibility/2006">
              <mc:Choice xmlns:v="urn:schemas-microsoft-com:vml" Requires="v">
                <p:oleObj spid="_x0000_s66709" name="Equation" r:id="rId9" imgW="355292" imgH="164957" progId="Equation.3">
                  <p:embed/>
                </p:oleObj>
              </mc:Choice>
              <mc:Fallback>
                <p:oleObj name="Equation" r:id="rId9" imgW="355292"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7538" y="6180138"/>
                        <a:ext cx="59055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9" name="Object 5"/>
          <p:cNvGraphicFramePr>
            <a:graphicFrameLocks noChangeAspect="1"/>
          </p:cNvGraphicFramePr>
          <p:nvPr/>
        </p:nvGraphicFramePr>
        <p:xfrm>
          <a:off x="3714750" y="5989638"/>
          <a:ext cx="1643063" cy="654050"/>
        </p:xfrm>
        <a:graphic>
          <a:graphicData uri="http://schemas.openxmlformats.org/presentationml/2006/ole">
            <mc:AlternateContent xmlns:mc="http://schemas.openxmlformats.org/markup-compatibility/2006">
              <mc:Choice xmlns:v="urn:schemas-microsoft-com:vml" Requires="v">
                <p:oleObj spid="_x0000_s66710" name="Equation" r:id="rId11" imgW="1167893" imgH="482391" progId="Equation.3">
                  <p:embed/>
                </p:oleObj>
              </mc:Choice>
              <mc:Fallback>
                <p:oleObj name="Equation" r:id="rId11" imgW="1167893" imgH="48239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4750" y="5989638"/>
                        <a:ext cx="1643063"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2" name="Freeform 5"/>
          <p:cNvSpPr>
            <a:spLocks/>
          </p:cNvSpPr>
          <p:nvPr/>
        </p:nvSpPr>
        <p:spPr bwMode="auto">
          <a:xfrm>
            <a:off x="614363" y="1770063"/>
            <a:ext cx="5197475" cy="679450"/>
          </a:xfrm>
          <a:custGeom>
            <a:avLst/>
            <a:gdLst>
              <a:gd name="T0" fmla="*/ 2147483647 w 4121"/>
              <a:gd name="T1" fmla="*/ 0 h 560"/>
              <a:gd name="T2" fmla="*/ 0 w 4121"/>
              <a:gd name="T3" fmla="*/ 2147483647 h 560"/>
              <a:gd name="T4" fmla="*/ 2147483647 w 4121"/>
              <a:gd name="T5" fmla="*/ 2147483647 h 560"/>
              <a:gd name="T6" fmla="*/ 2147483647 w 4121"/>
              <a:gd name="T7" fmla="*/ 0 h 560"/>
              <a:gd name="T8" fmla="*/ 2147483647 w 4121"/>
              <a:gd name="T9" fmla="*/ 0 h 560"/>
              <a:gd name="T10" fmla="*/ 0 60000 65536"/>
              <a:gd name="T11" fmla="*/ 0 60000 65536"/>
              <a:gd name="T12" fmla="*/ 0 60000 65536"/>
              <a:gd name="T13" fmla="*/ 0 60000 65536"/>
              <a:gd name="T14" fmla="*/ 0 60000 65536"/>
              <a:gd name="T15" fmla="*/ 0 w 4121"/>
              <a:gd name="T16" fmla="*/ 0 h 560"/>
              <a:gd name="T17" fmla="*/ 4121 w 4121"/>
              <a:gd name="T18" fmla="*/ 560 h 560"/>
            </a:gdLst>
            <a:ahLst/>
            <a:cxnLst>
              <a:cxn ang="T10">
                <a:pos x="T0" y="T1"/>
              </a:cxn>
              <a:cxn ang="T11">
                <a:pos x="T2" y="T3"/>
              </a:cxn>
              <a:cxn ang="T12">
                <a:pos x="T4" y="T5"/>
              </a:cxn>
              <a:cxn ang="T13">
                <a:pos x="T6" y="T7"/>
              </a:cxn>
              <a:cxn ang="T14">
                <a:pos x="T8" y="T9"/>
              </a:cxn>
            </a:cxnLst>
            <a:rect l="T15" t="T16" r="T17" b="T18"/>
            <a:pathLst>
              <a:path w="4121" h="560">
                <a:moveTo>
                  <a:pt x="1030" y="0"/>
                </a:moveTo>
                <a:lnTo>
                  <a:pt x="0" y="560"/>
                </a:lnTo>
                <a:lnTo>
                  <a:pt x="3091" y="560"/>
                </a:lnTo>
                <a:lnTo>
                  <a:pt x="4121" y="0"/>
                </a:lnTo>
                <a:lnTo>
                  <a:pt x="103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3" name="Freeform 7"/>
          <p:cNvSpPr>
            <a:spLocks/>
          </p:cNvSpPr>
          <p:nvPr/>
        </p:nvSpPr>
        <p:spPr bwMode="auto">
          <a:xfrm>
            <a:off x="71438" y="3806825"/>
            <a:ext cx="5199062" cy="679450"/>
          </a:xfrm>
          <a:custGeom>
            <a:avLst/>
            <a:gdLst>
              <a:gd name="T0" fmla="*/ 2147483647 w 4122"/>
              <a:gd name="T1" fmla="*/ 0 h 560"/>
              <a:gd name="T2" fmla="*/ 0 w 4122"/>
              <a:gd name="T3" fmla="*/ 2147483647 h 560"/>
              <a:gd name="T4" fmla="*/ 2147483647 w 4122"/>
              <a:gd name="T5" fmla="*/ 2147483647 h 560"/>
              <a:gd name="T6" fmla="*/ 2147483647 w 4122"/>
              <a:gd name="T7" fmla="*/ 0 h 560"/>
              <a:gd name="T8" fmla="*/ 2147483647 w 4122"/>
              <a:gd name="T9" fmla="*/ 0 h 560"/>
              <a:gd name="T10" fmla="*/ 0 60000 65536"/>
              <a:gd name="T11" fmla="*/ 0 60000 65536"/>
              <a:gd name="T12" fmla="*/ 0 60000 65536"/>
              <a:gd name="T13" fmla="*/ 0 60000 65536"/>
              <a:gd name="T14" fmla="*/ 0 60000 65536"/>
              <a:gd name="T15" fmla="*/ 0 w 4122"/>
              <a:gd name="T16" fmla="*/ 0 h 560"/>
              <a:gd name="T17" fmla="*/ 4122 w 4122"/>
              <a:gd name="T18" fmla="*/ 560 h 560"/>
            </a:gdLst>
            <a:ahLst/>
            <a:cxnLst>
              <a:cxn ang="T10">
                <a:pos x="T0" y="T1"/>
              </a:cxn>
              <a:cxn ang="T11">
                <a:pos x="T2" y="T3"/>
              </a:cxn>
              <a:cxn ang="T12">
                <a:pos x="T4" y="T5"/>
              </a:cxn>
              <a:cxn ang="T13">
                <a:pos x="T6" y="T7"/>
              </a:cxn>
              <a:cxn ang="T14">
                <a:pos x="T8" y="T9"/>
              </a:cxn>
            </a:cxnLst>
            <a:rect l="T15" t="T16" r="T17" b="T18"/>
            <a:pathLst>
              <a:path w="4122" h="560">
                <a:moveTo>
                  <a:pt x="1030" y="0"/>
                </a:moveTo>
                <a:lnTo>
                  <a:pt x="0" y="560"/>
                </a:lnTo>
                <a:lnTo>
                  <a:pt x="3092" y="560"/>
                </a:lnTo>
                <a:lnTo>
                  <a:pt x="4122" y="0"/>
                </a:lnTo>
                <a:lnTo>
                  <a:pt x="103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4" name="Freeform 8"/>
          <p:cNvSpPr>
            <a:spLocks/>
          </p:cNvSpPr>
          <p:nvPr/>
        </p:nvSpPr>
        <p:spPr bwMode="auto">
          <a:xfrm>
            <a:off x="71438" y="3806825"/>
            <a:ext cx="5199062" cy="679450"/>
          </a:xfrm>
          <a:custGeom>
            <a:avLst/>
            <a:gdLst>
              <a:gd name="T0" fmla="*/ 2147483647 w 4122"/>
              <a:gd name="T1" fmla="*/ 0 h 560"/>
              <a:gd name="T2" fmla="*/ 0 w 4122"/>
              <a:gd name="T3" fmla="*/ 2147483647 h 560"/>
              <a:gd name="T4" fmla="*/ 2147483647 w 4122"/>
              <a:gd name="T5" fmla="*/ 2147483647 h 560"/>
              <a:gd name="T6" fmla="*/ 2147483647 w 4122"/>
              <a:gd name="T7" fmla="*/ 0 h 560"/>
              <a:gd name="T8" fmla="*/ 2147483647 w 4122"/>
              <a:gd name="T9" fmla="*/ 0 h 560"/>
              <a:gd name="T10" fmla="*/ 0 60000 65536"/>
              <a:gd name="T11" fmla="*/ 0 60000 65536"/>
              <a:gd name="T12" fmla="*/ 0 60000 65536"/>
              <a:gd name="T13" fmla="*/ 0 60000 65536"/>
              <a:gd name="T14" fmla="*/ 0 60000 65536"/>
              <a:gd name="T15" fmla="*/ 0 w 4122"/>
              <a:gd name="T16" fmla="*/ 0 h 560"/>
              <a:gd name="T17" fmla="*/ 4122 w 4122"/>
              <a:gd name="T18" fmla="*/ 560 h 560"/>
            </a:gdLst>
            <a:ahLst/>
            <a:cxnLst>
              <a:cxn ang="T10">
                <a:pos x="T0" y="T1"/>
              </a:cxn>
              <a:cxn ang="T11">
                <a:pos x="T2" y="T3"/>
              </a:cxn>
              <a:cxn ang="T12">
                <a:pos x="T4" y="T5"/>
              </a:cxn>
              <a:cxn ang="T13">
                <a:pos x="T6" y="T7"/>
              </a:cxn>
              <a:cxn ang="T14">
                <a:pos x="T8" y="T9"/>
              </a:cxn>
            </a:cxnLst>
            <a:rect l="T15" t="T16" r="T17" b="T18"/>
            <a:pathLst>
              <a:path w="4122" h="560">
                <a:moveTo>
                  <a:pt x="1030" y="0"/>
                </a:moveTo>
                <a:lnTo>
                  <a:pt x="0" y="560"/>
                </a:lnTo>
                <a:lnTo>
                  <a:pt x="3092" y="560"/>
                </a:lnTo>
                <a:lnTo>
                  <a:pt x="4122" y="0"/>
                </a:lnTo>
                <a:lnTo>
                  <a:pt x="1030" y="0"/>
                </a:lnTo>
                <a:close/>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35" name="Freeform 9"/>
          <p:cNvSpPr>
            <a:spLocks/>
          </p:cNvSpPr>
          <p:nvPr/>
        </p:nvSpPr>
        <p:spPr bwMode="auto">
          <a:xfrm>
            <a:off x="614363" y="1770063"/>
            <a:ext cx="5197475" cy="679450"/>
          </a:xfrm>
          <a:custGeom>
            <a:avLst/>
            <a:gdLst>
              <a:gd name="T0" fmla="*/ 2147483647 w 4121"/>
              <a:gd name="T1" fmla="*/ 0 h 560"/>
              <a:gd name="T2" fmla="*/ 0 w 4121"/>
              <a:gd name="T3" fmla="*/ 2147483647 h 560"/>
              <a:gd name="T4" fmla="*/ 2147483647 w 4121"/>
              <a:gd name="T5" fmla="*/ 2147483647 h 560"/>
              <a:gd name="T6" fmla="*/ 2147483647 w 4121"/>
              <a:gd name="T7" fmla="*/ 0 h 560"/>
              <a:gd name="T8" fmla="*/ 2147483647 w 4121"/>
              <a:gd name="T9" fmla="*/ 0 h 560"/>
              <a:gd name="T10" fmla="*/ 0 60000 65536"/>
              <a:gd name="T11" fmla="*/ 0 60000 65536"/>
              <a:gd name="T12" fmla="*/ 0 60000 65536"/>
              <a:gd name="T13" fmla="*/ 0 60000 65536"/>
              <a:gd name="T14" fmla="*/ 0 60000 65536"/>
              <a:gd name="T15" fmla="*/ 0 w 4121"/>
              <a:gd name="T16" fmla="*/ 0 h 560"/>
              <a:gd name="T17" fmla="*/ 4121 w 4121"/>
              <a:gd name="T18" fmla="*/ 560 h 560"/>
            </a:gdLst>
            <a:ahLst/>
            <a:cxnLst>
              <a:cxn ang="T10">
                <a:pos x="T0" y="T1"/>
              </a:cxn>
              <a:cxn ang="T11">
                <a:pos x="T2" y="T3"/>
              </a:cxn>
              <a:cxn ang="T12">
                <a:pos x="T4" y="T5"/>
              </a:cxn>
              <a:cxn ang="T13">
                <a:pos x="T6" y="T7"/>
              </a:cxn>
              <a:cxn ang="T14">
                <a:pos x="T8" y="T9"/>
              </a:cxn>
            </a:cxnLst>
            <a:rect l="T15" t="T16" r="T17" b="T18"/>
            <a:pathLst>
              <a:path w="4121" h="560">
                <a:moveTo>
                  <a:pt x="1030" y="0"/>
                </a:moveTo>
                <a:lnTo>
                  <a:pt x="0" y="560"/>
                </a:lnTo>
                <a:lnTo>
                  <a:pt x="3091" y="560"/>
                </a:lnTo>
                <a:lnTo>
                  <a:pt x="4121" y="0"/>
                </a:lnTo>
                <a:lnTo>
                  <a:pt x="1030" y="0"/>
                </a:lnTo>
                <a:close/>
              </a:path>
            </a:pathLst>
          </a:cu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36" name="Line 10"/>
          <p:cNvSpPr>
            <a:spLocks noChangeShapeType="1"/>
          </p:cNvSpPr>
          <p:nvPr/>
        </p:nvSpPr>
        <p:spPr bwMode="auto">
          <a:xfrm>
            <a:off x="1697038" y="2135188"/>
            <a:ext cx="2287587" cy="1587"/>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7" name="Freeform 11"/>
          <p:cNvSpPr>
            <a:spLocks/>
          </p:cNvSpPr>
          <p:nvPr/>
        </p:nvSpPr>
        <p:spPr bwMode="auto">
          <a:xfrm>
            <a:off x="3971925" y="2084388"/>
            <a:ext cx="160338" cy="101600"/>
          </a:xfrm>
          <a:custGeom>
            <a:avLst/>
            <a:gdLst>
              <a:gd name="T0" fmla="*/ 0 w 128"/>
              <a:gd name="T1" fmla="*/ 0 h 85"/>
              <a:gd name="T2" fmla="*/ 2147483647 w 128"/>
              <a:gd name="T3" fmla="*/ 2147483647 h 85"/>
              <a:gd name="T4" fmla="*/ 0 w 128"/>
              <a:gd name="T5" fmla="*/ 2147483647 h 85"/>
              <a:gd name="T6" fmla="*/ 0 w 128"/>
              <a:gd name="T7" fmla="*/ 0 h 85"/>
              <a:gd name="T8" fmla="*/ 0 60000 65536"/>
              <a:gd name="T9" fmla="*/ 0 60000 65536"/>
              <a:gd name="T10" fmla="*/ 0 60000 65536"/>
              <a:gd name="T11" fmla="*/ 0 60000 65536"/>
              <a:gd name="T12" fmla="*/ 0 w 128"/>
              <a:gd name="T13" fmla="*/ 0 h 85"/>
              <a:gd name="T14" fmla="*/ 128 w 128"/>
              <a:gd name="T15" fmla="*/ 85 h 85"/>
            </a:gdLst>
            <a:ahLst/>
            <a:cxnLst>
              <a:cxn ang="T8">
                <a:pos x="T0" y="T1"/>
              </a:cxn>
              <a:cxn ang="T9">
                <a:pos x="T2" y="T3"/>
              </a:cxn>
              <a:cxn ang="T10">
                <a:pos x="T4" y="T5"/>
              </a:cxn>
              <a:cxn ang="T11">
                <a:pos x="T6" y="T7"/>
              </a:cxn>
            </a:cxnLst>
            <a:rect l="T12" t="T13" r="T14" b="T15"/>
            <a:pathLst>
              <a:path w="128" h="85">
                <a:moveTo>
                  <a:pt x="0" y="0"/>
                </a:moveTo>
                <a:lnTo>
                  <a:pt x="128" y="42"/>
                </a:lnTo>
                <a:lnTo>
                  <a:pt x="0" y="8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8" name="Oval 12"/>
          <p:cNvSpPr>
            <a:spLocks noChangeArrowheads="1"/>
          </p:cNvSpPr>
          <p:nvPr/>
        </p:nvSpPr>
        <p:spPr bwMode="auto">
          <a:xfrm>
            <a:off x="1587500" y="2084388"/>
            <a:ext cx="109538" cy="101600"/>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5139" name="Oval 13"/>
          <p:cNvSpPr>
            <a:spLocks noChangeArrowheads="1"/>
          </p:cNvSpPr>
          <p:nvPr/>
        </p:nvSpPr>
        <p:spPr bwMode="auto">
          <a:xfrm>
            <a:off x="1587500" y="2084388"/>
            <a:ext cx="109538" cy="101600"/>
          </a:xfrm>
          <a:prstGeom prst="ellipse">
            <a:avLst/>
          </a:pr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tLang="zh-CN">
              <a:ea typeface="宋体" charset="0"/>
              <a:cs typeface="宋体" charset="0"/>
            </a:endParaRPr>
          </a:p>
        </p:txBody>
      </p:sp>
      <p:sp>
        <p:nvSpPr>
          <p:cNvPr id="5140" name="Oval 14"/>
          <p:cNvSpPr>
            <a:spLocks noChangeArrowheads="1"/>
          </p:cNvSpPr>
          <p:nvPr/>
        </p:nvSpPr>
        <p:spPr bwMode="auto">
          <a:xfrm>
            <a:off x="4132263" y="2084388"/>
            <a:ext cx="109537" cy="101600"/>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5141" name="Oval 15"/>
          <p:cNvSpPr>
            <a:spLocks noChangeArrowheads="1"/>
          </p:cNvSpPr>
          <p:nvPr/>
        </p:nvSpPr>
        <p:spPr bwMode="auto">
          <a:xfrm>
            <a:off x="4132263" y="2084388"/>
            <a:ext cx="109537" cy="101600"/>
          </a:xfrm>
          <a:prstGeom prst="ellipse">
            <a:avLst/>
          </a:pr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tLang="zh-CN">
              <a:ea typeface="宋体" charset="0"/>
              <a:cs typeface="宋体" charset="0"/>
            </a:endParaRPr>
          </a:p>
        </p:txBody>
      </p:sp>
      <p:sp>
        <p:nvSpPr>
          <p:cNvPr id="5142" name="Freeform 16"/>
          <p:cNvSpPr>
            <a:spLocks/>
          </p:cNvSpPr>
          <p:nvPr/>
        </p:nvSpPr>
        <p:spPr bwMode="auto">
          <a:xfrm>
            <a:off x="1697038" y="2135188"/>
            <a:ext cx="2398712" cy="1949450"/>
          </a:xfrm>
          <a:custGeom>
            <a:avLst/>
            <a:gdLst>
              <a:gd name="T0" fmla="*/ 0 w 1903"/>
              <a:gd name="T1" fmla="*/ 0 h 1607"/>
              <a:gd name="T2" fmla="*/ 2147483647 w 1903"/>
              <a:gd name="T3" fmla="*/ 2147483647 h 1607"/>
              <a:gd name="T4" fmla="*/ 2147483647 w 1903"/>
              <a:gd name="T5" fmla="*/ 2147483647 h 1607"/>
              <a:gd name="T6" fmla="*/ 0 60000 65536"/>
              <a:gd name="T7" fmla="*/ 0 60000 65536"/>
              <a:gd name="T8" fmla="*/ 0 60000 65536"/>
              <a:gd name="T9" fmla="*/ 0 w 1903"/>
              <a:gd name="T10" fmla="*/ 0 h 1607"/>
              <a:gd name="T11" fmla="*/ 1903 w 1903"/>
              <a:gd name="T12" fmla="*/ 1607 h 1607"/>
            </a:gdLst>
            <a:ahLst/>
            <a:cxnLst>
              <a:cxn ang="T6">
                <a:pos x="T0" y="T1"/>
              </a:cxn>
              <a:cxn ang="T7">
                <a:pos x="T2" y="T3"/>
              </a:cxn>
              <a:cxn ang="T8">
                <a:pos x="T4" y="T5"/>
              </a:cxn>
            </a:cxnLst>
            <a:rect l="T9" t="T10" r="T11" b="T12"/>
            <a:pathLst>
              <a:path w="1903" h="1607">
                <a:moveTo>
                  <a:pt x="0" y="0"/>
                </a:moveTo>
                <a:lnTo>
                  <a:pt x="920" y="1607"/>
                </a:lnTo>
                <a:lnTo>
                  <a:pt x="1903" y="114"/>
                </a:lnTo>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43" name="Freeform 17"/>
          <p:cNvSpPr>
            <a:spLocks/>
          </p:cNvSpPr>
          <p:nvPr/>
        </p:nvSpPr>
        <p:spPr bwMode="auto">
          <a:xfrm>
            <a:off x="4013200" y="2179638"/>
            <a:ext cx="146050" cy="163512"/>
          </a:xfrm>
          <a:custGeom>
            <a:avLst/>
            <a:gdLst>
              <a:gd name="T0" fmla="*/ 2147483647 w 134"/>
              <a:gd name="T1" fmla="*/ 0 h 154"/>
              <a:gd name="T2" fmla="*/ 2147483647 w 134"/>
              <a:gd name="T3" fmla="*/ 2147483647 h 154"/>
              <a:gd name="T4" fmla="*/ 0 w 134"/>
              <a:gd name="T5" fmla="*/ 2147483647 h 154"/>
              <a:gd name="T6" fmla="*/ 0 w 134"/>
              <a:gd name="T7" fmla="*/ 2147483647 h 154"/>
              <a:gd name="T8" fmla="*/ 2147483647 w 134"/>
              <a:gd name="T9" fmla="*/ 0 h 154"/>
              <a:gd name="T10" fmla="*/ 0 60000 65536"/>
              <a:gd name="T11" fmla="*/ 0 60000 65536"/>
              <a:gd name="T12" fmla="*/ 0 60000 65536"/>
              <a:gd name="T13" fmla="*/ 0 60000 65536"/>
              <a:gd name="T14" fmla="*/ 0 60000 65536"/>
              <a:gd name="T15" fmla="*/ 0 w 134"/>
              <a:gd name="T16" fmla="*/ 0 h 154"/>
              <a:gd name="T17" fmla="*/ 134 w 134"/>
              <a:gd name="T18" fmla="*/ 154 h 154"/>
            </a:gdLst>
            <a:ahLst/>
            <a:cxnLst>
              <a:cxn ang="T10">
                <a:pos x="T0" y="T1"/>
              </a:cxn>
              <a:cxn ang="T11">
                <a:pos x="T2" y="T3"/>
              </a:cxn>
              <a:cxn ang="T12">
                <a:pos x="T4" y="T5"/>
              </a:cxn>
              <a:cxn ang="T13">
                <a:pos x="T6" y="T7"/>
              </a:cxn>
              <a:cxn ang="T14">
                <a:pos x="T8" y="T9"/>
              </a:cxn>
            </a:cxnLst>
            <a:rect l="T15" t="T16" r="T17" b="T18"/>
            <a:pathLst>
              <a:path w="134" h="154">
                <a:moveTo>
                  <a:pt x="134" y="0"/>
                </a:moveTo>
                <a:lnTo>
                  <a:pt x="115" y="154"/>
                </a:lnTo>
                <a:cubicBezTo>
                  <a:pt x="91" y="112"/>
                  <a:pt x="48" y="83"/>
                  <a:pt x="0" y="78"/>
                </a:cubicBezTo>
                <a:lnTo>
                  <a:pt x="134" y="0"/>
                </a:lnTo>
                <a:close/>
              </a:path>
            </a:pathLst>
          </a:custGeom>
          <a:solidFill>
            <a:srgbClr val="000000"/>
          </a:solidFill>
          <a:ln w="0">
            <a:solidFill>
              <a:srgbClr val="000000"/>
            </a:solidFill>
            <a:prstDash val="solid"/>
            <a:round/>
            <a:headEnd/>
            <a:tailEnd/>
          </a:ln>
        </p:spPr>
        <p:txBody>
          <a:bodyPr/>
          <a:lstStyle/>
          <a:p>
            <a:endParaRPr lang="en-US"/>
          </a:p>
        </p:txBody>
      </p:sp>
      <p:sp>
        <p:nvSpPr>
          <p:cNvPr id="624658" name="Rectangle 18"/>
          <p:cNvSpPr>
            <a:spLocks noChangeArrowheads="1"/>
          </p:cNvSpPr>
          <p:nvPr/>
        </p:nvSpPr>
        <p:spPr bwMode="auto">
          <a:xfrm>
            <a:off x="3495675" y="2338388"/>
            <a:ext cx="361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P</a:t>
            </a:r>
            <a:r>
              <a:rPr lang="en-US" altLang="zh-CN" sz="2000" i="1" baseline="-25000">
                <a:solidFill>
                  <a:srgbClr val="000000"/>
                </a:solidFill>
                <a:ea typeface="宋体" charset="0"/>
                <a:cs typeface="宋体" charset="0"/>
              </a:rPr>
              <a:t>obj</a:t>
            </a:r>
            <a:endParaRPr lang="en-US" altLang="zh-CN" sz="2000" baseline="-25000">
              <a:ea typeface="宋体" charset="0"/>
              <a:cs typeface="宋体" charset="0"/>
            </a:endParaRPr>
          </a:p>
        </p:txBody>
      </p:sp>
      <p:sp>
        <p:nvSpPr>
          <p:cNvPr id="624659" name="Freeform 19"/>
          <p:cNvSpPr>
            <a:spLocks noEditPoints="1"/>
          </p:cNvSpPr>
          <p:nvPr/>
        </p:nvSpPr>
        <p:spPr bwMode="auto">
          <a:xfrm>
            <a:off x="1641475" y="2211388"/>
            <a:ext cx="2319338" cy="1446212"/>
          </a:xfrm>
          <a:custGeom>
            <a:avLst/>
            <a:gdLst>
              <a:gd name="T0" fmla="*/ 2147483647 w 2125"/>
              <a:gd name="T1" fmla="*/ 2147483647 h 1373"/>
              <a:gd name="T2" fmla="*/ 2147483647 w 2125"/>
              <a:gd name="T3" fmla="*/ 2147483647 h 1373"/>
              <a:gd name="T4" fmla="*/ 2147483647 w 2125"/>
              <a:gd name="T5" fmla="*/ 2147483647 h 1373"/>
              <a:gd name="T6" fmla="*/ 2147483647 w 2125"/>
              <a:gd name="T7" fmla="*/ 2147483647 h 1373"/>
              <a:gd name="T8" fmla="*/ 2147483647 w 2125"/>
              <a:gd name="T9" fmla="*/ 2147483647 h 1373"/>
              <a:gd name="T10" fmla="*/ 2147483647 w 2125"/>
              <a:gd name="T11" fmla="*/ 2147483647 h 1373"/>
              <a:gd name="T12" fmla="*/ 2147483647 w 2125"/>
              <a:gd name="T13" fmla="*/ 2147483647 h 1373"/>
              <a:gd name="T14" fmla="*/ 2147483647 w 2125"/>
              <a:gd name="T15" fmla="*/ 2147483647 h 1373"/>
              <a:gd name="T16" fmla="*/ 2147483647 w 2125"/>
              <a:gd name="T17" fmla="*/ 2147483647 h 1373"/>
              <a:gd name="T18" fmla="*/ 2147483647 w 2125"/>
              <a:gd name="T19" fmla="*/ 2147483647 h 1373"/>
              <a:gd name="T20" fmla="*/ 2147483647 w 2125"/>
              <a:gd name="T21" fmla="*/ 2147483647 h 1373"/>
              <a:gd name="T22" fmla="*/ 2147483647 w 2125"/>
              <a:gd name="T23" fmla="*/ 2147483647 h 1373"/>
              <a:gd name="T24" fmla="*/ 2147483647 w 2125"/>
              <a:gd name="T25" fmla="*/ 2147483647 h 1373"/>
              <a:gd name="T26" fmla="*/ 2147483647 w 2125"/>
              <a:gd name="T27" fmla="*/ 2147483647 h 1373"/>
              <a:gd name="T28" fmla="*/ 2147483647 w 2125"/>
              <a:gd name="T29" fmla="*/ 2147483647 h 1373"/>
              <a:gd name="T30" fmla="*/ 2147483647 w 2125"/>
              <a:gd name="T31" fmla="*/ 2147483647 h 1373"/>
              <a:gd name="T32" fmla="*/ 2147483647 w 2125"/>
              <a:gd name="T33" fmla="*/ 2147483647 h 1373"/>
              <a:gd name="T34" fmla="*/ 2147483647 w 2125"/>
              <a:gd name="T35" fmla="*/ 2147483647 h 1373"/>
              <a:gd name="T36" fmla="*/ 2147483647 w 2125"/>
              <a:gd name="T37" fmla="*/ 2147483647 h 1373"/>
              <a:gd name="T38" fmla="*/ 2147483647 w 2125"/>
              <a:gd name="T39" fmla="*/ 2147483647 h 1373"/>
              <a:gd name="T40" fmla="*/ 2147483647 w 2125"/>
              <a:gd name="T41" fmla="*/ 2147483647 h 1373"/>
              <a:gd name="T42" fmla="*/ 2147483647 w 2125"/>
              <a:gd name="T43" fmla="*/ 2147483647 h 1373"/>
              <a:gd name="T44" fmla="*/ 2147483647 w 2125"/>
              <a:gd name="T45" fmla="*/ 2147483647 h 1373"/>
              <a:gd name="T46" fmla="*/ 2147483647 w 2125"/>
              <a:gd name="T47" fmla="*/ 2147483647 h 1373"/>
              <a:gd name="T48" fmla="*/ 2147483647 w 2125"/>
              <a:gd name="T49" fmla="*/ 2147483647 h 1373"/>
              <a:gd name="T50" fmla="*/ 2147483647 w 2125"/>
              <a:gd name="T51" fmla="*/ 2147483647 h 1373"/>
              <a:gd name="T52" fmla="*/ 2147483647 w 2125"/>
              <a:gd name="T53" fmla="*/ 2147483647 h 1373"/>
              <a:gd name="T54" fmla="*/ 2147483647 w 2125"/>
              <a:gd name="T55" fmla="*/ 2147483647 h 1373"/>
              <a:gd name="T56" fmla="*/ 2147483647 w 2125"/>
              <a:gd name="T57" fmla="*/ 2147483647 h 1373"/>
              <a:gd name="T58" fmla="*/ 2147483647 w 2125"/>
              <a:gd name="T59" fmla="*/ 2147483647 h 1373"/>
              <a:gd name="T60" fmla="*/ 2147483647 w 2125"/>
              <a:gd name="T61" fmla="*/ 2147483647 h 1373"/>
              <a:gd name="T62" fmla="*/ 2147483647 w 2125"/>
              <a:gd name="T63" fmla="*/ 2147483647 h 1373"/>
              <a:gd name="T64" fmla="*/ 2147483647 w 2125"/>
              <a:gd name="T65" fmla="*/ 2147483647 h 1373"/>
              <a:gd name="T66" fmla="*/ 2147483647 w 2125"/>
              <a:gd name="T67" fmla="*/ 2147483647 h 1373"/>
              <a:gd name="T68" fmla="*/ 2147483647 w 2125"/>
              <a:gd name="T69" fmla="*/ 2147483647 h 1373"/>
              <a:gd name="T70" fmla="*/ 2147483647 w 2125"/>
              <a:gd name="T71" fmla="*/ 2147483647 h 1373"/>
              <a:gd name="T72" fmla="*/ 2147483647 w 2125"/>
              <a:gd name="T73" fmla="*/ 2147483647 h 1373"/>
              <a:gd name="T74" fmla="*/ 2147483647 w 2125"/>
              <a:gd name="T75" fmla="*/ 2147483647 h 1373"/>
              <a:gd name="T76" fmla="*/ 2147483647 w 2125"/>
              <a:gd name="T77" fmla="*/ 2147483647 h 1373"/>
              <a:gd name="T78" fmla="*/ 2147483647 w 2125"/>
              <a:gd name="T79" fmla="*/ 2147483647 h 1373"/>
              <a:gd name="T80" fmla="*/ 2147483647 w 2125"/>
              <a:gd name="T81" fmla="*/ 2147483647 h 1373"/>
              <a:gd name="T82" fmla="*/ 2147483647 w 2125"/>
              <a:gd name="T83" fmla="*/ 2147483647 h 1373"/>
              <a:gd name="T84" fmla="*/ 2147483647 w 2125"/>
              <a:gd name="T85" fmla="*/ 2147483647 h 1373"/>
              <a:gd name="T86" fmla="*/ 2147483647 w 2125"/>
              <a:gd name="T87" fmla="*/ 2147483647 h 1373"/>
              <a:gd name="T88" fmla="*/ 2147483647 w 2125"/>
              <a:gd name="T89" fmla="*/ 2147483647 h 1373"/>
              <a:gd name="T90" fmla="*/ 2147483647 w 2125"/>
              <a:gd name="T91" fmla="*/ 2147483647 h 1373"/>
              <a:gd name="T92" fmla="*/ 2147483647 w 2125"/>
              <a:gd name="T93" fmla="*/ 2147483647 h 1373"/>
              <a:gd name="T94" fmla="*/ 2147483647 w 2125"/>
              <a:gd name="T95" fmla="*/ 2147483647 h 1373"/>
              <a:gd name="T96" fmla="*/ 2147483647 w 2125"/>
              <a:gd name="T97" fmla="*/ 2147483647 h 1373"/>
              <a:gd name="T98" fmla="*/ 2147483647 w 2125"/>
              <a:gd name="T99" fmla="*/ 2147483647 h 1373"/>
              <a:gd name="T100" fmla="*/ 2147483647 w 2125"/>
              <a:gd name="T101" fmla="*/ 2147483647 h 1373"/>
              <a:gd name="T102" fmla="*/ 2147483647 w 2125"/>
              <a:gd name="T103" fmla="*/ 2147483647 h 1373"/>
              <a:gd name="T104" fmla="*/ 2147483647 w 2125"/>
              <a:gd name="T105" fmla="*/ 2147483647 h 1373"/>
              <a:gd name="T106" fmla="*/ 2147483647 w 2125"/>
              <a:gd name="T107" fmla="*/ 2147483647 h 1373"/>
              <a:gd name="T108" fmla="*/ 2147483647 w 2125"/>
              <a:gd name="T109" fmla="*/ 2147483647 h 1373"/>
              <a:gd name="T110" fmla="*/ 2147483647 w 2125"/>
              <a:gd name="T111" fmla="*/ 2147483647 h 1373"/>
              <a:gd name="T112" fmla="*/ 2147483647 w 2125"/>
              <a:gd name="T113" fmla="*/ 2147483647 h 1373"/>
              <a:gd name="T114" fmla="*/ 2147483647 w 2125"/>
              <a:gd name="T115" fmla="*/ 2147483647 h 137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125"/>
              <a:gd name="T175" fmla="*/ 0 h 1373"/>
              <a:gd name="T176" fmla="*/ 2125 w 2125"/>
              <a:gd name="T177" fmla="*/ 1373 h 137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125" h="1373">
                <a:moveTo>
                  <a:pt x="16" y="6"/>
                </a:moveTo>
                <a:lnTo>
                  <a:pt x="21" y="22"/>
                </a:lnTo>
                <a:cubicBezTo>
                  <a:pt x="22" y="26"/>
                  <a:pt x="19" y="31"/>
                  <a:pt x="15" y="32"/>
                </a:cubicBezTo>
                <a:cubicBezTo>
                  <a:pt x="11" y="33"/>
                  <a:pt x="6" y="30"/>
                  <a:pt x="5" y="26"/>
                </a:cubicBezTo>
                <a:lnTo>
                  <a:pt x="1" y="11"/>
                </a:lnTo>
                <a:cubicBezTo>
                  <a:pt x="0" y="6"/>
                  <a:pt x="2" y="2"/>
                  <a:pt x="7" y="1"/>
                </a:cubicBezTo>
                <a:cubicBezTo>
                  <a:pt x="11" y="0"/>
                  <a:pt x="15" y="2"/>
                  <a:pt x="16" y="6"/>
                </a:cubicBezTo>
                <a:close/>
                <a:moveTo>
                  <a:pt x="29" y="53"/>
                </a:moveTo>
                <a:lnTo>
                  <a:pt x="33" y="68"/>
                </a:lnTo>
                <a:cubicBezTo>
                  <a:pt x="34" y="73"/>
                  <a:pt x="32" y="77"/>
                  <a:pt x="27" y="78"/>
                </a:cubicBezTo>
                <a:cubicBezTo>
                  <a:pt x="23" y="79"/>
                  <a:pt x="19" y="77"/>
                  <a:pt x="18" y="72"/>
                </a:cubicBezTo>
                <a:lnTo>
                  <a:pt x="13" y="57"/>
                </a:lnTo>
                <a:cubicBezTo>
                  <a:pt x="12" y="53"/>
                  <a:pt x="15" y="48"/>
                  <a:pt x="19" y="47"/>
                </a:cubicBezTo>
                <a:cubicBezTo>
                  <a:pt x="23" y="46"/>
                  <a:pt x="28" y="49"/>
                  <a:pt x="29" y="53"/>
                </a:cubicBezTo>
                <a:close/>
                <a:moveTo>
                  <a:pt x="41" y="99"/>
                </a:moveTo>
                <a:lnTo>
                  <a:pt x="46" y="115"/>
                </a:lnTo>
                <a:cubicBezTo>
                  <a:pt x="47" y="119"/>
                  <a:pt x="44" y="123"/>
                  <a:pt x="40" y="124"/>
                </a:cubicBezTo>
                <a:cubicBezTo>
                  <a:pt x="36" y="126"/>
                  <a:pt x="31" y="123"/>
                  <a:pt x="30" y="119"/>
                </a:cubicBezTo>
                <a:lnTo>
                  <a:pt x="26" y="103"/>
                </a:lnTo>
                <a:cubicBezTo>
                  <a:pt x="25" y="99"/>
                  <a:pt x="27" y="95"/>
                  <a:pt x="32" y="94"/>
                </a:cubicBezTo>
                <a:cubicBezTo>
                  <a:pt x="36" y="92"/>
                  <a:pt x="40" y="95"/>
                  <a:pt x="41" y="99"/>
                </a:cubicBezTo>
                <a:close/>
                <a:moveTo>
                  <a:pt x="54" y="145"/>
                </a:moveTo>
                <a:lnTo>
                  <a:pt x="58" y="161"/>
                </a:lnTo>
                <a:cubicBezTo>
                  <a:pt x="59" y="165"/>
                  <a:pt x="57" y="170"/>
                  <a:pt x="53" y="171"/>
                </a:cubicBezTo>
                <a:cubicBezTo>
                  <a:pt x="48" y="172"/>
                  <a:pt x="44" y="169"/>
                  <a:pt x="43" y="165"/>
                </a:cubicBezTo>
                <a:lnTo>
                  <a:pt x="39" y="150"/>
                </a:lnTo>
                <a:cubicBezTo>
                  <a:pt x="37" y="145"/>
                  <a:pt x="40" y="141"/>
                  <a:pt x="44" y="140"/>
                </a:cubicBezTo>
                <a:cubicBezTo>
                  <a:pt x="48" y="139"/>
                  <a:pt x="53" y="141"/>
                  <a:pt x="54" y="145"/>
                </a:cubicBezTo>
                <a:close/>
                <a:moveTo>
                  <a:pt x="67" y="192"/>
                </a:moveTo>
                <a:lnTo>
                  <a:pt x="71" y="207"/>
                </a:lnTo>
                <a:cubicBezTo>
                  <a:pt x="72" y="212"/>
                  <a:pt x="69" y="216"/>
                  <a:pt x="65" y="217"/>
                </a:cubicBezTo>
                <a:cubicBezTo>
                  <a:pt x="61" y="218"/>
                  <a:pt x="56" y="216"/>
                  <a:pt x="55" y="211"/>
                </a:cubicBezTo>
                <a:lnTo>
                  <a:pt x="51" y="196"/>
                </a:lnTo>
                <a:cubicBezTo>
                  <a:pt x="50" y="192"/>
                  <a:pt x="53" y="187"/>
                  <a:pt x="57" y="186"/>
                </a:cubicBezTo>
                <a:cubicBezTo>
                  <a:pt x="61" y="185"/>
                  <a:pt x="65" y="188"/>
                  <a:pt x="67" y="192"/>
                </a:cubicBezTo>
                <a:close/>
                <a:moveTo>
                  <a:pt x="79" y="238"/>
                </a:moveTo>
                <a:lnTo>
                  <a:pt x="83" y="254"/>
                </a:lnTo>
                <a:cubicBezTo>
                  <a:pt x="84" y="258"/>
                  <a:pt x="82" y="262"/>
                  <a:pt x="78" y="263"/>
                </a:cubicBezTo>
                <a:cubicBezTo>
                  <a:pt x="73" y="265"/>
                  <a:pt x="69" y="262"/>
                  <a:pt x="68" y="258"/>
                </a:cubicBezTo>
                <a:lnTo>
                  <a:pt x="64" y="242"/>
                </a:lnTo>
                <a:cubicBezTo>
                  <a:pt x="63" y="238"/>
                  <a:pt x="65" y="234"/>
                  <a:pt x="69" y="233"/>
                </a:cubicBezTo>
                <a:cubicBezTo>
                  <a:pt x="74" y="231"/>
                  <a:pt x="78" y="234"/>
                  <a:pt x="79" y="238"/>
                </a:cubicBezTo>
                <a:close/>
                <a:moveTo>
                  <a:pt x="92" y="284"/>
                </a:moveTo>
                <a:lnTo>
                  <a:pt x="96" y="300"/>
                </a:lnTo>
                <a:cubicBezTo>
                  <a:pt x="97" y="304"/>
                  <a:pt x="95" y="309"/>
                  <a:pt x="90" y="310"/>
                </a:cubicBezTo>
                <a:cubicBezTo>
                  <a:pt x="86" y="311"/>
                  <a:pt x="82" y="308"/>
                  <a:pt x="80" y="304"/>
                </a:cubicBezTo>
                <a:lnTo>
                  <a:pt x="76" y="289"/>
                </a:lnTo>
                <a:cubicBezTo>
                  <a:pt x="75" y="284"/>
                  <a:pt x="78" y="280"/>
                  <a:pt x="82" y="279"/>
                </a:cubicBezTo>
                <a:cubicBezTo>
                  <a:pt x="86" y="278"/>
                  <a:pt x="91" y="280"/>
                  <a:pt x="92" y="284"/>
                </a:cubicBezTo>
                <a:close/>
                <a:moveTo>
                  <a:pt x="104" y="331"/>
                </a:moveTo>
                <a:lnTo>
                  <a:pt x="108" y="346"/>
                </a:lnTo>
                <a:cubicBezTo>
                  <a:pt x="110" y="351"/>
                  <a:pt x="107" y="355"/>
                  <a:pt x="103" y="356"/>
                </a:cubicBezTo>
                <a:cubicBezTo>
                  <a:pt x="99" y="357"/>
                  <a:pt x="94" y="355"/>
                  <a:pt x="93" y="350"/>
                </a:cubicBezTo>
                <a:lnTo>
                  <a:pt x="89" y="335"/>
                </a:lnTo>
                <a:cubicBezTo>
                  <a:pt x="88" y="331"/>
                  <a:pt x="90" y="326"/>
                  <a:pt x="94" y="325"/>
                </a:cubicBezTo>
                <a:cubicBezTo>
                  <a:pt x="99" y="324"/>
                  <a:pt x="103" y="327"/>
                  <a:pt x="104" y="331"/>
                </a:cubicBezTo>
                <a:close/>
                <a:moveTo>
                  <a:pt x="117" y="377"/>
                </a:moveTo>
                <a:lnTo>
                  <a:pt x="121" y="393"/>
                </a:lnTo>
                <a:cubicBezTo>
                  <a:pt x="122" y="397"/>
                  <a:pt x="120" y="401"/>
                  <a:pt x="115" y="402"/>
                </a:cubicBezTo>
                <a:cubicBezTo>
                  <a:pt x="111" y="404"/>
                  <a:pt x="107" y="401"/>
                  <a:pt x="106" y="397"/>
                </a:cubicBezTo>
                <a:lnTo>
                  <a:pt x="101" y="381"/>
                </a:lnTo>
                <a:cubicBezTo>
                  <a:pt x="100" y="377"/>
                  <a:pt x="103" y="373"/>
                  <a:pt x="107" y="371"/>
                </a:cubicBezTo>
                <a:cubicBezTo>
                  <a:pt x="111" y="370"/>
                  <a:pt x="116" y="373"/>
                  <a:pt x="117" y="377"/>
                </a:cubicBezTo>
                <a:close/>
                <a:moveTo>
                  <a:pt x="129" y="423"/>
                </a:moveTo>
                <a:lnTo>
                  <a:pt x="134" y="439"/>
                </a:lnTo>
                <a:cubicBezTo>
                  <a:pt x="135" y="443"/>
                  <a:pt x="132" y="448"/>
                  <a:pt x="128" y="449"/>
                </a:cubicBezTo>
                <a:cubicBezTo>
                  <a:pt x="124" y="450"/>
                  <a:pt x="119" y="447"/>
                  <a:pt x="118" y="443"/>
                </a:cubicBezTo>
                <a:lnTo>
                  <a:pt x="114" y="428"/>
                </a:lnTo>
                <a:cubicBezTo>
                  <a:pt x="113" y="423"/>
                  <a:pt x="115" y="419"/>
                  <a:pt x="120" y="418"/>
                </a:cubicBezTo>
                <a:cubicBezTo>
                  <a:pt x="124" y="417"/>
                  <a:pt x="128" y="419"/>
                  <a:pt x="129" y="423"/>
                </a:cubicBezTo>
                <a:close/>
                <a:moveTo>
                  <a:pt x="142" y="470"/>
                </a:moveTo>
                <a:lnTo>
                  <a:pt x="146" y="485"/>
                </a:lnTo>
                <a:cubicBezTo>
                  <a:pt x="147" y="489"/>
                  <a:pt x="145" y="494"/>
                  <a:pt x="140" y="495"/>
                </a:cubicBezTo>
                <a:cubicBezTo>
                  <a:pt x="136" y="496"/>
                  <a:pt x="132" y="494"/>
                  <a:pt x="131" y="489"/>
                </a:cubicBezTo>
                <a:lnTo>
                  <a:pt x="126" y="474"/>
                </a:lnTo>
                <a:cubicBezTo>
                  <a:pt x="125" y="470"/>
                  <a:pt x="128" y="465"/>
                  <a:pt x="132" y="464"/>
                </a:cubicBezTo>
                <a:cubicBezTo>
                  <a:pt x="136" y="463"/>
                  <a:pt x="141" y="466"/>
                  <a:pt x="142" y="470"/>
                </a:cubicBezTo>
                <a:close/>
                <a:moveTo>
                  <a:pt x="154" y="516"/>
                </a:moveTo>
                <a:lnTo>
                  <a:pt x="159" y="532"/>
                </a:lnTo>
                <a:cubicBezTo>
                  <a:pt x="160" y="536"/>
                  <a:pt x="157" y="540"/>
                  <a:pt x="153" y="541"/>
                </a:cubicBezTo>
                <a:cubicBezTo>
                  <a:pt x="149" y="543"/>
                  <a:pt x="144" y="540"/>
                  <a:pt x="143" y="536"/>
                </a:cubicBezTo>
                <a:lnTo>
                  <a:pt x="139" y="520"/>
                </a:lnTo>
                <a:cubicBezTo>
                  <a:pt x="138" y="516"/>
                  <a:pt x="140" y="512"/>
                  <a:pt x="145" y="510"/>
                </a:cubicBezTo>
                <a:cubicBezTo>
                  <a:pt x="149" y="509"/>
                  <a:pt x="153" y="512"/>
                  <a:pt x="154" y="516"/>
                </a:cubicBezTo>
                <a:close/>
                <a:moveTo>
                  <a:pt x="167" y="562"/>
                </a:moveTo>
                <a:lnTo>
                  <a:pt x="171" y="578"/>
                </a:lnTo>
                <a:cubicBezTo>
                  <a:pt x="172" y="582"/>
                  <a:pt x="170" y="587"/>
                  <a:pt x="166" y="588"/>
                </a:cubicBezTo>
                <a:cubicBezTo>
                  <a:pt x="161" y="589"/>
                  <a:pt x="157" y="586"/>
                  <a:pt x="156" y="582"/>
                </a:cubicBezTo>
                <a:lnTo>
                  <a:pt x="152" y="567"/>
                </a:lnTo>
                <a:cubicBezTo>
                  <a:pt x="150" y="562"/>
                  <a:pt x="153" y="558"/>
                  <a:pt x="157" y="557"/>
                </a:cubicBezTo>
                <a:cubicBezTo>
                  <a:pt x="161" y="556"/>
                  <a:pt x="166" y="558"/>
                  <a:pt x="167" y="562"/>
                </a:cubicBezTo>
                <a:close/>
                <a:moveTo>
                  <a:pt x="180" y="609"/>
                </a:moveTo>
                <a:lnTo>
                  <a:pt x="184" y="624"/>
                </a:lnTo>
                <a:cubicBezTo>
                  <a:pt x="185" y="628"/>
                  <a:pt x="182" y="633"/>
                  <a:pt x="178" y="634"/>
                </a:cubicBezTo>
                <a:cubicBezTo>
                  <a:pt x="174" y="635"/>
                  <a:pt x="169" y="633"/>
                  <a:pt x="168" y="628"/>
                </a:cubicBezTo>
                <a:lnTo>
                  <a:pt x="164" y="613"/>
                </a:lnTo>
                <a:cubicBezTo>
                  <a:pt x="163" y="609"/>
                  <a:pt x="165" y="604"/>
                  <a:pt x="170" y="603"/>
                </a:cubicBezTo>
                <a:cubicBezTo>
                  <a:pt x="174" y="602"/>
                  <a:pt x="178" y="605"/>
                  <a:pt x="180" y="609"/>
                </a:cubicBezTo>
                <a:close/>
                <a:moveTo>
                  <a:pt x="192" y="655"/>
                </a:moveTo>
                <a:lnTo>
                  <a:pt x="196" y="671"/>
                </a:lnTo>
                <a:cubicBezTo>
                  <a:pt x="197" y="675"/>
                  <a:pt x="195" y="679"/>
                  <a:pt x="191" y="680"/>
                </a:cubicBezTo>
                <a:cubicBezTo>
                  <a:pt x="186" y="682"/>
                  <a:pt x="182" y="679"/>
                  <a:pt x="181" y="675"/>
                </a:cubicBezTo>
                <a:lnTo>
                  <a:pt x="177" y="659"/>
                </a:lnTo>
                <a:cubicBezTo>
                  <a:pt x="175" y="655"/>
                  <a:pt x="178" y="651"/>
                  <a:pt x="182" y="649"/>
                </a:cubicBezTo>
                <a:cubicBezTo>
                  <a:pt x="187" y="648"/>
                  <a:pt x="191" y="651"/>
                  <a:pt x="192" y="655"/>
                </a:cubicBezTo>
                <a:close/>
                <a:moveTo>
                  <a:pt x="205" y="701"/>
                </a:moveTo>
                <a:lnTo>
                  <a:pt x="209" y="717"/>
                </a:lnTo>
                <a:cubicBezTo>
                  <a:pt x="210" y="721"/>
                  <a:pt x="207" y="726"/>
                  <a:pt x="203" y="727"/>
                </a:cubicBezTo>
                <a:cubicBezTo>
                  <a:pt x="199" y="728"/>
                  <a:pt x="195" y="725"/>
                  <a:pt x="193" y="721"/>
                </a:cubicBezTo>
                <a:lnTo>
                  <a:pt x="189" y="706"/>
                </a:lnTo>
                <a:cubicBezTo>
                  <a:pt x="188" y="701"/>
                  <a:pt x="191" y="697"/>
                  <a:pt x="195" y="696"/>
                </a:cubicBezTo>
                <a:cubicBezTo>
                  <a:pt x="199" y="695"/>
                  <a:pt x="203" y="697"/>
                  <a:pt x="205" y="701"/>
                </a:cubicBezTo>
                <a:close/>
                <a:moveTo>
                  <a:pt x="217" y="748"/>
                </a:moveTo>
                <a:lnTo>
                  <a:pt x="221" y="763"/>
                </a:lnTo>
                <a:cubicBezTo>
                  <a:pt x="223" y="767"/>
                  <a:pt x="220" y="772"/>
                  <a:pt x="216" y="773"/>
                </a:cubicBezTo>
                <a:cubicBezTo>
                  <a:pt x="211" y="774"/>
                  <a:pt x="207" y="772"/>
                  <a:pt x="206" y="767"/>
                </a:cubicBezTo>
                <a:lnTo>
                  <a:pt x="202" y="752"/>
                </a:lnTo>
                <a:cubicBezTo>
                  <a:pt x="201" y="748"/>
                  <a:pt x="203" y="743"/>
                  <a:pt x="207" y="742"/>
                </a:cubicBezTo>
                <a:cubicBezTo>
                  <a:pt x="212" y="741"/>
                  <a:pt x="216" y="744"/>
                  <a:pt x="217" y="748"/>
                </a:cubicBezTo>
                <a:close/>
                <a:moveTo>
                  <a:pt x="230" y="794"/>
                </a:moveTo>
                <a:lnTo>
                  <a:pt x="234" y="810"/>
                </a:lnTo>
                <a:cubicBezTo>
                  <a:pt x="235" y="814"/>
                  <a:pt x="233" y="818"/>
                  <a:pt x="228" y="819"/>
                </a:cubicBezTo>
                <a:cubicBezTo>
                  <a:pt x="224" y="821"/>
                  <a:pt x="220" y="818"/>
                  <a:pt x="218" y="814"/>
                </a:cubicBezTo>
                <a:lnTo>
                  <a:pt x="214" y="798"/>
                </a:lnTo>
                <a:cubicBezTo>
                  <a:pt x="213" y="794"/>
                  <a:pt x="216" y="790"/>
                  <a:pt x="220" y="788"/>
                </a:cubicBezTo>
                <a:cubicBezTo>
                  <a:pt x="224" y="787"/>
                  <a:pt x="229" y="790"/>
                  <a:pt x="230" y="794"/>
                </a:cubicBezTo>
                <a:close/>
                <a:moveTo>
                  <a:pt x="242" y="840"/>
                </a:moveTo>
                <a:lnTo>
                  <a:pt x="246" y="856"/>
                </a:lnTo>
                <a:cubicBezTo>
                  <a:pt x="248" y="860"/>
                  <a:pt x="245" y="865"/>
                  <a:pt x="241" y="866"/>
                </a:cubicBezTo>
                <a:cubicBezTo>
                  <a:pt x="237" y="867"/>
                  <a:pt x="232" y="864"/>
                  <a:pt x="231" y="860"/>
                </a:cubicBezTo>
                <a:lnTo>
                  <a:pt x="227" y="845"/>
                </a:lnTo>
                <a:cubicBezTo>
                  <a:pt x="226" y="840"/>
                  <a:pt x="228" y="836"/>
                  <a:pt x="232" y="835"/>
                </a:cubicBezTo>
                <a:cubicBezTo>
                  <a:pt x="237" y="834"/>
                  <a:pt x="241" y="836"/>
                  <a:pt x="242" y="840"/>
                </a:cubicBezTo>
                <a:close/>
                <a:moveTo>
                  <a:pt x="255" y="887"/>
                </a:moveTo>
                <a:lnTo>
                  <a:pt x="259" y="902"/>
                </a:lnTo>
                <a:cubicBezTo>
                  <a:pt x="260" y="906"/>
                  <a:pt x="258" y="911"/>
                  <a:pt x="253" y="912"/>
                </a:cubicBezTo>
                <a:cubicBezTo>
                  <a:pt x="249" y="913"/>
                  <a:pt x="245" y="911"/>
                  <a:pt x="244" y="906"/>
                </a:cubicBezTo>
                <a:lnTo>
                  <a:pt x="239" y="891"/>
                </a:lnTo>
                <a:cubicBezTo>
                  <a:pt x="238" y="887"/>
                  <a:pt x="241" y="882"/>
                  <a:pt x="245" y="881"/>
                </a:cubicBezTo>
                <a:cubicBezTo>
                  <a:pt x="249" y="880"/>
                  <a:pt x="254" y="882"/>
                  <a:pt x="255" y="887"/>
                </a:cubicBezTo>
                <a:close/>
                <a:moveTo>
                  <a:pt x="267" y="933"/>
                </a:moveTo>
                <a:lnTo>
                  <a:pt x="272" y="949"/>
                </a:lnTo>
                <a:cubicBezTo>
                  <a:pt x="273" y="953"/>
                  <a:pt x="270" y="957"/>
                  <a:pt x="266" y="958"/>
                </a:cubicBezTo>
                <a:cubicBezTo>
                  <a:pt x="262" y="960"/>
                  <a:pt x="257" y="957"/>
                  <a:pt x="256" y="953"/>
                </a:cubicBezTo>
                <a:lnTo>
                  <a:pt x="252" y="937"/>
                </a:lnTo>
                <a:cubicBezTo>
                  <a:pt x="251" y="933"/>
                  <a:pt x="253" y="929"/>
                  <a:pt x="258" y="927"/>
                </a:cubicBezTo>
                <a:cubicBezTo>
                  <a:pt x="262" y="926"/>
                  <a:pt x="266" y="929"/>
                  <a:pt x="267" y="933"/>
                </a:cubicBezTo>
                <a:close/>
                <a:moveTo>
                  <a:pt x="280" y="979"/>
                </a:moveTo>
                <a:lnTo>
                  <a:pt x="284" y="995"/>
                </a:lnTo>
                <a:cubicBezTo>
                  <a:pt x="285" y="999"/>
                  <a:pt x="283" y="1004"/>
                  <a:pt x="279" y="1005"/>
                </a:cubicBezTo>
                <a:cubicBezTo>
                  <a:pt x="274" y="1006"/>
                  <a:pt x="270" y="1003"/>
                  <a:pt x="269" y="999"/>
                </a:cubicBezTo>
                <a:lnTo>
                  <a:pt x="265" y="984"/>
                </a:lnTo>
                <a:cubicBezTo>
                  <a:pt x="263" y="979"/>
                  <a:pt x="266" y="975"/>
                  <a:pt x="270" y="974"/>
                </a:cubicBezTo>
                <a:cubicBezTo>
                  <a:pt x="274" y="973"/>
                  <a:pt x="279" y="975"/>
                  <a:pt x="280" y="979"/>
                </a:cubicBezTo>
                <a:close/>
                <a:moveTo>
                  <a:pt x="292" y="1026"/>
                </a:moveTo>
                <a:lnTo>
                  <a:pt x="297" y="1041"/>
                </a:lnTo>
                <a:cubicBezTo>
                  <a:pt x="298" y="1045"/>
                  <a:pt x="295" y="1050"/>
                  <a:pt x="291" y="1051"/>
                </a:cubicBezTo>
                <a:cubicBezTo>
                  <a:pt x="287" y="1052"/>
                  <a:pt x="282" y="1050"/>
                  <a:pt x="281" y="1045"/>
                </a:cubicBezTo>
                <a:lnTo>
                  <a:pt x="277" y="1030"/>
                </a:lnTo>
                <a:cubicBezTo>
                  <a:pt x="276" y="1026"/>
                  <a:pt x="278" y="1021"/>
                  <a:pt x="283" y="1020"/>
                </a:cubicBezTo>
                <a:cubicBezTo>
                  <a:pt x="287" y="1019"/>
                  <a:pt x="291" y="1021"/>
                  <a:pt x="292" y="1026"/>
                </a:cubicBezTo>
                <a:close/>
                <a:moveTo>
                  <a:pt x="305" y="1072"/>
                </a:moveTo>
                <a:lnTo>
                  <a:pt x="309" y="1088"/>
                </a:lnTo>
                <a:cubicBezTo>
                  <a:pt x="310" y="1092"/>
                  <a:pt x="308" y="1096"/>
                  <a:pt x="304" y="1097"/>
                </a:cubicBezTo>
                <a:cubicBezTo>
                  <a:pt x="299" y="1098"/>
                  <a:pt x="295" y="1096"/>
                  <a:pt x="294" y="1092"/>
                </a:cubicBezTo>
                <a:lnTo>
                  <a:pt x="290" y="1076"/>
                </a:lnTo>
                <a:cubicBezTo>
                  <a:pt x="288" y="1072"/>
                  <a:pt x="291" y="1068"/>
                  <a:pt x="295" y="1066"/>
                </a:cubicBezTo>
                <a:cubicBezTo>
                  <a:pt x="299" y="1065"/>
                  <a:pt x="304" y="1068"/>
                  <a:pt x="305" y="1072"/>
                </a:cubicBezTo>
                <a:close/>
                <a:moveTo>
                  <a:pt x="318" y="1118"/>
                </a:moveTo>
                <a:lnTo>
                  <a:pt x="322" y="1134"/>
                </a:lnTo>
                <a:cubicBezTo>
                  <a:pt x="323" y="1138"/>
                  <a:pt x="320" y="1143"/>
                  <a:pt x="316" y="1144"/>
                </a:cubicBezTo>
                <a:cubicBezTo>
                  <a:pt x="312" y="1145"/>
                  <a:pt x="307" y="1142"/>
                  <a:pt x="306" y="1138"/>
                </a:cubicBezTo>
                <a:lnTo>
                  <a:pt x="302" y="1123"/>
                </a:lnTo>
                <a:cubicBezTo>
                  <a:pt x="301" y="1118"/>
                  <a:pt x="304" y="1114"/>
                  <a:pt x="308" y="1113"/>
                </a:cubicBezTo>
                <a:cubicBezTo>
                  <a:pt x="312" y="1112"/>
                  <a:pt x="316" y="1114"/>
                  <a:pt x="318" y="1118"/>
                </a:cubicBezTo>
                <a:close/>
                <a:moveTo>
                  <a:pt x="330" y="1165"/>
                </a:moveTo>
                <a:lnTo>
                  <a:pt x="334" y="1180"/>
                </a:lnTo>
                <a:cubicBezTo>
                  <a:pt x="335" y="1184"/>
                  <a:pt x="333" y="1189"/>
                  <a:pt x="329" y="1190"/>
                </a:cubicBezTo>
                <a:cubicBezTo>
                  <a:pt x="324" y="1191"/>
                  <a:pt x="320" y="1189"/>
                  <a:pt x="319" y="1184"/>
                </a:cubicBezTo>
                <a:lnTo>
                  <a:pt x="315" y="1169"/>
                </a:lnTo>
                <a:cubicBezTo>
                  <a:pt x="314" y="1165"/>
                  <a:pt x="316" y="1160"/>
                  <a:pt x="320" y="1159"/>
                </a:cubicBezTo>
                <a:cubicBezTo>
                  <a:pt x="325" y="1158"/>
                  <a:pt x="329" y="1160"/>
                  <a:pt x="330" y="1165"/>
                </a:cubicBezTo>
                <a:close/>
                <a:moveTo>
                  <a:pt x="343" y="1211"/>
                </a:moveTo>
                <a:lnTo>
                  <a:pt x="347" y="1227"/>
                </a:lnTo>
                <a:cubicBezTo>
                  <a:pt x="348" y="1231"/>
                  <a:pt x="346" y="1235"/>
                  <a:pt x="341" y="1236"/>
                </a:cubicBezTo>
                <a:cubicBezTo>
                  <a:pt x="337" y="1237"/>
                  <a:pt x="333" y="1235"/>
                  <a:pt x="331" y="1231"/>
                </a:cubicBezTo>
                <a:lnTo>
                  <a:pt x="327" y="1215"/>
                </a:lnTo>
                <a:cubicBezTo>
                  <a:pt x="326" y="1211"/>
                  <a:pt x="329" y="1207"/>
                  <a:pt x="333" y="1205"/>
                </a:cubicBezTo>
                <a:cubicBezTo>
                  <a:pt x="337" y="1204"/>
                  <a:pt x="342" y="1207"/>
                  <a:pt x="343" y="1211"/>
                </a:cubicBezTo>
                <a:close/>
                <a:moveTo>
                  <a:pt x="355" y="1257"/>
                </a:moveTo>
                <a:lnTo>
                  <a:pt x="359" y="1273"/>
                </a:lnTo>
                <a:cubicBezTo>
                  <a:pt x="361" y="1277"/>
                  <a:pt x="358" y="1282"/>
                  <a:pt x="354" y="1283"/>
                </a:cubicBezTo>
                <a:cubicBezTo>
                  <a:pt x="350" y="1284"/>
                  <a:pt x="345" y="1281"/>
                  <a:pt x="344" y="1277"/>
                </a:cubicBezTo>
                <a:lnTo>
                  <a:pt x="340" y="1262"/>
                </a:lnTo>
                <a:cubicBezTo>
                  <a:pt x="339" y="1257"/>
                  <a:pt x="341" y="1253"/>
                  <a:pt x="345" y="1252"/>
                </a:cubicBezTo>
                <a:cubicBezTo>
                  <a:pt x="350" y="1251"/>
                  <a:pt x="354" y="1253"/>
                  <a:pt x="355" y="1257"/>
                </a:cubicBezTo>
                <a:close/>
                <a:moveTo>
                  <a:pt x="368" y="1304"/>
                </a:moveTo>
                <a:lnTo>
                  <a:pt x="372" y="1319"/>
                </a:lnTo>
                <a:cubicBezTo>
                  <a:pt x="373" y="1323"/>
                  <a:pt x="371" y="1328"/>
                  <a:pt x="366" y="1329"/>
                </a:cubicBezTo>
                <a:cubicBezTo>
                  <a:pt x="362" y="1330"/>
                  <a:pt x="358" y="1328"/>
                  <a:pt x="357" y="1323"/>
                </a:cubicBezTo>
                <a:lnTo>
                  <a:pt x="352" y="1308"/>
                </a:lnTo>
                <a:cubicBezTo>
                  <a:pt x="351" y="1304"/>
                  <a:pt x="354" y="1299"/>
                  <a:pt x="358" y="1298"/>
                </a:cubicBezTo>
                <a:cubicBezTo>
                  <a:pt x="362" y="1297"/>
                  <a:pt x="367" y="1299"/>
                  <a:pt x="368" y="1304"/>
                </a:cubicBezTo>
                <a:close/>
                <a:moveTo>
                  <a:pt x="380" y="1350"/>
                </a:moveTo>
                <a:lnTo>
                  <a:pt x="384" y="1363"/>
                </a:lnTo>
                <a:lnTo>
                  <a:pt x="371" y="1359"/>
                </a:lnTo>
                <a:lnTo>
                  <a:pt x="374" y="1357"/>
                </a:lnTo>
                <a:cubicBezTo>
                  <a:pt x="377" y="1354"/>
                  <a:pt x="382" y="1355"/>
                  <a:pt x="385" y="1359"/>
                </a:cubicBezTo>
                <a:cubicBezTo>
                  <a:pt x="387" y="1362"/>
                  <a:pt x="387" y="1367"/>
                  <a:pt x="383" y="1370"/>
                </a:cubicBezTo>
                <a:lnTo>
                  <a:pt x="381" y="1371"/>
                </a:lnTo>
                <a:cubicBezTo>
                  <a:pt x="379" y="1373"/>
                  <a:pt x="376" y="1373"/>
                  <a:pt x="373" y="1373"/>
                </a:cubicBezTo>
                <a:cubicBezTo>
                  <a:pt x="371" y="1372"/>
                  <a:pt x="369" y="1370"/>
                  <a:pt x="368" y="1367"/>
                </a:cubicBezTo>
                <a:lnTo>
                  <a:pt x="365" y="1354"/>
                </a:lnTo>
                <a:cubicBezTo>
                  <a:pt x="364" y="1350"/>
                  <a:pt x="366" y="1346"/>
                  <a:pt x="371" y="1344"/>
                </a:cubicBezTo>
                <a:cubicBezTo>
                  <a:pt x="375" y="1343"/>
                  <a:pt x="379" y="1346"/>
                  <a:pt x="380" y="1350"/>
                </a:cubicBezTo>
                <a:close/>
                <a:moveTo>
                  <a:pt x="399" y="1338"/>
                </a:moveTo>
                <a:lnTo>
                  <a:pt x="412" y="1329"/>
                </a:lnTo>
                <a:cubicBezTo>
                  <a:pt x="416" y="1326"/>
                  <a:pt x="421" y="1327"/>
                  <a:pt x="423" y="1330"/>
                </a:cubicBezTo>
                <a:cubicBezTo>
                  <a:pt x="426" y="1334"/>
                  <a:pt x="425" y="1339"/>
                  <a:pt x="422" y="1341"/>
                </a:cubicBezTo>
                <a:lnTo>
                  <a:pt x="409" y="1351"/>
                </a:lnTo>
                <a:cubicBezTo>
                  <a:pt x="405" y="1353"/>
                  <a:pt x="400" y="1353"/>
                  <a:pt x="398" y="1349"/>
                </a:cubicBezTo>
                <a:cubicBezTo>
                  <a:pt x="395" y="1346"/>
                  <a:pt x="396" y="1341"/>
                  <a:pt x="399" y="1338"/>
                </a:cubicBezTo>
                <a:close/>
                <a:moveTo>
                  <a:pt x="438" y="1310"/>
                </a:moveTo>
                <a:lnTo>
                  <a:pt x="451" y="1300"/>
                </a:lnTo>
                <a:cubicBezTo>
                  <a:pt x="454" y="1297"/>
                  <a:pt x="459" y="1298"/>
                  <a:pt x="462" y="1302"/>
                </a:cubicBezTo>
                <a:cubicBezTo>
                  <a:pt x="465" y="1305"/>
                  <a:pt x="464" y="1310"/>
                  <a:pt x="460" y="1313"/>
                </a:cubicBezTo>
                <a:lnTo>
                  <a:pt x="447" y="1322"/>
                </a:lnTo>
                <a:cubicBezTo>
                  <a:pt x="444" y="1325"/>
                  <a:pt x="439" y="1324"/>
                  <a:pt x="436" y="1321"/>
                </a:cubicBezTo>
                <a:cubicBezTo>
                  <a:pt x="434" y="1317"/>
                  <a:pt x="434" y="1312"/>
                  <a:pt x="438" y="1310"/>
                </a:cubicBezTo>
                <a:close/>
                <a:moveTo>
                  <a:pt x="477" y="1281"/>
                </a:moveTo>
                <a:lnTo>
                  <a:pt x="489" y="1272"/>
                </a:lnTo>
                <a:cubicBezTo>
                  <a:pt x="493" y="1269"/>
                  <a:pt x="498" y="1270"/>
                  <a:pt x="501" y="1273"/>
                </a:cubicBezTo>
                <a:cubicBezTo>
                  <a:pt x="503" y="1277"/>
                  <a:pt x="503" y="1282"/>
                  <a:pt x="499" y="1284"/>
                </a:cubicBezTo>
                <a:lnTo>
                  <a:pt x="486" y="1294"/>
                </a:lnTo>
                <a:cubicBezTo>
                  <a:pt x="483" y="1297"/>
                  <a:pt x="478" y="1296"/>
                  <a:pt x="475" y="1292"/>
                </a:cubicBezTo>
                <a:cubicBezTo>
                  <a:pt x="472" y="1289"/>
                  <a:pt x="473" y="1284"/>
                  <a:pt x="477" y="1281"/>
                </a:cubicBezTo>
                <a:close/>
                <a:moveTo>
                  <a:pt x="515" y="1253"/>
                </a:moveTo>
                <a:lnTo>
                  <a:pt x="528" y="1243"/>
                </a:lnTo>
                <a:cubicBezTo>
                  <a:pt x="532" y="1240"/>
                  <a:pt x="537" y="1241"/>
                  <a:pt x="539" y="1245"/>
                </a:cubicBezTo>
                <a:cubicBezTo>
                  <a:pt x="542" y="1248"/>
                  <a:pt x="541" y="1253"/>
                  <a:pt x="538" y="1256"/>
                </a:cubicBezTo>
                <a:lnTo>
                  <a:pt x="525" y="1265"/>
                </a:lnTo>
                <a:cubicBezTo>
                  <a:pt x="521" y="1268"/>
                  <a:pt x="516" y="1267"/>
                  <a:pt x="514" y="1264"/>
                </a:cubicBezTo>
                <a:cubicBezTo>
                  <a:pt x="511" y="1260"/>
                  <a:pt x="512" y="1255"/>
                  <a:pt x="515" y="1253"/>
                </a:cubicBezTo>
                <a:close/>
                <a:moveTo>
                  <a:pt x="554" y="1224"/>
                </a:moveTo>
                <a:lnTo>
                  <a:pt x="567" y="1215"/>
                </a:lnTo>
                <a:cubicBezTo>
                  <a:pt x="570" y="1212"/>
                  <a:pt x="575" y="1213"/>
                  <a:pt x="578" y="1216"/>
                </a:cubicBezTo>
                <a:cubicBezTo>
                  <a:pt x="581" y="1220"/>
                  <a:pt x="580" y="1225"/>
                  <a:pt x="576" y="1227"/>
                </a:cubicBezTo>
                <a:lnTo>
                  <a:pt x="563" y="1237"/>
                </a:lnTo>
                <a:cubicBezTo>
                  <a:pt x="560" y="1240"/>
                  <a:pt x="555" y="1239"/>
                  <a:pt x="552" y="1235"/>
                </a:cubicBezTo>
                <a:cubicBezTo>
                  <a:pt x="550" y="1232"/>
                  <a:pt x="550" y="1227"/>
                  <a:pt x="554" y="1224"/>
                </a:cubicBezTo>
                <a:close/>
                <a:moveTo>
                  <a:pt x="593" y="1196"/>
                </a:moveTo>
                <a:lnTo>
                  <a:pt x="605" y="1186"/>
                </a:lnTo>
                <a:cubicBezTo>
                  <a:pt x="609" y="1184"/>
                  <a:pt x="614" y="1184"/>
                  <a:pt x="617" y="1188"/>
                </a:cubicBezTo>
                <a:cubicBezTo>
                  <a:pt x="619" y="1191"/>
                  <a:pt x="618" y="1196"/>
                  <a:pt x="615" y="1199"/>
                </a:cubicBezTo>
                <a:lnTo>
                  <a:pt x="602" y="1209"/>
                </a:lnTo>
                <a:cubicBezTo>
                  <a:pt x="598" y="1211"/>
                  <a:pt x="593" y="1210"/>
                  <a:pt x="591" y="1207"/>
                </a:cubicBezTo>
                <a:cubicBezTo>
                  <a:pt x="588" y="1203"/>
                  <a:pt x="589" y="1198"/>
                  <a:pt x="593" y="1196"/>
                </a:cubicBezTo>
                <a:close/>
                <a:moveTo>
                  <a:pt x="631" y="1167"/>
                </a:moveTo>
                <a:lnTo>
                  <a:pt x="644" y="1158"/>
                </a:lnTo>
                <a:cubicBezTo>
                  <a:pt x="648" y="1155"/>
                  <a:pt x="653" y="1156"/>
                  <a:pt x="655" y="1159"/>
                </a:cubicBezTo>
                <a:cubicBezTo>
                  <a:pt x="658" y="1163"/>
                  <a:pt x="657" y="1168"/>
                  <a:pt x="654" y="1171"/>
                </a:cubicBezTo>
                <a:lnTo>
                  <a:pt x="641" y="1180"/>
                </a:lnTo>
                <a:cubicBezTo>
                  <a:pt x="637" y="1183"/>
                  <a:pt x="632" y="1182"/>
                  <a:pt x="629" y="1178"/>
                </a:cubicBezTo>
                <a:cubicBezTo>
                  <a:pt x="627" y="1175"/>
                  <a:pt x="628" y="1170"/>
                  <a:pt x="631" y="1167"/>
                </a:cubicBezTo>
                <a:close/>
                <a:moveTo>
                  <a:pt x="670" y="1139"/>
                </a:moveTo>
                <a:lnTo>
                  <a:pt x="683" y="1129"/>
                </a:lnTo>
                <a:cubicBezTo>
                  <a:pt x="686" y="1127"/>
                  <a:pt x="691" y="1127"/>
                  <a:pt x="694" y="1131"/>
                </a:cubicBezTo>
                <a:cubicBezTo>
                  <a:pt x="696" y="1134"/>
                  <a:pt x="696" y="1139"/>
                  <a:pt x="692" y="1142"/>
                </a:cubicBezTo>
                <a:lnTo>
                  <a:pt x="679" y="1152"/>
                </a:lnTo>
                <a:cubicBezTo>
                  <a:pt x="676" y="1154"/>
                  <a:pt x="671" y="1153"/>
                  <a:pt x="668" y="1150"/>
                </a:cubicBezTo>
                <a:cubicBezTo>
                  <a:pt x="665" y="1146"/>
                  <a:pt x="666" y="1141"/>
                  <a:pt x="670" y="1139"/>
                </a:cubicBezTo>
                <a:close/>
                <a:moveTo>
                  <a:pt x="708" y="1110"/>
                </a:moveTo>
                <a:lnTo>
                  <a:pt x="721" y="1101"/>
                </a:lnTo>
                <a:cubicBezTo>
                  <a:pt x="725" y="1098"/>
                  <a:pt x="730" y="1099"/>
                  <a:pt x="732" y="1102"/>
                </a:cubicBezTo>
                <a:cubicBezTo>
                  <a:pt x="735" y="1106"/>
                  <a:pt x="734" y="1111"/>
                  <a:pt x="731" y="1114"/>
                </a:cubicBezTo>
                <a:lnTo>
                  <a:pt x="718" y="1123"/>
                </a:lnTo>
                <a:cubicBezTo>
                  <a:pt x="714" y="1126"/>
                  <a:pt x="709" y="1125"/>
                  <a:pt x="707" y="1121"/>
                </a:cubicBezTo>
                <a:cubicBezTo>
                  <a:pt x="704" y="1118"/>
                  <a:pt x="705" y="1113"/>
                  <a:pt x="708" y="1110"/>
                </a:cubicBezTo>
                <a:close/>
                <a:moveTo>
                  <a:pt x="747" y="1082"/>
                </a:moveTo>
                <a:lnTo>
                  <a:pt x="760" y="1072"/>
                </a:lnTo>
                <a:cubicBezTo>
                  <a:pt x="764" y="1070"/>
                  <a:pt x="769" y="1070"/>
                  <a:pt x="771" y="1074"/>
                </a:cubicBezTo>
                <a:cubicBezTo>
                  <a:pt x="774" y="1077"/>
                  <a:pt x="773" y="1082"/>
                  <a:pt x="769" y="1085"/>
                </a:cubicBezTo>
                <a:lnTo>
                  <a:pt x="757" y="1095"/>
                </a:lnTo>
                <a:cubicBezTo>
                  <a:pt x="753" y="1097"/>
                  <a:pt x="748" y="1096"/>
                  <a:pt x="745" y="1093"/>
                </a:cubicBezTo>
                <a:cubicBezTo>
                  <a:pt x="743" y="1089"/>
                  <a:pt x="744" y="1084"/>
                  <a:pt x="747" y="1082"/>
                </a:cubicBezTo>
                <a:close/>
                <a:moveTo>
                  <a:pt x="786" y="1053"/>
                </a:moveTo>
                <a:lnTo>
                  <a:pt x="799" y="1044"/>
                </a:lnTo>
                <a:cubicBezTo>
                  <a:pt x="802" y="1041"/>
                  <a:pt x="807" y="1042"/>
                  <a:pt x="810" y="1045"/>
                </a:cubicBezTo>
                <a:cubicBezTo>
                  <a:pt x="812" y="1049"/>
                  <a:pt x="812" y="1054"/>
                  <a:pt x="808" y="1057"/>
                </a:cubicBezTo>
                <a:lnTo>
                  <a:pt x="795" y="1066"/>
                </a:lnTo>
                <a:cubicBezTo>
                  <a:pt x="792" y="1069"/>
                  <a:pt x="787" y="1068"/>
                  <a:pt x="784" y="1064"/>
                </a:cubicBezTo>
                <a:cubicBezTo>
                  <a:pt x="781" y="1061"/>
                  <a:pt x="782" y="1056"/>
                  <a:pt x="786" y="1053"/>
                </a:cubicBezTo>
                <a:close/>
                <a:moveTo>
                  <a:pt x="824" y="1025"/>
                </a:moveTo>
                <a:lnTo>
                  <a:pt x="837" y="1015"/>
                </a:lnTo>
                <a:cubicBezTo>
                  <a:pt x="841" y="1013"/>
                  <a:pt x="846" y="1013"/>
                  <a:pt x="848" y="1017"/>
                </a:cubicBezTo>
                <a:cubicBezTo>
                  <a:pt x="851" y="1021"/>
                  <a:pt x="850" y="1026"/>
                  <a:pt x="847" y="1028"/>
                </a:cubicBezTo>
                <a:lnTo>
                  <a:pt x="834" y="1038"/>
                </a:lnTo>
                <a:cubicBezTo>
                  <a:pt x="830" y="1040"/>
                  <a:pt x="825" y="1040"/>
                  <a:pt x="823" y="1036"/>
                </a:cubicBezTo>
                <a:cubicBezTo>
                  <a:pt x="820" y="1032"/>
                  <a:pt x="821" y="1027"/>
                  <a:pt x="824" y="1025"/>
                </a:cubicBezTo>
                <a:close/>
                <a:moveTo>
                  <a:pt x="863" y="996"/>
                </a:moveTo>
                <a:lnTo>
                  <a:pt x="876" y="987"/>
                </a:lnTo>
                <a:cubicBezTo>
                  <a:pt x="879" y="984"/>
                  <a:pt x="884" y="985"/>
                  <a:pt x="887" y="989"/>
                </a:cubicBezTo>
                <a:cubicBezTo>
                  <a:pt x="890" y="992"/>
                  <a:pt x="889" y="997"/>
                  <a:pt x="885" y="1000"/>
                </a:cubicBezTo>
                <a:lnTo>
                  <a:pt x="872" y="1009"/>
                </a:lnTo>
                <a:cubicBezTo>
                  <a:pt x="869" y="1012"/>
                  <a:pt x="864" y="1011"/>
                  <a:pt x="861" y="1007"/>
                </a:cubicBezTo>
                <a:cubicBezTo>
                  <a:pt x="859" y="1004"/>
                  <a:pt x="859" y="999"/>
                  <a:pt x="863" y="996"/>
                </a:cubicBezTo>
                <a:close/>
                <a:moveTo>
                  <a:pt x="902" y="968"/>
                </a:moveTo>
                <a:lnTo>
                  <a:pt x="915" y="958"/>
                </a:lnTo>
                <a:cubicBezTo>
                  <a:pt x="918" y="956"/>
                  <a:pt x="923" y="956"/>
                  <a:pt x="926" y="960"/>
                </a:cubicBezTo>
                <a:cubicBezTo>
                  <a:pt x="928" y="964"/>
                  <a:pt x="928" y="969"/>
                  <a:pt x="924" y="971"/>
                </a:cubicBezTo>
                <a:lnTo>
                  <a:pt x="911" y="981"/>
                </a:lnTo>
                <a:cubicBezTo>
                  <a:pt x="908" y="983"/>
                  <a:pt x="903" y="983"/>
                  <a:pt x="900" y="979"/>
                </a:cubicBezTo>
                <a:cubicBezTo>
                  <a:pt x="897" y="975"/>
                  <a:pt x="898" y="970"/>
                  <a:pt x="902" y="968"/>
                </a:cubicBezTo>
                <a:close/>
                <a:moveTo>
                  <a:pt x="940" y="939"/>
                </a:moveTo>
                <a:lnTo>
                  <a:pt x="953" y="930"/>
                </a:lnTo>
                <a:cubicBezTo>
                  <a:pt x="957" y="927"/>
                  <a:pt x="962" y="928"/>
                  <a:pt x="964" y="932"/>
                </a:cubicBezTo>
                <a:cubicBezTo>
                  <a:pt x="967" y="935"/>
                  <a:pt x="966" y="940"/>
                  <a:pt x="963" y="943"/>
                </a:cubicBezTo>
                <a:lnTo>
                  <a:pt x="950" y="952"/>
                </a:lnTo>
                <a:cubicBezTo>
                  <a:pt x="946" y="955"/>
                  <a:pt x="941" y="954"/>
                  <a:pt x="939" y="951"/>
                </a:cubicBezTo>
                <a:cubicBezTo>
                  <a:pt x="936" y="947"/>
                  <a:pt x="937" y="942"/>
                  <a:pt x="940" y="939"/>
                </a:cubicBezTo>
                <a:close/>
                <a:moveTo>
                  <a:pt x="979" y="911"/>
                </a:moveTo>
                <a:lnTo>
                  <a:pt x="992" y="901"/>
                </a:lnTo>
                <a:cubicBezTo>
                  <a:pt x="995" y="899"/>
                  <a:pt x="1000" y="900"/>
                  <a:pt x="1003" y="903"/>
                </a:cubicBezTo>
                <a:cubicBezTo>
                  <a:pt x="1006" y="907"/>
                  <a:pt x="1005" y="912"/>
                  <a:pt x="1001" y="914"/>
                </a:cubicBezTo>
                <a:lnTo>
                  <a:pt x="988" y="924"/>
                </a:lnTo>
                <a:cubicBezTo>
                  <a:pt x="985" y="926"/>
                  <a:pt x="980" y="926"/>
                  <a:pt x="977" y="922"/>
                </a:cubicBezTo>
                <a:cubicBezTo>
                  <a:pt x="975" y="919"/>
                  <a:pt x="975" y="914"/>
                  <a:pt x="979" y="911"/>
                </a:cubicBezTo>
                <a:close/>
                <a:moveTo>
                  <a:pt x="1018" y="882"/>
                </a:moveTo>
                <a:lnTo>
                  <a:pt x="1030" y="873"/>
                </a:lnTo>
                <a:cubicBezTo>
                  <a:pt x="1034" y="870"/>
                  <a:pt x="1039" y="871"/>
                  <a:pt x="1042" y="875"/>
                </a:cubicBezTo>
                <a:cubicBezTo>
                  <a:pt x="1044" y="878"/>
                  <a:pt x="1044" y="883"/>
                  <a:pt x="1040" y="886"/>
                </a:cubicBezTo>
                <a:lnTo>
                  <a:pt x="1027" y="895"/>
                </a:lnTo>
                <a:cubicBezTo>
                  <a:pt x="1024" y="898"/>
                  <a:pt x="1018" y="897"/>
                  <a:pt x="1016" y="894"/>
                </a:cubicBezTo>
                <a:cubicBezTo>
                  <a:pt x="1013" y="890"/>
                  <a:pt x="1014" y="885"/>
                  <a:pt x="1018" y="882"/>
                </a:cubicBezTo>
                <a:close/>
                <a:moveTo>
                  <a:pt x="1056" y="854"/>
                </a:moveTo>
                <a:lnTo>
                  <a:pt x="1069" y="844"/>
                </a:lnTo>
                <a:cubicBezTo>
                  <a:pt x="1073" y="842"/>
                  <a:pt x="1078" y="843"/>
                  <a:pt x="1080" y="846"/>
                </a:cubicBezTo>
                <a:cubicBezTo>
                  <a:pt x="1083" y="850"/>
                  <a:pt x="1082" y="855"/>
                  <a:pt x="1079" y="857"/>
                </a:cubicBezTo>
                <a:lnTo>
                  <a:pt x="1066" y="867"/>
                </a:lnTo>
                <a:cubicBezTo>
                  <a:pt x="1062" y="869"/>
                  <a:pt x="1057" y="869"/>
                  <a:pt x="1055" y="865"/>
                </a:cubicBezTo>
                <a:cubicBezTo>
                  <a:pt x="1052" y="862"/>
                  <a:pt x="1053" y="857"/>
                  <a:pt x="1056" y="854"/>
                </a:cubicBezTo>
                <a:close/>
                <a:moveTo>
                  <a:pt x="1095" y="825"/>
                </a:moveTo>
                <a:lnTo>
                  <a:pt x="1108" y="816"/>
                </a:lnTo>
                <a:cubicBezTo>
                  <a:pt x="1111" y="813"/>
                  <a:pt x="1116" y="814"/>
                  <a:pt x="1119" y="818"/>
                </a:cubicBezTo>
                <a:cubicBezTo>
                  <a:pt x="1122" y="821"/>
                  <a:pt x="1121" y="826"/>
                  <a:pt x="1117" y="829"/>
                </a:cubicBezTo>
                <a:lnTo>
                  <a:pt x="1104" y="838"/>
                </a:lnTo>
                <a:cubicBezTo>
                  <a:pt x="1101" y="841"/>
                  <a:pt x="1096" y="840"/>
                  <a:pt x="1093" y="837"/>
                </a:cubicBezTo>
                <a:cubicBezTo>
                  <a:pt x="1091" y="833"/>
                  <a:pt x="1091" y="828"/>
                  <a:pt x="1095" y="825"/>
                </a:cubicBezTo>
                <a:close/>
                <a:moveTo>
                  <a:pt x="1134" y="797"/>
                </a:moveTo>
                <a:lnTo>
                  <a:pt x="1146" y="788"/>
                </a:lnTo>
                <a:cubicBezTo>
                  <a:pt x="1150" y="785"/>
                  <a:pt x="1155" y="786"/>
                  <a:pt x="1158" y="789"/>
                </a:cubicBezTo>
                <a:cubicBezTo>
                  <a:pt x="1160" y="793"/>
                  <a:pt x="1159" y="798"/>
                  <a:pt x="1156" y="800"/>
                </a:cubicBezTo>
                <a:lnTo>
                  <a:pt x="1143" y="810"/>
                </a:lnTo>
                <a:cubicBezTo>
                  <a:pt x="1139" y="812"/>
                  <a:pt x="1134" y="812"/>
                  <a:pt x="1132" y="808"/>
                </a:cubicBezTo>
                <a:cubicBezTo>
                  <a:pt x="1129" y="805"/>
                  <a:pt x="1130" y="800"/>
                  <a:pt x="1134" y="797"/>
                </a:cubicBezTo>
                <a:close/>
                <a:moveTo>
                  <a:pt x="1172" y="769"/>
                </a:moveTo>
                <a:lnTo>
                  <a:pt x="1185" y="759"/>
                </a:lnTo>
                <a:cubicBezTo>
                  <a:pt x="1189" y="756"/>
                  <a:pt x="1194" y="757"/>
                  <a:pt x="1196" y="761"/>
                </a:cubicBezTo>
                <a:cubicBezTo>
                  <a:pt x="1199" y="764"/>
                  <a:pt x="1198" y="769"/>
                  <a:pt x="1195" y="772"/>
                </a:cubicBezTo>
                <a:lnTo>
                  <a:pt x="1182" y="781"/>
                </a:lnTo>
                <a:cubicBezTo>
                  <a:pt x="1178" y="784"/>
                  <a:pt x="1173" y="783"/>
                  <a:pt x="1170" y="780"/>
                </a:cubicBezTo>
                <a:cubicBezTo>
                  <a:pt x="1168" y="776"/>
                  <a:pt x="1169" y="771"/>
                  <a:pt x="1172" y="769"/>
                </a:cubicBezTo>
                <a:close/>
                <a:moveTo>
                  <a:pt x="1211" y="740"/>
                </a:moveTo>
                <a:lnTo>
                  <a:pt x="1224" y="731"/>
                </a:lnTo>
                <a:cubicBezTo>
                  <a:pt x="1227" y="728"/>
                  <a:pt x="1232" y="729"/>
                  <a:pt x="1235" y="732"/>
                </a:cubicBezTo>
                <a:cubicBezTo>
                  <a:pt x="1237" y="736"/>
                  <a:pt x="1237" y="741"/>
                  <a:pt x="1233" y="743"/>
                </a:cubicBezTo>
                <a:lnTo>
                  <a:pt x="1220" y="753"/>
                </a:lnTo>
                <a:cubicBezTo>
                  <a:pt x="1217" y="756"/>
                  <a:pt x="1212" y="755"/>
                  <a:pt x="1209" y="751"/>
                </a:cubicBezTo>
                <a:cubicBezTo>
                  <a:pt x="1206" y="748"/>
                  <a:pt x="1207" y="743"/>
                  <a:pt x="1211" y="740"/>
                </a:cubicBezTo>
                <a:close/>
                <a:moveTo>
                  <a:pt x="1249" y="712"/>
                </a:moveTo>
                <a:lnTo>
                  <a:pt x="1262" y="702"/>
                </a:lnTo>
                <a:cubicBezTo>
                  <a:pt x="1266" y="699"/>
                  <a:pt x="1271" y="700"/>
                  <a:pt x="1273" y="704"/>
                </a:cubicBezTo>
                <a:cubicBezTo>
                  <a:pt x="1276" y="707"/>
                  <a:pt x="1275" y="712"/>
                  <a:pt x="1272" y="715"/>
                </a:cubicBezTo>
                <a:lnTo>
                  <a:pt x="1259" y="724"/>
                </a:lnTo>
                <a:cubicBezTo>
                  <a:pt x="1255" y="727"/>
                  <a:pt x="1250" y="726"/>
                  <a:pt x="1248" y="723"/>
                </a:cubicBezTo>
                <a:cubicBezTo>
                  <a:pt x="1245" y="719"/>
                  <a:pt x="1246" y="714"/>
                  <a:pt x="1249" y="712"/>
                </a:cubicBezTo>
                <a:close/>
                <a:moveTo>
                  <a:pt x="1288" y="683"/>
                </a:moveTo>
                <a:lnTo>
                  <a:pt x="1301" y="674"/>
                </a:lnTo>
                <a:cubicBezTo>
                  <a:pt x="1305" y="671"/>
                  <a:pt x="1310" y="672"/>
                  <a:pt x="1312" y="675"/>
                </a:cubicBezTo>
                <a:cubicBezTo>
                  <a:pt x="1315" y="679"/>
                  <a:pt x="1314" y="684"/>
                  <a:pt x="1310" y="686"/>
                </a:cubicBezTo>
                <a:lnTo>
                  <a:pt x="1298" y="696"/>
                </a:lnTo>
                <a:cubicBezTo>
                  <a:pt x="1294" y="699"/>
                  <a:pt x="1289" y="698"/>
                  <a:pt x="1286" y="694"/>
                </a:cubicBezTo>
                <a:cubicBezTo>
                  <a:pt x="1284" y="691"/>
                  <a:pt x="1285" y="686"/>
                  <a:pt x="1288" y="683"/>
                </a:cubicBezTo>
                <a:close/>
                <a:moveTo>
                  <a:pt x="1327" y="655"/>
                </a:moveTo>
                <a:lnTo>
                  <a:pt x="1340" y="645"/>
                </a:lnTo>
                <a:cubicBezTo>
                  <a:pt x="1343" y="643"/>
                  <a:pt x="1348" y="643"/>
                  <a:pt x="1351" y="647"/>
                </a:cubicBezTo>
                <a:cubicBezTo>
                  <a:pt x="1353" y="650"/>
                  <a:pt x="1353" y="655"/>
                  <a:pt x="1349" y="658"/>
                </a:cubicBezTo>
                <a:lnTo>
                  <a:pt x="1336" y="668"/>
                </a:lnTo>
                <a:cubicBezTo>
                  <a:pt x="1333" y="670"/>
                  <a:pt x="1328" y="669"/>
                  <a:pt x="1325" y="666"/>
                </a:cubicBezTo>
                <a:cubicBezTo>
                  <a:pt x="1322" y="662"/>
                  <a:pt x="1323" y="657"/>
                  <a:pt x="1327" y="655"/>
                </a:cubicBezTo>
                <a:close/>
                <a:moveTo>
                  <a:pt x="1365" y="626"/>
                </a:moveTo>
                <a:lnTo>
                  <a:pt x="1378" y="617"/>
                </a:lnTo>
                <a:cubicBezTo>
                  <a:pt x="1382" y="614"/>
                  <a:pt x="1387" y="615"/>
                  <a:pt x="1389" y="618"/>
                </a:cubicBezTo>
                <a:cubicBezTo>
                  <a:pt x="1392" y="622"/>
                  <a:pt x="1391" y="627"/>
                  <a:pt x="1388" y="630"/>
                </a:cubicBezTo>
                <a:lnTo>
                  <a:pt x="1375" y="639"/>
                </a:lnTo>
                <a:cubicBezTo>
                  <a:pt x="1371" y="642"/>
                  <a:pt x="1366" y="641"/>
                  <a:pt x="1364" y="637"/>
                </a:cubicBezTo>
                <a:cubicBezTo>
                  <a:pt x="1361" y="634"/>
                  <a:pt x="1362" y="629"/>
                  <a:pt x="1365" y="626"/>
                </a:cubicBezTo>
                <a:close/>
                <a:moveTo>
                  <a:pt x="1404" y="598"/>
                </a:moveTo>
                <a:lnTo>
                  <a:pt x="1417" y="588"/>
                </a:lnTo>
                <a:cubicBezTo>
                  <a:pt x="1420" y="586"/>
                  <a:pt x="1425" y="586"/>
                  <a:pt x="1428" y="590"/>
                </a:cubicBezTo>
                <a:cubicBezTo>
                  <a:pt x="1431" y="593"/>
                  <a:pt x="1430" y="598"/>
                  <a:pt x="1426" y="601"/>
                </a:cubicBezTo>
                <a:lnTo>
                  <a:pt x="1413" y="611"/>
                </a:lnTo>
                <a:cubicBezTo>
                  <a:pt x="1410" y="613"/>
                  <a:pt x="1405" y="612"/>
                  <a:pt x="1402" y="609"/>
                </a:cubicBezTo>
                <a:cubicBezTo>
                  <a:pt x="1400" y="605"/>
                  <a:pt x="1400" y="600"/>
                  <a:pt x="1404" y="598"/>
                </a:cubicBezTo>
                <a:close/>
                <a:moveTo>
                  <a:pt x="1443" y="569"/>
                </a:moveTo>
                <a:lnTo>
                  <a:pt x="1456" y="560"/>
                </a:lnTo>
                <a:cubicBezTo>
                  <a:pt x="1459" y="557"/>
                  <a:pt x="1464" y="558"/>
                  <a:pt x="1467" y="561"/>
                </a:cubicBezTo>
                <a:cubicBezTo>
                  <a:pt x="1469" y="565"/>
                  <a:pt x="1469" y="570"/>
                  <a:pt x="1465" y="573"/>
                </a:cubicBezTo>
                <a:lnTo>
                  <a:pt x="1452" y="582"/>
                </a:lnTo>
                <a:cubicBezTo>
                  <a:pt x="1449" y="585"/>
                  <a:pt x="1444" y="584"/>
                  <a:pt x="1441" y="580"/>
                </a:cubicBezTo>
                <a:cubicBezTo>
                  <a:pt x="1438" y="577"/>
                  <a:pt x="1439" y="572"/>
                  <a:pt x="1443" y="569"/>
                </a:cubicBezTo>
                <a:close/>
                <a:moveTo>
                  <a:pt x="1481" y="541"/>
                </a:moveTo>
                <a:lnTo>
                  <a:pt x="1494" y="531"/>
                </a:lnTo>
                <a:cubicBezTo>
                  <a:pt x="1498" y="529"/>
                  <a:pt x="1503" y="529"/>
                  <a:pt x="1505" y="533"/>
                </a:cubicBezTo>
                <a:cubicBezTo>
                  <a:pt x="1508" y="536"/>
                  <a:pt x="1507" y="542"/>
                  <a:pt x="1504" y="544"/>
                </a:cubicBezTo>
                <a:lnTo>
                  <a:pt x="1491" y="554"/>
                </a:lnTo>
                <a:cubicBezTo>
                  <a:pt x="1487" y="556"/>
                  <a:pt x="1482" y="555"/>
                  <a:pt x="1480" y="552"/>
                </a:cubicBezTo>
                <a:cubicBezTo>
                  <a:pt x="1477" y="548"/>
                  <a:pt x="1478" y="543"/>
                  <a:pt x="1481" y="541"/>
                </a:cubicBezTo>
                <a:close/>
                <a:moveTo>
                  <a:pt x="1520" y="512"/>
                </a:moveTo>
                <a:lnTo>
                  <a:pt x="1533" y="503"/>
                </a:lnTo>
                <a:cubicBezTo>
                  <a:pt x="1536" y="500"/>
                  <a:pt x="1541" y="501"/>
                  <a:pt x="1544" y="504"/>
                </a:cubicBezTo>
                <a:cubicBezTo>
                  <a:pt x="1547" y="508"/>
                  <a:pt x="1546" y="513"/>
                  <a:pt x="1542" y="516"/>
                </a:cubicBezTo>
                <a:lnTo>
                  <a:pt x="1529" y="525"/>
                </a:lnTo>
                <a:cubicBezTo>
                  <a:pt x="1526" y="528"/>
                  <a:pt x="1521" y="527"/>
                  <a:pt x="1518" y="523"/>
                </a:cubicBezTo>
                <a:cubicBezTo>
                  <a:pt x="1516" y="520"/>
                  <a:pt x="1516" y="515"/>
                  <a:pt x="1520" y="512"/>
                </a:cubicBezTo>
                <a:close/>
                <a:moveTo>
                  <a:pt x="1559" y="484"/>
                </a:moveTo>
                <a:lnTo>
                  <a:pt x="1571" y="474"/>
                </a:lnTo>
                <a:cubicBezTo>
                  <a:pt x="1575" y="472"/>
                  <a:pt x="1580" y="472"/>
                  <a:pt x="1583" y="476"/>
                </a:cubicBezTo>
                <a:cubicBezTo>
                  <a:pt x="1585" y="480"/>
                  <a:pt x="1584" y="485"/>
                  <a:pt x="1581" y="487"/>
                </a:cubicBezTo>
                <a:lnTo>
                  <a:pt x="1568" y="497"/>
                </a:lnTo>
                <a:cubicBezTo>
                  <a:pt x="1565" y="499"/>
                  <a:pt x="1559" y="499"/>
                  <a:pt x="1557" y="495"/>
                </a:cubicBezTo>
                <a:cubicBezTo>
                  <a:pt x="1554" y="491"/>
                  <a:pt x="1555" y="486"/>
                  <a:pt x="1559" y="484"/>
                </a:cubicBezTo>
                <a:close/>
                <a:moveTo>
                  <a:pt x="1597" y="455"/>
                </a:moveTo>
                <a:lnTo>
                  <a:pt x="1610" y="446"/>
                </a:lnTo>
                <a:cubicBezTo>
                  <a:pt x="1614" y="443"/>
                  <a:pt x="1619" y="444"/>
                  <a:pt x="1621" y="448"/>
                </a:cubicBezTo>
                <a:cubicBezTo>
                  <a:pt x="1624" y="451"/>
                  <a:pt x="1623" y="456"/>
                  <a:pt x="1620" y="459"/>
                </a:cubicBezTo>
                <a:lnTo>
                  <a:pt x="1607" y="468"/>
                </a:lnTo>
                <a:cubicBezTo>
                  <a:pt x="1603" y="471"/>
                  <a:pt x="1598" y="470"/>
                  <a:pt x="1596" y="466"/>
                </a:cubicBezTo>
                <a:cubicBezTo>
                  <a:pt x="1593" y="463"/>
                  <a:pt x="1594" y="458"/>
                  <a:pt x="1597" y="455"/>
                </a:cubicBezTo>
                <a:close/>
                <a:moveTo>
                  <a:pt x="1636" y="427"/>
                </a:moveTo>
                <a:lnTo>
                  <a:pt x="1649" y="417"/>
                </a:lnTo>
                <a:cubicBezTo>
                  <a:pt x="1652" y="415"/>
                  <a:pt x="1657" y="415"/>
                  <a:pt x="1660" y="419"/>
                </a:cubicBezTo>
                <a:cubicBezTo>
                  <a:pt x="1663" y="423"/>
                  <a:pt x="1662" y="428"/>
                  <a:pt x="1658" y="430"/>
                </a:cubicBezTo>
                <a:lnTo>
                  <a:pt x="1645" y="440"/>
                </a:lnTo>
                <a:cubicBezTo>
                  <a:pt x="1642" y="442"/>
                  <a:pt x="1637" y="442"/>
                  <a:pt x="1634" y="438"/>
                </a:cubicBezTo>
                <a:cubicBezTo>
                  <a:pt x="1632" y="434"/>
                  <a:pt x="1632" y="429"/>
                  <a:pt x="1636" y="427"/>
                </a:cubicBezTo>
                <a:close/>
                <a:moveTo>
                  <a:pt x="1674" y="398"/>
                </a:moveTo>
                <a:lnTo>
                  <a:pt x="1687" y="389"/>
                </a:lnTo>
                <a:cubicBezTo>
                  <a:pt x="1691" y="386"/>
                  <a:pt x="1696" y="387"/>
                  <a:pt x="1699" y="391"/>
                </a:cubicBezTo>
                <a:cubicBezTo>
                  <a:pt x="1701" y="394"/>
                  <a:pt x="1700" y="399"/>
                  <a:pt x="1697" y="402"/>
                </a:cubicBezTo>
                <a:lnTo>
                  <a:pt x="1684" y="411"/>
                </a:lnTo>
                <a:cubicBezTo>
                  <a:pt x="1680" y="414"/>
                  <a:pt x="1675" y="413"/>
                  <a:pt x="1673" y="410"/>
                </a:cubicBezTo>
                <a:cubicBezTo>
                  <a:pt x="1670" y="406"/>
                  <a:pt x="1671" y="401"/>
                  <a:pt x="1674" y="398"/>
                </a:cubicBezTo>
                <a:close/>
                <a:moveTo>
                  <a:pt x="1713" y="370"/>
                </a:moveTo>
                <a:lnTo>
                  <a:pt x="1726" y="360"/>
                </a:lnTo>
                <a:cubicBezTo>
                  <a:pt x="1730" y="358"/>
                  <a:pt x="1735" y="359"/>
                  <a:pt x="1737" y="362"/>
                </a:cubicBezTo>
                <a:cubicBezTo>
                  <a:pt x="1740" y="366"/>
                  <a:pt x="1739" y="371"/>
                  <a:pt x="1736" y="373"/>
                </a:cubicBezTo>
                <a:lnTo>
                  <a:pt x="1723" y="383"/>
                </a:lnTo>
                <a:cubicBezTo>
                  <a:pt x="1719" y="385"/>
                  <a:pt x="1714" y="385"/>
                  <a:pt x="1711" y="381"/>
                </a:cubicBezTo>
                <a:cubicBezTo>
                  <a:pt x="1709" y="378"/>
                  <a:pt x="1710" y="373"/>
                  <a:pt x="1713" y="370"/>
                </a:cubicBezTo>
                <a:close/>
                <a:moveTo>
                  <a:pt x="1752" y="341"/>
                </a:moveTo>
                <a:lnTo>
                  <a:pt x="1765" y="332"/>
                </a:lnTo>
                <a:cubicBezTo>
                  <a:pt x="1768" y="329"/>
                  <a:pt x="1773" y="330"/>
                  <a:pt x="1776" y="334"/>
                </a:cubicBezTo>
                <a:cubicBezTo>
                  <a:pt x="1778" y="337"/>
                  <a:pt x="1778" y="342"/>
                  <a:pt x="1774" y="345"/>
                </a:cubicBezTo>
                <a:lnTo>
                  <a:pt x="1761" y="354"/>
                </a:lnTo>
                <a:cubicBezTo>
                  <a:pt x="1758" y="357"/>
                  <a:pt x="1753" y="356"/>
                  <a:pt x="1750" y="353"/>
                </a:cubicBezTo>
                <a:cubicBezTo>
                  <a:pt x="1747" y="349"/>
                  <a:pt x="1748" y="344"/>
                  <a:pt x="1752" y="341"/>
                </a:cubicBezTo>
                <a:close/>
                <a:moveTo>
                  <a:pt x="1790" y="313"/>
                </a:moveTo>
                <a:lnTo>
                  <a:pt x="1803" y="303"/>
                </a:lnTo>
                <a:cubicBezTo>
                  <a:pt x="1807" y="301"/>
                  <a:pt x="1812" y="302"/>
                  <a:pt x="1814" y="305"/>
                </a:cubicBezTo>
                <a:cubicBezTo>
                  <a:pt x="1817" y="309"/>
                  <a:pt x="1816" y="314"/>
                  <a:pt x="1813" y="316"/>
                </a:cubicBezTo>
                <a:lnTo>
                  <a:pt x="1800" y="326"/>
                </a:lnTo>
                <a:cubicBezTo>
                  <a:pt x="1796" y="328"/>
                  <a:pt x="1791" y="328"/>
                  <a:pt x="1789" y="324"/>
                </a:cubicBezTo>
                <a:cubicBezTo>
                  <a:pt x="1786" y="321"/>
                  <a:pt x="1787" y="316"/>
                  <a:pt x="1790" y="313"/>
                </a:cubicBezTo>
                <a:close/>
                <a:moveTo>
                  <a:pt x="1829" y="284"/>
                </a:moveTo>
                <a:lnTo>
                  <a:pt x="1842" y="275"/>
                </a:lnTo>
                <a:cubicBezTo>
                  <a:pt x="1846" y="272"/>
                  <a:pt x="1851" y="273"/>
                  <a:pt x="1853" y="277"/>
                </a:cubicBezTo>
                <a:cubicBezTo>
                  <a:pt x="1856" y="280"/>
                  <a:pt x="1855" y="285"/>
                  <a:pt x="1851" y="288"/>
                </a:cubicBezTo>
                <a:lnTo>
                  <a:pt x="1839" y="297"/>
                </a:lnTo>
                <a:cubicBezTo>
                  <a:pt x="1835" y="300"/>
                  <a:pt x="1830" y="299"/>
                  <a:pt x="1827" y="296"/>
                </a:cubicBezTo>
                <a:cubicBezTo>
                  <a:pt x="1825" y="292"/>
                  <a:pt x="1826" y="287"/>
                  <a:pt x="1829" y="284"/>
                </a:cubicBezTo>
                <a:close/>
                <a:moveTo>
                  <a:pt x="1868" y="256"/>
                </a:moveTo>
                <a:lnTo>
                  <a:pt x="1881" y="247"/>
                </a:lnTo>
                <a:cubicBezTo>
                  <a:pt x="1884" y="244"/>
                  <a:pt x="1889" y="245"/>
                  <a:pt x="1892" y="248"/>
                </a:cubicBezTo>
                <a:cubicBezTo>
                  <a:pt x="1894" y="252"/>
                  <a:pt x="1894" y="257"/>
                  <a:pt x="1890" y="259"/>
                </a:cubicBezTo>
                <a:lnTo>
                  <a:pt x="1877" y="269"/>
                </a:lnTo>
                <a:cubicBezTo>
                  <a:pt x="1874" y="271"/>
                  <a:pt x="1869" y="271"/>
                  <a:pt x="1866" y="267"/>
                </a:cubicBezTo>
                <a:cubicBezTo>
                  <a:pt x="1863" y="264"/>
                  <a:pt x="1864" y="259"/>
                  <a:pt x="1868" y="256"/>
                </a:cubicBezTo>
                <a:close/>
                <a:moveTo>
                  <a:pt x="1906" y="228"/>
                </a:moveTo>
                <a:lnTo>
                  <a:pt x="1919" y="218"/>
                </a:lnTo>
                <a:cubicBezTo>
                  <a:pt x="1923" y="215"/>
                  <a:pt x="1928" y="216"/>
                  <a:pt x="1930" y="220"/>
                </a:cubicBezTo>
                <a:cubicBezTo>
                  <a:pt x="1933" y="223"/>
                  <a:pt x="1932" y="228"/>
                  <a:pt x="1929" y="231"/>
                </a:cubicBezTo>
                <a:lnTo>
                  <a:pt x="1916" y="240"/>
                </a:lnTo>
                <a:cubicBezTo>
                  <a:pt x="1912" y="243"/>
                  <a:pt x="1907" y="242"/>
                  <a:pt x="1905" y="239"/>
                </a:cubicBezTo>
                <a:cubicBezTo>
                  <a:pt x="1902" y="235"/>
                  <a:pt x="1903" y="230"/>
                  <a:pt x="1906" y="228"/>
                </a:cubicBezTo>
                <a:close/>
                <a:moveTo>
                  <a:pt x="1945" y="199"/>
                </a:moveTo>
                <a:lnTo>
                  <a:pt x="1958" y="190"/>
                </a:lnTo>
                <a:cubicBezTo>
                  <a:pt x="1961" y="187"/>
                  <a:pt x="1966" y="188"/>
                  <a:pt x="1969" y="191"/>
                </a:cubicBezTo>
                <a:cubicBezTo>
                  <a:pt x="1972" y="195"/>
                  <a:pt x="1971" y="200"/>
                  <a:pt x="1967" y="202"/>
                </a:cubicBezTo>
                <a:lnTo>
                  <a:pt x="1954" y="212"/>
                </a:lnTo>
                <a:cubicBezTo>
                  <a:pt x="1951" y="215"/>
                  <a:pt x="1946" y="214"/>
                  <a:pt x="1943" y="210"/>
                </a:cubicBezTo>
                <a:cubicBezTo>
                  <a:pt x="1941" y="207"/>
                  <a:pt x="1941" y="202"/>
                  <a:pt x="1945" y="199"/>
                </a:cubicBezTo>
                <a:close/>
                <a:moveTo>
                  <a:pt x="1984" y="171"/>
                </a:moveTo>
                <a:lnTo>
                  <a:pt x="1997" y="161"/>
                </a:lnTo>
                <a:cubicBezTo>
                  <a:pt x="2000" y="158"/>
                  <a:pt x="2005" y="159"/>
                  <a:pt x="2008" y="163"/>
                </a:cubicBezTo>
                <a:cubicBezTo>
                  <a:pt x="2010" y="166"/>
                  <a:pt x="2010" y="171"/>
                  <a:pt x="2006" y="174"/>
                </a:cubicBezTo>
                <a:lnTo>
                  <a:pt x="1993" y="183"/>
                </a:lnTo>
                <a:cubicBezTo>
                  <a:pt x="1990" y="186"/>
                  <a:pt x="1985" y="185"/>
                  <a:pt x="1982" y="182"/>
                </a:cubicBezTo>
                <a:cubicBezTo>
                  <a:pt x="1979" y="178"/>
                  <a:pt x="1980" y="173"/>
                  <a:pt x="1984" y="171"/>
                </a:cubicBezTo>
                <a:close/>
                <a:moveTo>
                  <a:pt x="2022" y="142"/>
                </a:moveTo>
                <a:lnTo>
                  <a:pt x="2035" y="133"/>
                </a:lnTo>
                <a:cubicBezTo>
                  <a:pt x="2039" y="130"/>
                  <a:pt x="2044" y="131"/>
                  <a:pt x="2046" y="134"/>
                </a:cubicBezTo>
                <a:cubicBezTo>
                  <a:pt x="2049" y="138"/>
                  <a:pt x="2048" y="143"/>
                  <a:pt x="2045" y="145"/>
                </a:cubicBezTo>
                <a:lnTo>
                  <a:pt x="2032" y="155"/>
                </a:lnTo>
                <a:cubicBezTo>
                  <a:pt x="2028" y="158"/>
                  <a:pt x="2023" y="157"/>
                  <a:pt x="2021" y="153"/>
                </a:cubicBezTo>
                <a:cubicBezTo>
                  <a:pt x="2018" y="150"/>
                  <a:pt x="2019" y="145"/>
                  <a:pt x="2022" y="142"/>
                </a:cubicBezTo>
                <a:close/>
                <a:moveTo>
                  <a:pt x="2061" y="114"/>
                </a:moveTo>
                <a:lnTo>
                  <a:pt x="2074" y="104"/>
                </a:lnTo>
                <a:cubicBezTo>
                  <a:pt x="2077" y="102"/>
                  <a:pt x="2082" y="102"/>
                  <a:pt x="2085" y="106"/>
                </a:cubicBezTo>
                <a:cubicBezTo>
                  <a:pt x="2088" y="109"/>
                  <a:pt x="2087" y="114"/>
                  <a:pt x="2083" y="117"/>
                </a:cubicBezTo>
                <a:lnTo>
                  <a:pt x="2070" y="127"/>
                </a:lnTo>
                <a:cubicBezTo>
                  <a:pt x="2067" y="129"/>
                  <a:pt x="2062" y="128"/>
                  <a:pt x="2059" y="125"/>
                </a:cubicBezTo>
                <a:cubicBezTo>
                  <a:pt x="2057" y="121"/>
                  <a:pt x="2057" y="116"/>
                  <a:pt x="2061" y="114"/>
                </a:cubicBezTo>
                <a:close/>
                <a:moveTo>
                  <a:pt x="2100" y="85"/>
                </a:moveTo>
                <a:lnTo>
                  <a:pt x="2111" y="77"/>
                </a:lnTo>
                <a:cubicBezTo>
                  <a:pt x="2115" y="74"/>
                  <a:pt x="2120" y="75"/>
                  <a:pt x="2122" y="78"/>
                </a:cubicBezTo>
                <a:cubicBezTo>
                  <a:pt x="2125" y="82"/>
                  <a:pt x="2124" y="87"/>
                  <a:pt x="2121" y="90"/>
                </a:cubicBezTo>
                <a:lnTo>
                  <a:pt x="2109" y="98"/>
                </a:lnTo>
                <a:cubicBezTo>
                  <a:pt x="2106" y="101"/>
                  <a:pt x="2100" y="100"/>
                  <a:pt x="2098" y="96"/>
                </a:cubicBezTo>
                <a:cubicBezTo>
                  <a:pt x="2095" y="93"/>
                  <a:pt x="2096" y="88"/>
                  <a:pt x="2100" y="85"/>
                </a:cubicBezTo>
                <a:close/>
              </a:path>
            </a:pathLst>
          </a:custGeom>
          <a:solidFill>
            <a:srgbClr val="000000"/>
          </a:solidFill>
          <a:ln w="22225" cap="flat">
            <a:solidFill>
              <a:srgbClr val="000000"/>
            </a:solidFill>
            <a:prstDash val="solid"/>
            <a:bevel/>
            <a:headEnd/>
            <a:tailEnd/>
          </a:ln>
        </p:spPr>
        <p:txBody>
          <a:bodyPr/>
          <a:lstStyle/>
          <a:p>
            <a:endParaRPr lang="en-US"/>
          </a:p>
        </p:txBody>
      </p:sp>
      <p:sp>
        <p:nvSpPr>
          <p:cNvPr id="624660" name="Freeform 20"/>
          <p:cNvSpPr>
            <a:spLocks/>
          </p:cNvSpPr>
          <p:nvPr/>
        </p:nvSpPr>
        <p:spPr bwMode="auto">
          <a:xfrm>
            <a:off x="3876675" y="2200275"/>
            <a:ext cx="166688" cy="144463"/>
          </a:xfrm>
          <a:custGeom>
            <a:avLst/>
            <a:gdLst>
              <a:gd name="T0" fmla="*/ 2147483647 w 152"/>
              <a:gd name="T1" fmla="*/ 0 h 138"/>
              <a:gd name="T2" fmla="*/ 2147483647 w 152"/>
              <a:gd name="T3" fmla="*/ 2147483647 h 138"/>
              <a:gd name="T4" fmla="*/ 0 w 152"/>
              <a:gd name="T5" fmla="*/ 2147483647 h 138"/>
              <a:gd name="T6" fmla="*/ 2147483647 w 152"/>
              <a:gd name="T7" fmla="*/ 0 h 138"/>
              <a:gd name="T8" fmla="*/ 0 60000 65536"/>
              <a:gd name="T9" fmla="*/ 0 60000 65536"/>
              <a:gd name="T10" fmla="*/ 0 60000 65536"/>
              <a:gd name="T11" fmla="*/ 0 60000 65536"/>
              <a:gd name="T12" fmla="*/ 0 w 152"/>
              <a:gd name="T13" fmla="*/ 0 h 138"/>
              <a:gd name="T14" fmla="*/ 152 w 152"/>
              <a:gd name="T15" fmla="*/ 138 h 138"/>
            </a:gdLst>
            <a:ahLst/>
            <a:cxnLst>
              <a:cxn ang="T8">
                <a:pos x="T0" y="T1"/>
              </a:cxn>
              <a:cxn ang="T9">
                <a:pos x="T2" y="T3"/>
              </a:cxn>
              <a:cxn ang="T10">
                <a:pos x="T4" y="T5"/>
              </a:cxn>
              <a:cxn ang="T11">
                <a:pos x="T6" y="T7"/>
              </a:cxn>
            </a:cxnLst>
            <a:rect l="T12" t="T13" r="T14" b="T15"/>
            <a:pathLst>
              <a:path w="152" h="138">
                <a:moveTo>
                  <a:pt x="152" y="0"/>
                </a:moveTo>
                <a:lnTo>
                  <a:pt x="82" y="138"/>
                </a:lnTo>
                <a:cubicBezTo>
                  <a:pt x="74" y="90"/>
                  <a:pt x="43" y="48"/>
                  <a:pt x="0" y="26"/>
                </a:cubicBezTo>
                <a:lnTo>
                  <a:pt x="152" y="0"/>
                </a:lnTo>
                <a:close/>
              </a:path>
            </a:pathLst>
          </a:custGeom>
          <a:solidFill>
            <a:srgbClr val="000000"/>
          </a:solidFill>
          <a:ln w="0">
            <a:solidFill>
              <a:srgbClr val="000000"/>
            </a:solidFill>
            <a:prstDash val="solid"/>
            <a:round/>
            <a:headEnd/>
            <a:tailEnd/>
          </a:ln>
        </p:spPr>
        <p:txBody>
          <a:bodyPr/>
          <a:lstStyle/>
          <a:p>
            <a:endParaRPr lang="en-US"/>
          </a:p>
        </p:txBody>
      </p:sp>
      <p:sp>
        <p:nvSpPr>
          <p:cNvPr id="5147" name="Rectangle 21"/>
          <p:cNvSpPr>
            <a:spLocks noChangeArrowheads="1"/>
          </p:cNvSpPr>
          <p:nvPr/>
        </p:nvSpPr>
        <p:spPr bwMode="auto">
          <a:xfrm>
            <a:off x="2776538" y="1835150"/>
            <a:ext cx="13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d</a:t>
            </a:r>
            <a:endParaRPr lang="en-US" altLang="zh-CN" sz="2000">
              <a:ea typeface="宋体" charset="0"/>
              <a:cs typeface="宋体" charset="0"/>
            </a:endParaRPr>
          </a:p>
        </p:txBody>
      </p:sp>
      <p:grpSp>
        <p:nvGrpSpPr>
          <p:cNvPr id="2" name="Group 53"/>
          <p:cNvGrpSpPr>
            <a:grpSpLocks/>
          </p:cNvGrpSpPr>
          <p:nvPr/>
        </p:nvGrpSpPr>
        <p:grpSpPr bwMode="auto">
          <a:xfrm>
            <a:off x="1641475" y="2832100"/>
            <a:ext cx="165100" cy="423863"/>
            <a:chOff x="1642139" y="2831863"/>
            <a:chExt cx="165135" cy="424712"/>
          </a:xfrm>
        </p:grpSpPr>
        <p:sp>
          <p:nvSpPr>
            <p:cNvPr id="5175" name="Rectangle 22"/>
            <p:cNvSpPr>
              <a:spLocks noChangeArrowheads="1"/>
            </p:cNvSpPr>
            <p:nvPr/>
          </p:nvSpPr>
          <p:spPr bwMode="auto">
            <a:xfrm>
              <a:off x="1642139" y="2831863"/>
              <a:ext cx="993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r</a:t>
              </a:r>
              <a:endParaRPr lang="en-US" altLang="zh-CN" sz="2000">
                <a:ea typeface="宋体" charset="0"/>
                <a:cs typeface="宋体" charset="0"/>
              </a:endParaRPr>
            </a:p>
          </p:txBody>
        </p:sp>
        <p:sp>
          <p:nvSpPr>
            <p:cNvPr id="5176" name="Rectangle 23"/>
            <p:cNvSpPr>
              <a:spLocks noChangeArrowheads="1"/>
            </p:cNvSpPr>
            <p:nvPr/>
          </p:nvSpPr>
          <p:spPr bwMode="auto">
            <a:xfrm>
              <a:off x="1728726" y="2948798"/>
              <a:ext cx="785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1</a:t>
              </a:r>
              <a:endParaRPr lang="en-US" altLang="zh-CN" sz="2000">
                <a:ea typeface="宋体" charset="0"/>
                <a:cs typeface="宋体" charset="0"/>
              </a:endParaRPr>
            </a:p>
          </p:txBody>
        </p:sp>
      </p:grpSp>
      <p:grpSp>
        <p:nvGrpSpPr>
          <p:cNvPr id="3" name="Group 54"/>
          <p:cNvGrpSpPr>
            <a:grpSpLocks/>
          </p:cNvGrpSpPr>
          <p:nvPr/>
        </p:nvGrpSpPr>
        <p:grpSpPr bwMode="auto">
          <a:xfrm>
            <a:off x="3317875" y="2679700"/>
            <a:ext cx="158750" cy="392113"/>
            <a:chOff x="3318401" y="2680281"/>
            <a:chExt cx="157775" cy="391529"/>
          </a:xfrm>
        </p:grpSpPr>
        <p:sp>
          <p:nvSpPr>
            <p:cNvPr id="5173" name="Rectangle 24"/>
            <p:cNvSpPr>
              <a:spLocks noChangeArrowheads="1"/>
            </p:cNvSpPr>
            <p:nvPr/>
          </p:nvSpPr>
          <p:spPr bwMode="auto">
            <a:xfrm>
              <a:off x="3318401" y="2680281"/>
              <a:ext cx="993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r</a:t>
              </a:r>
              <a:endParaRPr lang="en-US" altLang="zh-CN" sz="2000">
                <a:ea typeface="宋体" charset="0"/>
                <a:cs typeface="宋体" charset="0"/>
              </a:endParaRPr>
            </a:p>
          </p:txBody>
        </p:sp>
        <p:sp>
          <p:nvSpPr>
            <p:cNvPr id="5174" name="Rectangle 25"/>
            <p:cNvSpPr>
              <a:spLocks noChangeArrowheads="1"/>
            </p:cNvSpPr>
            <p:nvPr/>
          </p:nvSpPr>
          <p:spPr bwMode="auto">
            <a:xfrm>
              <a:off x="3357554" y="2764033"/>
              <a:ext cx="118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2</a:t>
              </a:r>
              <a:endParaRPr lang="en-US" altLang="zh-CN" sz="2000">
                <a:ea typeface="宋体" charset="0"/>
                <a:cs typeface="宋体" charset="0"/>
              </a:endParaRPr>
            </a:p>
          </p:txBody>
        </p:sp>
      </p:grpSp>
      <p:sp>
        <p:nvSpPr>
          <p:cNvPr id="5150" name="Freeform 26"/>
          <p:cNvSpPr>
            <a:spLocks noEditPoints="1"/>
          </p:cNvSpPr>
          <p:nvPr/>
        </p:nvSpPr>
        <p:spPr bwMode="auto">
          <a:xfrm>
            <a:off x="2847975" y="2138363"/>
            <a:ext cx="17463" cy="1955800"/>
          </a:xfrm>
          <a:custGeom>
            <a:avLst/>
            <a:gdLst>
              <a:gd name="T0" fmla="*/ 0 w 16"/>
              <a:gd name="T1" fmla="*/ 2147483647 h 1856"/>
              <a:gd name="T2" fmla="*/ 2147483647 w 16"/>
              <a:gd name="T3" fmla="*/ 2147483647 h 1856"/>
              <a:gd name="T4" fmla="*/ 2147483647 w 16"/>
              <a:gd name="T5" fmla="*/ 2147483647 h 1856"/>
              <a:gd name="T6" fmla="*/ 0 w 16"/>
              <a:gd name="T7" fmla="*/ 2147483647 h 1856"/>
              <a:gd name="T8" fmla="*/ 2147483647 w 16"/>
              <a:gd name="T9" fmla="*/ 2147483647 h 1856"/>
              <a:gd name="T10" fmla="*/ 2147483647 w 16"/>
              <a:gd name="T11" fmla="*/ 2147483647 h 1856"/>
              <a:gd name="T12" fmla="*/ 0 w 16"/>
              <a:gd name="T13" fmla="*/ 2147483647 h 1856"/>
              <a:gd name="T14" fmla="*/ 0 w 16"/>
              <a:gd name="T15" fmla="*/ 2147483647 h 1856"/>
              <a:gd name="T16" fmla="*/ 2147483647 w 16"/>
              <a:gd name="T17" fmla="*/ 2147483647 h 1856"/>
              <a:gd name="T18" fmla="*/ 2147483647 w 16"/>
              <a:gd name="T19" fmla="*/ 2147483647 h 1856"/>
              <a:gd name="T20" fmla="*/ 0 w 16"/>
              <a:gd name="T21" fmla="*/ 2147483647 h 1856"/>
              <a:gd name="T22" fmla="*/ 2147483647 w 16"/>
              <a:gd name="T23" fmla="*/ 2147483647 h 1856"/>
              <a:gd name="T24" fmla="*/ 2147483647 w 16"/>
              <a:gd name="T25" fmla="*/ 2147483647 h 1856"/>
              <a:gd name="T26" fmla="*/ 0 w 16"/>
              <a:gd name="T27" fmla="*/ 2147483647 h 1856"/>
              <a:gd name="T28" fmla="*/ 0 w 16"/>
              <a:gd name="T29" fmla="*/ 2147483647 h 1856"/>
              <a:gd name="T30" fmla="*/ 2147483647 w 16"/>
              <a:gd name="T31" fmla="*/ 2147483647 h 1856"/>
              <a:gd name="T32" fmla="*/ 2147483647 w 16"/>
              <a:gd name="T33" fmla="*/ 2147483647 h 1856"/>
              <a:gd name="T34" fmla="*/ 0 w 16"/>
              <a:gd name="T35" fmla="*/ 2147483647 h 1856"/>
              <a:gd name="T36" fmla="*/ 2147483647 w 16"/>
              <a:gd name="T37" fmla="*/ 2147483647 h 1856"/>
              <a:gd name="T38" fmla="*/ 2147483647 w 16"/>
              <a:gd name="T39" fmla="*/ 2147483647 h 1856"/>
              <a:gd name="T40" fmla="*/ 0 w 16"/>
              <a:gd name="T41" fmla="*/ 2147483647 h 1856"/>
              <a:gd name="T42" fmla="*/ 0 w 16"/>
              <a:gd name="T43" fmla="*/ 2147483647 h 1856"/>
              <a:gd name="T44" fmla="*/ 2147483647 w 16"/>
              <a:gd name="T45" fmla="*/ 2147483647 h 1856"/>
              <a:gd name="T46" fmla="*/ 2147483647 w 16"/>
              <a:gd name="T47" fmla="*/ 2147483647 h 1856"/>
              <a:gd name="T48" fmla="*/ 0 w 16"/>
              <a:gd name="T49" fmla="*/ 2147483647 h 1856"/>
              <a:gd name="T50" fmla="*/ 2147483647 w 16"/>
              <a:gd name="T51" fmla="*/ 2147483647 h 1856"/>
              <a:gd name="T52" fmla="*/ 2147483647 w 16"/>
              <a:gd name="T53" fmla="*/ 2147483647 h 1856"/>
              <a:gd name="T54" fmla="*/ 0 w 16"/>
              <a:gd name="T55" fmla="*/ 2147483647 h 1856"/>
              <a:gd name="T56" fmla="*/ 0 w 16"/>
              <a:gd name="T57" fmla="*/ 2147483647 h 1856"/>
              <a:gd name="T58" fmla="*/ 2147483647 w 16"/>
              <a:gd name="T59" fmla="*/ 2147483647 h 1856"/>
              <a:gd name="T60" fmla="*/ 2147483647 w 16"/>
              <a:gd name="T61" fmla="*/ 2147483647 h 1856"/>
              <a:gd name="T62" fmla="*/ 0 w 16"/>
              <a:gd name="T63" fmla="*/ 2147483647 h 1856"/>
              <a:gd name="T64" fmla="*/ 2147483647 w 16"/>
              <a:gd name="T65" fmla="*/ 0 h 1856"/>
              <a:gd name="T66" fmla="*/ 2147483647 w 16"/>
              <a:gd name="T67" fmla="*/ 2147483647 h 1856"/>
              <a:gd name="T68" fmla="*/ 0 w 16"/>
              <a:gd name="T69" fmla="*/ 2147483647 h 18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
              <a:gd name="T106" fmla="*/ 0 h 1856"/>
              <a:gd name="T107" fmla="*/ 16 w 16"/>
              <a:gd name="T108" fmla="*/ 1856 h 185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 h="1856">
                <a:moveTo>
                  <a:pt x="0" y="1848"/>
                </a:moveTo>
                <a:lnTo>
                  <a:pt x="0" y="1736"/>
                </a:lnTo>
                <a:cubicBezTo>
                  <a:pt x="0" y="1732"/>
                  <a:pt x="4" y="1728"/>
                  <a:pt x="8" y="1728"/>
                </a:cubicBezTo>
                <a:cubicBezTo>
                  <a:pt x="12" y="1728"/>
                  <a:pt x="16" y="1732"/>
                  <a:pt x="16" y="1736"/>
                </a:cubicBezTo>
                <a:lnTo>
                  <a:pt x="16" y="1848"/>
                </a:lnTo>
                <a:cubicBezTo>
                  <a:pt x="16" y="1853"/>
                  <a:pt x="12" y="1856"/>
                  <a:pt x="8" y="1856"/>
                </a:cubicBezTo>
                <a:cubicBezTo>
                  <a:pt x="4" y="1856"/>
                  <a:pt x="0" y="1853"/>
                  <a:pt x="0" y="1848"/>
                </a:cubicBezTo>
                <a:close/>
                <a:moveTo>
                  <a:pt x="0" y="1656"/>
                </a:moveTo>
                <a:lnTo>
                  <a:pt x="0" y="1544"/>
                </a:lnTo>
                <a:cubicBezTo>
                  <a:pt x="0" y="1540"/>
                  <a:pt x="4" y="1536"/>
                  <a:pt x="8" y="1536"/>
                </a:cubicBezTo>
                <a:cubicBezTo>
                  <a:pt x="12" y="1536"/>
                  <a:pt x="16" y="1540"/>
                  <a:pt x="16" y="1544"/>
                </a:cubicBezTo>
                <a:lnTo>
                  <a:pt x="16" y="1656"/>
                </a:lnTo>
                <a:cubicBezTo>
                  <a:pt x="16" y="1661"/>
                  <a:pt x="12" y="1664"/>
                  <a:pt x="8" y="1664"/>
                </a:cubicBezTo>
                <a:cubicBezTo>
                  <a:pt x="4" y="1664"/>
                  <a:pt x="0" y="1661"/>
                  <a:pt x="0" y="1656"/>
                </a:cubicBezTo>
                <a:close/>
                <a:moveTo>
                  <a:pt x="0" y="1464"/>
                </a:moveTo>
                <a:lnTo>
                  <a:pt x="0" y="1352"/>
                </a:lnTo>
                <a:cubicBezTo>
                  <a:pt x="0" y="1348"/>
                  <a:pt x="4" y="1344"/>
                  <a:pt x="8" y="1344"/>
                </a:cubicBezTo>
                <a:cubicBezTo>
                  <a:pt x="12" y="1344"/>
                  <a:pt x="16" y="1348"/>
                  <a:pt x="16" y="1352"/>
                </a:cubicBezTo>
                <a:lnTo>
                  <a:pt x="16" y="1464"/>
                </a:lnTo>
                <a:cubicBezTo>
                  <a:pt x="16" y="1469"/>
                  <a:pt x="12" y="1472"/>
                  <a:pt x="8" y="1472"/>
                </a:cubicBezTo>
                <a:cubicBezTo>
                  <a:pt x="4" y="1472"/>
                  <a:pt x="0" y="1469"/>
                  <a:pt x="0" y="1464"/>
                </a:cubicBezTo>
                <a:close/>
                <a:moveTo>
                  <a:pt x="0" y="1272"/>
                </a:moveTo>
                <a:lnTo>
                  <a:pt x="0" y="1160"/>
                </a:lnTo>
                <a:cubicBezTo>
                  <a:pt x="0" y="1156"/>
                  <a:pt x="4" y="1152"/>
                  <a:pt x="8" y="1152"/>
                </a:cubicBezTo>
                <a:cubicBezTo>
                  <a:pt x="12" y="1152"/>
                  <a:pt x="16" y="1156"/>
                  <a:pt x="16" y="1160"/>
                </a:cubicBezTo>
                <a:lnTo>
                  <a:pt x="16" y="1272"/>
                </a:lnTo>
                <a:cubicBezTo>
                  <a:pt x="16" y="1277"/>
                  <a:pt x="12" y="1280"/>
                  <a:pt x="8" y="1280"/>
                </a:cubicBezTo>
                <a:cubicBezTo>
                  <a:pt x="4" y="1280"/>
                  <a:pt x="0" y="1277"/>
                  <a:pt x="0" y="1272"/>
                </a:cubicBezTo>
                <a:close/>
                <a:moveTo>
                  <a:pt x="0" y="1080"/>
                </a:moveTo>
                <a:lnTo>
                  <a:pt x="0" y="968"/>
                </a:lnTo>
                <a:cubicBezTo>
                  <a:pt x="0" y="964"/>
                  <a:pt x="4" y="960"/>
                  <a:pt x="8" y="960"/>
                </a:cubicBezTo>
                <a:cubicBezTo>
                  <a:pt x="12" y="960"/>
                  <a:pt x="16" y="964"/>
                  <a:pt x="16" y="968"/>
                </a:cubicBezTo>
                <a:lnTo>
                  <a:pt x="16" y="1080"/>
                </a:lnTo>
                <a:cubicBezTo>
                  <a:pt x="16" y="1085"/>
                  <a:pt x="12" y="1088"/>
                  <a:pt x="8" y="1088"/>
                </a:cubicBezTo>
                <a:cubicBezTo>
                  <a:pt x="4" y="1088"/>
                  <a:pt x="0" y="1085"/>
                  <a:pt x="0" y="1080"/>
                </a:cubicBezTo>
                <a:close/>
                <a:moveTo>
                  <a:pt x="0" y="888"/>
                </a:moveTo>
                <a:lnTo>
                  <a:pt x="0" y="776"/>
                </a:lnTo>
                <a:cubicBezTo>
                  <a:pt x="0" y="772"/>
                  <a:pt x="4" y="768"/>
                  <a:pt x="8" y="768"/>
                </a:cubicBezTo>
                <a:cubicBezTo>
                  <a:pt x="12" y="768"/>
                  <a:pt x="16" y="772"/>
                  <a:pt x="16" y="776"/>
                </a:cubicBezTo>
                <a:lnTo>
                  <a:pt x="16" y="888"/>
                </a:lnTo>
                <a:cubicBezTo>
                  <a:pt x="16" y="893"/>
                  <a:pt x="12" y="896"/>
                  <a:pt x="8" y="896"/>
                </a:cubicBezTo>
                <a:cubicBezTo>
                  <a:pt x="4" y="896"/>
                  <a:pt x="0" y="893"/>
                  <a:pt x="0" y="888"/>
                </a:cubicBezTo>
                <a:close/>
                <a:moveTo>
                  <a:pt x="0" y="696"/>
                </a:moveTo>
                <a:lnTo>
                  <a:pt x="0" y="584"/>
                </a:lnTo>
                <a:cubicBezTo>
                  <a:pt x="0" y="580"/>
                  <a:pt x="4" y="576"/>
                  <a:pt x="8" y="576"/>
                </a:cubicBezTo>
                <a:cubicBezTo>
                  <a:pt x="12" y="576"/>
                  <a:pt x="16" y="580"/>
                  <a:pt x="16" y="584"/>
                </a:cubicBezTo>
                <a:lnTo>
                  <a:pt x="16" y="696"/>
                </a:lnTo>
                <a:cubicBezTo>
                  <a:pt x="16" y="701"/>
                  <a:pt x="12" y="704"/>
                  <a:pt x="8" y="704"/>
                </a:cubicBezTo>
                <a:cubicBezTo>
                  <a:pt x="4" y="704"/>
                  <a:pt x="0" y="701"/>
                  <a:pt x="0" y="696"/>
                </a:cubicBezTo>
                <a:close/>
                <a:moveTo>
                  <a:pt x="0" y="504"/>
                </a:moveTo>
                <a:lnTo>
                  <a:pt x="0" y="392"/>
                </a:lnTo>
                <a:cubicBezTo>
                  <a:pt x="0" y="388"/>
                  <a:pt x="4" y="384"/>
                  <a:pt x="8" y="384"/>
                </a:cubicBezTo>
                <a:cubicBezTo>
                  <a:pt x="12" y="384"/>
                  <a:pt x="16" y="388"/>
                  <a:pt x="16" y="392"/>
                </a:cubicBezTo>
                <a:lnTo>
                  <a:pt x="16" y="504"/>
                </a:lnTo>
                <a:cubicBezTo>
                  <a:pt x="16" y="509"/>
                  <a:pt x="12" y="512"/>
                  <a:pt x="8" y="512"/>
                </a:cubicBezTo>
                <a:cubicBezTo>
                  <a:pt x="4" y="512"/>
                  <a:pt x="0" y="509"/>
                  <a:pt x="0" y="504"/>
                </a:cubicBezTo>
                <a:close/>
                <a:moveTo>
                  <a:pt x="0" y="312"/>
                </a:moveTo>
                <a:lnTo>
                  <a:pt x="0" y="200"/>
                </a:lnTo>
                <a:cubicBezTo>
                  <a:pt x="0" y="196"/>
                  <a:pt x="4" y="192"/>
                  <a:pt x="8" y="192"/>
                </a:cubicBezTo>
                <a:cubicBezTo>
                  <a:pt x="12" y="192"/>
                  <a:pt x="16" y="196"/>
                  <a:pt x="16" y="200"/>
                </a:cubicBezTo>
                <a:lnTo>
                  <a:pt x="16" y="312"/>
                </a:lnTo>
                <a:cubicBezTo>
                  <a:pt x="16" y="317"/>
                  <a:pt x="12" y="320"/>
                  <a:pt x="8" y="320"/>
                </a:cubicBezTo>
                <a:cubicBezTo>
                  <a:pt x="4" y="320"/>
                  <a:pt x="0" y="317"/>
                  <a:pt x="0" y="312"/>
                </a:cubicBezTo>
                <a:close/>
                <a:moveTo>
                  <a:pt x="0" y="120"/>
                </a:moveTo>
                <a:lnTo>
                  <a:pt x="0" y="8"/>
                </a:lnTo>
                <a:cubicBezTo>
                  <a:pt x="0" y="4"/>
                  <a:pt x="4" y="0"/>
                  <a:pt x="8" y="0"/>
                </a:cubicBezTo>
                <a:cubicBezTo>
                  <a:pt x="12" y="0"/>
                  <a:pt x="16" y="4"/>
                  <a:pt x="16" y="8"/>
                </a:cubicBezTo>
                <a:lnTo>
                  <a:pt x="16" y="120"/>
                </a:lnTo>
                <a:cubicBezTo>
                  <a:pt x="16" y="125"/>
                  <a:pt x="12" y="128"/>
                  <a:pt x="8" y="128"/>
                </a:cubicBezTo>
                <a:cubicBezTo>
                  <a:pt x="4" y="128"/>
                  <a:pt x="0" y="125"/>
                  <a:pt x="0" y="120"/>
                </a:cubicBezTo>
                <a:close/>
              </a:path>
            </a:pathLst>
          </a:custGeom>
          <a:solidFill>
            <a:srgbClr val="000000"/>
          </a:solidFill>
          <a:ln w="22225" cap="flat">
            <a:solidFill>
              <a:srgbClr val="000000"/>
            </a:solidFill>
            <a:prstDash val="solid"/>
            <a:bevel/>
            <a:headEnd/>
            <a:tailEnd/>
          </a:ln>
        </p:spPr>
        <p:txBody>
          <a:bodyPr/>
          <a:lstStyle/>
          <a:p>
            <a:endParaRPr lang="en-US"/>
          </a:p>
        </p:txBody>
      </p:sp>
      <p:sp>
        <p:nvSpPr>
          <p:cNvPr id="5151" name="Rectangle 27"/>
          <p:cNvSpPr>
            <a:spLocks noChangeArrowheads="1"/>
          </p:cNvSpPr>
          <p:nvPr/>
        </p:nvSpPr>
        <p:spPr bwMode="auto">
          <a:xfrm>
            <a:off x="2671763" y="2528888"/>
            <a:ext cx="141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h</a:t>
            </a:r>
            <a:endParaRPr lang="en-US" altLang="zh-CN" sz="2000">
              <a:ea typeface="宋体" charset="0"/>
              <a:cs typeface="宋体" charset="0"/>
            </a:endParaRPr>
          </a:p>
        </p:txBody>
      </p:sp>
      <p:sp>
        <p:nvSpPr>
          <p:cNvPr id="5152" name="Rectangle 44"/>
          <p:cNvSpPr>
            <a:spLocks noChangeArrowheads="1"/>
          </p:cNvSpPr>
          <p:nvPr/>
        </p:nvSpPr>
        <p:spPr bwMode="auto">
          <a:xfrm>
            <a:off x="3684588" y="1819275"/>
            <a:ext cx="1476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P</a:t>
            </a:r>
            <a:endParaRPr lang="en-US" altLang="zh-CN" sz="2000">
              <a:ea typeface="宋体" charset="0"/>
              <a:cs typeface="宋体" charset="0"/>
            </a:endParaRPr>
          </a:p>
        </p:txBody>
      </p:sp>
      <p:sp>
        <p:nvSpPr>
          <p:cNvPr id="5153" name="Rectangle 45"/>
          <p:cNvSpPr>
            <a:spLocks noChangeArrowheads="1"/>
          </p:cNvSpPr>
          <p:nvPr/>
        </p:nvSpPr>
        <p:spPr bwMode="auto">
          <a:xfrm>
            <a:off x="3786188" y="1857375"/>
            <a:ext cx="77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1</a:t>
            </a:r>
            <a:endParaRPr lang="en-US" altLang="zh-CN" sz="2000">
              <a:ea typeface="宋体" charset="0"/>
              <a:cs typeface="宋体" charset="0"/>
            </a:endParaRPr>
          </a:p>
        </p:txBody>
      </p:sp>
      <p:sp>
        <p:nvSpPr>
          <p:cNvPr id="5154" name="Rectangle 46"/>
          <p:cNvSpPr>
            <a:spLocks noChangeArrowheads="1"/>
          </p:cNvSpPr>
          <p:nvPr/>
        </p:nvSpPr>
        <p:spPr bwMode="auto">
          <a:xfrm>
            <a:off x="4208463" y="2224088"/>
            <a:ext cx="1476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P</a:t>
            </a:r>
            <a:endParaRPr lang="en-US" altLang="zh-CN" sz="2000">
              <a:ea typeface="宋体" charset="0"/>
              <a:cs typeface="宋体" charset="0"/>
            </a:endParaRPr>
          </a:p>
        </p:txBody>
      </p:sp>
      <p:sp>
        <p:nvSpPr>
          <p:cNvPr id="5155" name="Rectangle 47"/>
          <p:cNvSpPr>
            <a:spLocks noChangeArrowheads="1"/>
          </p:cNvSpPr>
          <p:nvPr/>
        </p:nvSpPr>
        <p:spPr bwMode="auto">
          <a:xfrm>
            <a:off x="4286250" y="2286000"/>
            <a:ext cx="119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ea typeface="宋体" charset="0"/>
                <a:cs typeface="宋体" charset="0"/>
              </a:rPr>
              <a:t>2</a:t>
            </a:r>
            <a:endParaRPr lang="en-US" altLang="zh-CN" sz="2000">
              <a:ea typeface="宋体" charset="0"/>
              <a:cs typeface="宋体" charset="0"/>
            </a:endParaRPr>
          </a:p>
        </p:txBody>
      </p:sp>
      <p:grpSp>
        <p:nvGrpSpPr>
          <p:cNvPr id="4" name="Group 55"/>
          <p:cNvGrpSpPr>
            <a:grpSpLocks/>
          </p:cNvGrpSpPr>
          <p:nvPr/>
        </p:nvGrpSpPr>
        <p:grpSpPr bwMode="auto">
          <a:xfrm>
            <a:off x="1519238" y="3455988"/>
            <a:ext cx="936625" cy="1030287"/>
            <a:chOff x="1519025" y="3455513"/>
            <a:chExt cx="936217" cy="1030756"/>
          </a:xfrm>
        </p:grpSpPr>
        <p:sp>
          <p:nvSpPr>
            <p:cNvPr id="5162" name="Freeform 29"/>
            <p:cNvSpPr>
              <a:spLocks/>
            </p:cNvSpPr>
            <p:nvPr/>
          </p:nvSpPr>
          <p:spPr bwMode="auto">
            <a:xfrm>
              <a:off x="1528495" y="3464175"/>
              <a:ext cx="106881" cy="102499"/>
            </a:xfrm>
            <a:custGeom>
              <a:avLst/>
              <a:gdLst>
                <a:gd name="T0" fmla="*/ 2147483647 w 85"/>
                <a:gd name="T1" fmla="*/ 0 h 85"/>
                <a:gd name="T2" fmla="*/ 0 w 85"/>
                <a:gd name="T3" fmla="*/ 0 h 85"/>
                <a:gd name="T4" fmla="*/ 0 w 85"/>
                <a:gd name="T5" fmla="*/ 2147483647 h 85"/>
                <a:gd name="T6" fmla="*/ 0 60000 65536"/>
                <a:gd name="T7" fmla="*/ 0 60000 65536"/>
                <a:gd name="T8" fmla="*/ 0 60000 65536"/>
                <a:gd name="T9" fmla="*/ 0 w 85"/>
                <a:gd name="T10" fmla="*/ 0 h 85"/>
                <a:gd name="T11" fmla="*/ 85 w 85"/>
                <a:gd name="T12" fmla="*/ 85 h 85"/>
              </a:gdLst>
              <a:ahLst/>
              <a:cxnLst>
                <a:cxn ang="T6">
                  <a:pos x="T0" y="T1"/>
                </a:cxn>
                <a:cxn ang="T7">
                  <a:pos x="T2" y="T3"/>
                </a:cxn>
                <a:cxn ang="T8">
                  <a:pos x="T4" y="T5"/>
                </a:cxn>
              </a:cxnLst>
              <a:rect l="T9" t="T10" r="T11" b="T12"/>
              <a:pathLst>
                <a:path w="85" h="85">
                  <a:moveTo>
                    <a:pt x="85" y="0"/>
                  </a:moveTo>
                  <a:lnTo>
                    <a:pt x="0" y="0"/>
                  </a:lnTo>
                  <a:lnTo>
                    <a:pt x="0" y="85"/>
                  </a:lnTo>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63" name="Freeform 30"/>
            <p:cNvSpPr>
              <a:spLocks noEditPoints="1"/>
            </p:cNvSpPr>
            <p:nvPr/>
          </p:nvSpPr>
          <p:spPr bwMode="auto">
            <a:xfrm>
              <a:off x="1596140" y="3986771"/>
              <a:ext cx="178585" cy="168906"/>
            </a:xfrm>
            <a:custGeom>
              <a:avLst/>
              <a:gdLst>
                <a:gd name="T0" fmla="*/ 2147483647 w 162"/>
                <a:gd name="T1" fmla="*/ 2147483647 h 162"/>
                <a:gd name="T2" fmla="*/ 2147483647 w 162"/>
                <a:gd name="T3" fmla="*/ 2147483647 h 162"/>
                <a:gd name="T4" fmla="*/ 2147483647 w 162"/>
                <a:gd name="T5" fmla="*/ 2147483647 h 162"/>
                <a:gd name="T6" fmla="*/ 2147483647 w 162"/>
                <a:gd name="T7" fmla="*/ 2147483647 h 162"/>
                <a:gd name="T8" fmla="*/ 2147483647 w 162"/>
                <a:gd name="T9" fmla="*/ 2147483647 h 162"/>
                <a:gd name="T10" fmla="*/ 2147483647 w 162"/>
                <a:gd name="T11" fmla="*/ 2147483647 h 162"/>
                <a:gd name="T12" fmla="*/ 2147483647 w 162"/>
                <a:gd name="T13" fmla="*/ 2147483647 h 162"/>
                <a:gd name="T14" fmla="*/ 2147483647 w 162"/>
                <a:gd name="T15" fmla="*/ 2147483647 h 162"/>
                <a:gd name="T16" fmla="*/ 2147483647 w 162"/>
                <a:gd name="T17" fmla="*/ 2147483647 h 162"/>
                <a:gd name="T18" fmla="*/ 2147483647 w 162"/>
                <a:gd name="T19" fmla="*/ 2147483647 h 162"/>
                <a:gd name="T20" fmla="*/ 2147483647 w 162"/>
                <a:gd name="T21" fmla="*/ 2147483647 h 162"/>
                <a:gd name="T22" fmla="*/ 2147483647 w 162"/>
                <a:gd name="T23" fmla="*/ 2147483647 h 162"/>
                <a:gd name="T24" fmla="*/ 2147483647 w 162"/>
                <a:gd name="T25" fmla="*/ 2147483647 h 162"/>
                <a:gd name="T26" fmla="*/ 2147483647 w 162"/>
                <a:gd name="T27" fmla="*/ 2147483647 h 162"/>
                <a:gd name="T28" fmla="*/ 2147483647 w 162"/>
                <a:gd name="T29" fmla="*/ 2147483647 h 162"/>
                <a:gd name="T30" fmla="*/ 2147483647 w 162"/>
                <a:gd name="T31" fmla="*/ 2147483647 h 162"/>
                <a:gd name="T32" fmla="*/ 2147483647 w 162"/>
                <a:gd name="T33" fmla="*/ 2147483647 h 162"/>
                <a:gd name="T34" fmla="*/ 2147483647 w 162"/>
                <a:gd name="T35" fmla="*/ 2147483647 h 162"/>
                <a:gd name="T36" fmla="*/ 2147483647 w 162"/>
                <a:gd name="T37" fmla="*/ 2147483647 h 162"/>
                <a:gd name="T38" fmla="*/ 2147483647 w 162"/>
                <a:gd name="T39" fmla="*/ 2147483647 h 162"/>
                <a:gd name="T40" fmla="*/ 2147483647 w 162"/>
                <a:gd name="T41" fmla="*/ 2147483647 h 162"/>
                <a:gd name="T42" fmla="*/ 2147483647 w 162"/>
                <a:gd name="T43" fmla="*/ 2147483647 h 162"/>
                <a:gd name="T44" fmla="*/ 2147483647 w 162"/>
                <a:gd name="T45" fmla="*/ 2147483647 h 162"/>
                <a:gd name="T46" fmla="*/ 2147483647 w 162"/>
                <a:gd name="T47" fmla="*/ 2147483647 h 162"/>
                <a:gd name="T48" fmla="*/ 2147483647 w 162"/>
                <a:gd name="T49" fmla="*/ 2147483647 h 162"/>
                <a:gd name="T50" fmla="*/ 2147483647 w 162"/>
                <a:gd name="T51" fmla="*/ 2147483647 h 162"/>
                <a:gd name="T52" fmla="*/ 2147483647 w 162"/>
                <a:gd name="T53" fmla="*/ 2147483647 h 162"/>
                <a:gd name="T54" fmla="*/ 2147483647 w 162"/>
                <a:gd name="T55" fmla="*/ 2147483647 h 162"/>
                <a:gd name="T56" fmla="*/ 2147483647 w 162"/>
                <a:gd name="T57" fmla="*/ 2147483647 h 162"/>
                <a:gd name="T58" fmla="*/ 2147483647 w 162"/>
                <a:gd name="T59" fmla="*/ 2147483647 h 162"/>
                <a:gd name="T60" fmla="*/ 2147483647 w 162"/>
                <a:gd name="T61" fmla="*/ 2147483647 h 162"/>
                <a:gd name="T62" fmla="*/ 2147483647 w 162"/>
                <a:gd name="T63" fmla="*/ 2147483647 h 162"/>
                <a:gd name="T64" fmla="*/ 2147483647 w 162"/>
                <a:gd name="T65" fmla="*/ 2147483647 h 162"/>
                <a:gd name="T66" fmla="*/ 2147483647 w 162"/>
                <a:gd name="T67" fmla="*/ 2147483647 h 162"/>
                <a:gd name="T68" fmla="*/ 2147483647 w 162"/>
                <a:gd name="T69" fmla="*/ 2147483647 h 16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162"/>
                <a:gd name="T107" fmla="*/ 162 w 162"/>
                <a:gd name="T108" fmla="*/ 162 h 16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162">
                  <a:moveTo>
                    <a:pt x="159" y="15"/>
                  </a:moveTo>
                  <a:lnTo>
                    <a:pt x="147" y="26"/>
                  </a:lnTo>
                  <a:cubicBezTo>
                    <a:pt x="144" y="29"/>
                    <a:pt x="139" y="29"/>
                    <a:pt x="136" y="26"/>
                  </a:cubicBezTo>
                  <a:cubicBezTo>
                    <a:pt x="133" y="23"/>
                    <a:pt x="133" y="18"/>
                    <a:pt x="136" y="15"/>
                  </a:cubicBezTo>
                  <a:lnTo>
                    <a:pt x="147" y="3"/>
                  </a:lnTo>
                  <a:cubicBezTo>
                    <a:pt x="151" y="0"/>
                    <a:pt x="156" y="0"/>
                    <a:pt x="159" y="3"/>
                  </a:cubicBezTo>
                  <a:cubicBezTo>
                    <a:pt x="162" y="6"/>
                    <a:pt x="162" y="12"/>
                    <a:pt x="159" y="15"/>
                  </a:cubicBezTo>
                  <a:close/>
                  <a:moveTo>
                    <a:pt x="125" y="49"/>
                  </a:moveTo>
                  <a:lnTo>
                    <a:pt x="114" y="60"/>
                  </a:lnTo>
                  <a:cubicBezTo>
                    <a:pt x="110" y="63"/>
                    <a:pt x="105" y="63"/>
                    <a:pt x="102" y="60"/>
                  </a:cubicBezTo>
                  <a:cubicBezTo>
                    <a:pt x="99" y="57"/>
                    <a:pt x="99" y="52"/>
                    <a:pt x="102" y="49"/>
                  </a:cubicBezTo>
                  <a:lnTo>
                    <a:pt x="114" y="37"/>
                  </a:lnTo>
                  <a:cubicBezTo>
                    <a:pt x="117" y="34"/>
                    <a:pt x="122" y="34"/>
                    <a:pt x="125" y="37"/>
                  </a:cubicBezTo>
                  <a:cubicBezTo>
                    <a:pt x="128" y="40"/>
                    <a:pt x="128" y="45"/>
                    <a:pt x="125" y="49"/>
                  </a:cubicBezTo>
                  <a:close/>
                  <a:moveTo>
                    <a:pt x="91" y="83"/>
                  </a:moveTo>
                  <a:lnTo>
                    <a:pt x="80" y="94"/>
                  </a:lnTo>
                  <a:cubicBezTo>
                    <a:pt x="76" y="97"/>
                    <a:pt x="71" y="97"/>
                    <a:pt x="68" y="94"/>
                  </a:cubicBezTo>
                  <a:cubicBezTo>
                    <a:pt x="65" y="91"/>
                    <a:pt x="65" y="86"/>
                    <a:pt x="68" y="83"/>
                  </a:cubicBezTo>
                  <a:lnTo>
                    <a:pt x="80" y="71"/>
                  </a:lnTo>
                  <a:cubicBezTo>
                    <a:pt x="83" y="68"/>
                    <a:pt x="88" y="68"/>
                    <a:pt x="91" y="71"/>
                  </a:cubicBezTo>
                  <a:cubicBezTo>
                    <a:pt x="94" y="74"/>
                    <a:pt x="94" y="79"/>
                    <a:pt x="91" y="83"/>
                  </a:cubicBezTo>
                  <a:close/>
                  <a:moveTo>
                    <a:pt x="57" y="116"/>
                  </a:moveTo>
                  <a:lnTo>
                    <a:pt x="46" y="128"/>
                  </a:lnTo>
                  <a:cubicBezTo>
                    <a:pt x="43" y="131"/>
                    <a:pt x="37" y="131"/>
                    <a:pt x="34" y="128"/>
                  </a:cubicBezTo>
                  <a:cubicBezTo>
                    <a:pt x="31" y="125"/>
                    <a:pt x="31" y="120"/>
                    <a:pt x="34" y="116"/>
                  </a:cubicBezTo>
                  <a:lnTo>
                    <a:pt x="46" y="105"/>
                  </a:lnTo>
                  <a:cubicBezTo>
                    <a:pt x="49" y="102"/>
                    <a:pt x="54" y="102"/>
                    <a:pt x="57" y="105"/>
                  </a:cubicBezTo>
                  <a:cubicBezTo>
                    <a:pt x="60" y="108"/>
                    <a:pt x="60" y="113"/>
                    <a:pt x="57" y="116"/>
                  </a:cubicBezTo>
                  <a:close/>
                  <a:moveTo>
                    <a:pt x="23" y="150"/>
                  </a:moveTo>
                  <a:lnTo>
                    <a:pt x="15" y="159"/>
                  </a:lnTo>
                  <a:cubicBezTo>
                    <a:pt x="12" y="162"/>
                    <a:pt x="7" y="162"/>
                    <a:pt x="3" y="159"/>
                  </a:cubicBezTo>
                  <a:cubicBezTo>
                    <a:pt x="0" y="156"/>
                    <a:pt x="0" y="150"/>
                    <a:pt x="3" y="147"/>
                  </a:cubicBezTo>
                  <a:lnTo>
                    <a:pt x="12" y="139"/>
                  </a:lnTo>
                  <a:cubicBezTo>
                    <a:pt x="15" y="136"/>
                    <a:pt x="20" y="136"/>
                    <a:pt x="23" y="139"/>
                  </a:cubicBezTo>
                  <a:cubicBezTo>
                    <a:pt x="26" y="142"/>
                    <a:pt x="26" y="147"/>
                    <a:pt x="23" y="150"/>
                  </a:cubicBezTo>
                  <a:close/>
                </a:path>
              </a:pathLst>
            </a:custGeom>
            <a:solidFill>
              <a:srgbClr val="000000"/>
            </a:solidFill>
            <a:ln w="22225" cap="flat">
              <a:solidFill>
                <a:srgbClr val="000000"/>
              </a:solidFill>
              <a:prstDash val="solid"/>
              <a:bevel/>
              <a:headEnd/>
              <a:tailEnd/>
            </a:ln>
          </p:spPr>
          <p:txBody>
            <a:bodyPr/>
            <a:lstStyle/>
            <a:p>
              <a:endParaRPr lang="en-US"/>
            </a:p>
          </p:txBody>
        </p:sp>
        <p:sp>
          <p:nvSpPr>
            <p:cNvPr id="5164" name="Freeform 32"/>
            <p:cNvSpPr>
              <a:spLocks noEditPoints="1"/>
            </p:cNvSpPr>
            <p:nvPr/>
          </p:nvSpPr>
          <p:spPr bwMode="auto">
            <a:xfrm>
              <a:off x="1991191" y="4289935"/>
              <a:ext cx="17588" cy="184785"/>
            </a:xfrm>
            <a:custGeom>
              <a:avLst/>
              <a:gdLst>
                <a:gd name="T0" fmla="*/ 2147483647 w 16"/>
                <a:gd name="T1" fmla="*/ 2147483647 h 176"/>
                <a:gd name="T2" fmla="*/ 2147483647 w 16"/>
                <a:gd name="T3" fmla="*/ 2147483647 h 176"/>
                <a:gd name="T4" fmla="*/ 2147483647 w 16"/>
                <a:gd name="T5" fmla="*/ 2147483647 h 176"/>
                <a:gd name="T6" fmla="*/ 0 w 16"/>
                <a:gd name="T7" fmla="*/ 2147483647 h 176"/>
                <a:gd name="T8" fmla="*/ 0 w 16"/>
                <a:gd name="T9" fmla="*/ 2147483647 h 176"/>
                <a:gd name="T10" fmla="*/ 2147483647 w 16"/>
                <a:gd name="T11" fmla="*/ 0 h 176"/>
                <a:gd name="T12" fmla="*/ 2147483647 w 16"/>
                <a:gd name="T13" fmla="*/ 2147483647 h 176"/>
                <a:gd name="T14" fmla="*/ 2147483647 w 16"/>
                <a:gd name="T15" fmla="*/ 2147483647 h 176"/>
                <a:gd name="T16" fmla="*/ 2147483647 w 16"/>
                <a:gd name="T17" fmla="*/ 2147483647 h 176"/>
                <a:gd name="T18" fmla="*/ 2147483647 w 16"/>
                <a:gd name="T19" fmla="*/ 2147483647 h 176"/>
                <a:gd name="T20" fmla="*/ 0 w 16"/>
                <a:gd name="T21" fmla="*/ 2147483647 h 176"/>
                <a:gd name="T22" fmla="*/ 0 w 16"/>
                <a:gd name="T23" fmla="*/ 2147483647 h 176"/>
                <a:gd name="T24" fmla="*/ 2147483647 w 16"/>
                <a:gd name="T25" fmla="*/ 2147483647 h 176"/>
                <a:gd name="T26" fmla="*/ 2147483647 w 16"/>
                <a:gd name="T27" fmla="*/ 2147483647 h 176"/>
                <a:gd name="T28" fmla="*/ 2147483647 w 16"/>
                <a:gd name="T29" fmla="*/ 2147483647 h 176"/>
                <a:gd name="T30" fmla="*/ 2147483647 w 16"/>
                <a:gd name="T31" fmla="*/ 2147483647 h 176"/>
                <a:gd name="T32" fmla="*/ 2147483647 w 16"/>
                <a:gd name="T33" fmla="*/ 2147483647 h 176"/>
                <a:gd name="T34" fmla="*/ 0 w 16"/>
                <a:gd name="T35" fmla="*/ 2147483647 h 176"/>
                <a:gd name="T36" fmla="*/ 0 w 16"/>
                <a:gd name="T37" fmla="*/ 2147483647 h 176"/>
                <a:gd name="T38" fmla="*/ 2147483647 w 16"/>
                <a:gd name="T39" fmla="*/ 2147483647 h 176"/>
                <a:gd name="T40" fmla="*/ 2147483647 w 16"/>
                <a:gd name="T41" fmla="*/ 2147483647 h 176"/>
                <a:gd name="T42" fmla="*/ 2147483647 w 16"/>
                <a:gd name="T43" fmla="*/ 2147483647 h 176"/>
                <a:gd name="T44" fmla="*/ 2147483647 w 16"/>
                <a:gd name="T45" fmla="*/ 2147483647 h 176"/>
                <a:gd name="T46" fmla="*/ 2147483647 w 16"/>
                <a:gd name="T47" fmla="*/ 2147483647 h 176"/>
                <a:gd name="T48" fmla="*/ 0 w 16"/>
                <a:gd name="T49" fmla="*/ 2147483647 h 176"/>
                <a:gd name="T50" fmla="*/ 0 w 16"/>
                <a:gd name="T51" fmla="*/ 2147483647 h 176"/>
                <a:gd name="T52" fmla="*/ 2147483647 w 16"/>
                <a:gd name="T53" fmla="*/ 2147483647 h 176"/>
                <a:gd name="T54" fmla="*/ 2147483647 w 16"/>
                <a:gd name="T55" fmla="*/ 2147483647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
                <a:gd name="T85" fmla="*/ 0 h 176"/>
                <a:gd name="T86" fmla="*/ 16 w 16"/>
                <a:gd name="T87" fmla="*/ 176 h 1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 h="176">
                  <a:moveTo>
                    <a:pt x="16" y="8"/>
                  </a:moveTo>
                  <a:lnTo>
                    <a:pt x="16" y="24"/>
                  </a:lnTo>
                  <a:cubicBezTo>
                    <a:pt x="16" y="28"/>
                    <a:pt x="13" y="32"/>
                    <a:pt x="8" y="32"/>
                  </a:cubicBezTo>
                  <a:cubicBezTo>
                    <a:pt x="4" y="32"/>
                    <a:pt x="0" y="28"/>
                    <a:pt x="0" y="24"/>
                  </a:cubicBezTo>
                  <a:lnTo>
                    <a:pt x="0" y="8"/>
                  </a:lnTo>
                  <a:cubicBezTo>
                    <a:pt x="0" y="4"/>
                    <a:pt x="4" y="0"/>
                    <a:pt x="8" y="0"/>
                  </a:cubicBezTo>
                  <a:cubicBezTo>
                    <a:pt x="13" y="0"/>
                    <a:pt x="16" y="4"/>
                    <a:pt x="16" y="8"/>
                  </a:cubicBezTo>
                  <a:close/>
                  <a:moveTo>
                    <a:pt x="16" y="56"/>
                  </a:moveTo>
                  <a:lnTo>
                    <a:pt x="16" y="72"/>
                  </a:lnTo>
                  <a:cubicBezTo>
                    <a:pt x="16" y="76"/>
                    <a:pt x="13" y="80"/>
                    <a:pt x="8" y="80"/>
                  </a:cubicBezTo>
                  <a:cubicBezTo>
                    <a:pt x="4" y="80"/>
                    <a:pt x="0" y="76"/>
                    <a:pt x="0" y="72"/>
                  </a:cubicBezTo>
                  <a:lnTo>
                    <a:pt x="0" y="56"/>
                  </a:lnTo>
                  <a:cubicBezTo>
                    <a:pt x="0" y="52"/>
                    <a:pt x="4" y="48"/>
                    <a:pt x="8" y="48"/>
                  </a:cubicBezTo>
                  <a:cubicBezTo>
                    <a:pt x="13" y="48"/>
                    <a:pt x="16" y="52"/>
                    <a:pt x="16" y="56"/>
                  </a:cubicBezTo>
                  <a:close/>
                  <a:moveTo>
                    <a:pt x="16" y="104"/>
                  </a:moveTo>
                  <a:lnTo>
                    <a:pt x="16" y="120"/>
                  </a:lnTo>
                  <a:cubicBezTo>
                    <a:pt x="16" y="124"/>
                    <a:pt x="13" y="128"/>
                    <a:pt x="8" y="128"/>
                  </a:cubicBezTo>
                  <a:cubicBezTo>
                    <a:pt x="4" y="128"/>
                    <a:pt x="0" y="124"/>
                    <a:pt x="0" y="120"/>
                  </a:cubicBezTo>
                  <a:lnTo>
                    <a:pt x="0" y="104"/>
                  </a:lnTo>
                  <a:cubicBezTo>
                    <a:pt x="0" y="100"/>
                    <a:pt x="4" y="96"/>
                    <a:pt x="8" y="96"/>
                  </a:cubicBezTo>
                  <a:cubicBezTo>
                    <a:pt x="13" y="96"/>
                    <a:pt x="16" y="100"/>
                    <a:pt x="16" y="104"/>
                  </a:cubicBezTo>
                  <a:close/>
                  <a:moveTo>
                    <a:pt x="16" y="152"/>
                  </a:moveTo>
                  <a:lnTo>
                    <a:pt x="16" y="168"/>
                  </a:lnTo>
                  <a:cubicBezTo>
                    <a:pt x="16" y="172"/>
                    <a:pt x="13" y="176"/>
                    <a:pt x="8" y="176"/>
                  </a:cubicBezTo>
                  <a:cubicBezTo>
                    <a:pt x="4" y="176"/>
                    <a:pt x="0" y="172"/>
                    <a:pt x="0" y="168"/>
                  </a:cubicBezTo>
                  <a:lnTo>
                    <a:pt x="0" y="152"/>
                  </a:lnTo>
                  <a:cubicBezTo>
                    <a:pt x="0" y="148"/>
                    <a:pt x="4" y="144"/>
                    <a:pt x="8" y="144"/>
                  </a:cubicBezTo>
                  <a:cubicBezTo>
                    <a:pt x="13" y="144"/>
                    <a:pt x="16" y="148"/>
                    <a:pt x="16" y="152"/>
                  </a:cubicBezTo>
                  <a:close/>
                </a:path>
              </a:pathLst>
            </a:custGeom>
            <a:solidFill>
              <a:srgbClr val="000000"/>
            </a:solidFill>
            <a:ln w="22225" cap="flat">
              <a:solidFill>
                <a:srgbClr val="000000"/>
              </a:solidFill>
              <a:prstDash val="solid"/>
              <a:bevel/>
              <a:headEnd/>
              <a:tailEnd/>
            </a:ln>
          </p:spPr>
          <p:txBody>
            <a:bodyPr/>
            <a:lstStyle/>
            <a:p>
              <a:endParaRPr lang="en-US"/>
            </a:p>
          </p:txBody>
        </p:sp>
        <p:sp>
          <p:nvSpPr>
            <p:cNvPr id="5165" name="Freeform 35"/>
            <p:cNvSpPr>
              <a:spLocks/>
            </p:cNvSpPr>
            <p:nvPr/>
          </p:nvSpPr>
          <p:spPr bwMode="auto">
            <a:xfrm>
              <a:off x="2260422" y="4170113"/>
              <a:ext cx="105527" cy="102498"/>
            </a:xfrm>
            <a:custGeom>
              <a:avLst/>
              <a:gdLst>
                <a:gd name="T0" fmla="*/ 0 w 84"/>
                <a:gd name="T1" fmla="*/ 2147483647 h 85"/>
                <a:gd name="T2" fmla="*/ 2147483647 w 84"/>
                <a:gd name="T3" fmla="*/ 2147483647 h 85"/>
                <a:gd name="T4" fmla="*/ 2147483647 w 84"/>
                <a:gd name="T5" fmla="*/ 0 h 85"/>
                <a:gd name="T6" fmla="*/ 0 60000 65536"/>
                <a:gd name="T7" fmla="*/ 0 60000 65536"/>
                <a:gd name="T8" fmla="*/ 0 60000 65536"/>
                <a:gd name="T9" fmla="*/ 0 w 84"/>
                <a:gd name="T10" fmla="*/ 0 h 85"/>
                <a:gd name="T11" fmla="*/ 84 w 84"/>
                <a:gd name="T12" fmla="*/ 85 h 85"/>
              </a:gdLst>
              <a:ahLst/>
              <a:cxnLst>
                <a:cxn ang="T6">
                  <a:pos x="T0" y="T1"/>
                </a:cxn>
                <a:cxn ang="T7">
                  <a:pos x="T2" y="T3"/>
                </a:cxn>
                <a:cxn ang="T8">
                  <a:pos x="T4" y="T5"/>
                </a:cxn>
              </a:cxnLst>
              <a:rect l="T9" t="T10" r="T11" b="T12"/>
              <a:pathLst>
                <a:path w="84" h="85">
                  <a:moveTo>
                    <a:pt x="0" y="85"/>
                  </a:moveTo>
                  <a:lnTo>
                    <a:pt x="84" y="85"/>
                  </a:lnTo>
                  <a:lnTo>
                    <a:pt x="84" y="0"/>
                  </a:lnTo>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66" name="Freeform 36"/>
            <p:cNvSpPr>
              <a:spLocks noEditPoints="1"/>
            </p:cNvSpPr>
            <p:nvPr/>
          </p:nvSpPr>
          <p:spPr bwMode="auto">
            <a:xfrm>
              <a:off x="2172482" y="3709593"/>
              <a:ext cx="282760" cy="193447"/>
            </a:xfrm>
            <a:custGeom>
              <a:avLst/>
              <a:gdLst>
                <a:gd name="T0" fmla="*/ 2147483647 w 258"/>
                <a:gd name="T1" fmla="*/ 2147483647 h 184"/>
                <a:gd name="T2" fmla="*/ 2147483647 w 258"/>
                <a:gd name="T3" fmla="*/ 2147483647 h 184"/>
                <a:gd name="T4" fmla="*/ 2147483647 w 258"/>
                <a:gd name="T5" fmla="*/ 2147483647 h 184"/>
                <a:gd name="T6" fmla="*/ 2147483647 w 258"/>
                <a:gd name="T7" fmla="*/ 2147483647 h 184"/>
                <a:gd name="T8" fmla="*/ 2147483647 w 258"/>
                <a:gd name="T9" fmla="*/ 2147483647 h 184"/>
                <a:gd name="T10" fmla="*/ 2147483647 w 258"/>
                <a:gd name="T11" fmla="*/ 2147483647 h 184"/>
                <a:gd name="T12" fmla="*/ 2147483647 w 258"/>
                <a:gd name="T13" fmla="*/ 2147483647 h 184"/>
                <a:gd name="T14" fmla="*/ 2147483647 w 258"/>
                <a:gd name="T15" fmla="*/ 2147483647 h 184"/>
                <a:gd name="T16" fmla="*/ 2147483647 w 258"/>
                <a:gd name="T17" fmla="*/ 2147483647 h 184"/>
                <a:gd name="T18" fmla="*/ 2147483647 w 258"/>
                <a:gd name="T19" fmla="*/ 2147483647 h 184"/>
                <a:gd name="T20" fmla="*/ 2147483647 w 258"/>
                <a:gd name="T21" fmla="*/ 2147483647 h 184"/>
                <a:gd name="T22" fmla="*/ 2147483647 w 258"/>
                <a:gd name="T23" fmla="*/ 2147483647 h 184"/>
                <a:gd name="T24" fmla="*/ 2147483647 w 258"/>
                <a:gd name="T25" fmla="*/ 2147483647 h 184"/>
                <a:gd name="T26" fmla="*/ 2147483647 w 258"/>
                <a:gd name="T27" fmla="*/ 2147483647 h 184"/>
                <a:gd name="T28" fmla="*/ 2147483647 w 258"/>
                <a:gd name="T29" fmla="*/ 2147483647 h 184"/>
                <a:gd name="T30" fmla="*/ 2147483647 w 258"/>
                <a:gd name="T31" fmla="*/ 2147483647 h 184"/>
                <a:gd name="T32" fmla="*/ 2147483647 w 258"/>
                <a:gd name="T33" fmla="*/ 2147483647 h 184"/>
                <a:gd name="T34" fmla="*/ 2147483647 w 258"/>
                <a:gd name="T35" fmla="*/ 2147483647 h 184"/>
                <a:gd name="T36" fmla="*/ 2147483647 w 258"/>
                <a:gd name="T37" fmla="*/ 2147483647 h 184"/>
                <a:gd name="T38" fmla="*/ 2147483647 w 258"/>
                <a:gd name="T39" fmla="*/ 2147483647 h 184"/>
                <a:gd name="T40" fmla="*/ 2147483647 w 258"/>
                <a:gd name="T41" fmla="*/ 2147483647 h 184"/>
                <a:gd name="T42" fmla="*/ 2147483647 w 258"/>
                <a:gd name="T43" fmla="*/ 2147483647 h 184"/>
                <a:gd name="T44" fmla="*/ 2147483647 w 258"/>
                <a:gd name="T45" fmla="*/ 2147483647 h 184"/>
                <a:gd name="T46" fmla="*/ 2147483647 w 258"/>
                <a:gd name="T47" fmla="*/ 2147483647 h 184"/>
                <a:gd name="T48" fmla="*/ 2147483647 w 258"/>
                <a:gd name="T49" fmla="*/ 2147483647 h 184"/>
                <a:gd name="T50" fmla="*/ 2147483647 w 258"/>
                <a:gd name="T51" fmla="*/ 2147483647 h 184"/>
                <a:gd name="T52" fmla="*/ 2147483647 w 258"/>
                <a:gd name="T53" fmla="*/ 2147483647 h 184"/>
                <a:gd name="T54" fmla="*/ 2147483647 w 258"/>
                <a:gd name="T55" fmla="*/ 2147483647 h 184"/>
                <a:gd name="T56" fmla="*/ 2147483647 w 258"/>
                <a:gd name="T57" fmla="*/ 2147483647 h 184"/>
                <a:gd name="T58" fmla="*/ 2147483647 w 258"/>
                <a:gd name="T59" fmla="*/ 2147483647 h 184"/>
                <a:gd name="T60" fmla="*/ 2147483647 w 258"/>
                <a:gd name="T61" fmla="*/ 2147483647 h 184"/>
                <a:gd name="T62" fmla="*/ 2147483647 w 258"/>
                <a:gd name="T63" fmla="*/ 2147483647 h 184"/>
                <a:gd name="T64" fmla="*/ 2147483647 w 258"/>
                <a:gd name="T65" fmla="*/ 2147483647 h 184"/>
                <a:gd name="T66" fmla="*/ 2147483647 w 258"/>
                <a:gd name="T67" fmla="*/ 2147483647 h 184"/>
                <a:gd name="T68" fmla="*/ 2147483647 w 258"/>
                <a:gd name="T69" fmla="*/ 2147483647 h 184"/>
                <a:gd name="T70" fmla="*/ 2147483647 w 258"/>
                <a:gd name="T71" fmla="*/ 2147483647 h 184"/>
                <a:gd name="T72" fmla="*/ 2147483647 w 258"/>
                <a:gd name="T73" fmla="*/ 2147483647 h 184"/>
                <a:gd name="T74" fmla="*/ 2147483647 w 258"/>
                <a:gd name="T75" fmla="*/ 2147483647 h 184"/>
                <a:gd name="T76" fmla="*/ 2147483647 w 258"/>
                <a:gd name="T77" fmla="*/ 2147483647 h 184"/>
                <a:gd name="T78" fmla="*/ 2147483647 w 258"/>
                <a:gd name="T79" fmla="*/ 2147483647 h 184"/>
                <a:gd name="T80" fmla="*/ 2147483647 w 258"/>
                <a:gd name="T81" fmla="*/ 2147483647 h 184"/>
                <a:gd name="T82" fmla="*/ 2147483647 w 258"/>
                <a:gd name="T83" fmla="*/ 2147483647 h 184"/>
                <a:gd name="T84" fmla="*/ 2147483647 w 258"/>
                <a:gd name="T85" fmla="*/ 2147483647 h 184"/>
                <a:gd name="T86" fmla="*/ 2147483647 w 258"/>
                <a:gd name="T87" fmla="*/ 2147483647 h 184"/>
                <a:gd name="T88" fmla="*/ 2147483647 w 258"/>
                <a:gd name="T89" fmla="*/ 2147483647 h 184"/>
                <a:gd name="T90" fmla="*/ 2147483647 w 258"/>
                <a:gd name="T91" fmla="*/ 2147483647 h 184"/>
                <a:gd name="T92" fmla="*/ 2147483647 w 258"/>
                <a:gd name="T93" fmla="*/ 2147483647 h 184"/>
                <a:gd name="T94" fmla="*/ 2147483647 w 258"/>
                <a:gd name="T95" fmla="*/ 2147483647 h 184"/>
                <a:gd name="T96" fmla="*/ 2147483647 w 258"/>
                <a:gd name="T97" fmla="*/ 2147483647 h 1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8"/>
                <a:gd name="T148" fmla="*/ 0 h 184"/>
                <a:gd name="T149" fmla="*/ 258 w 258"/>
                <a:gd name="T150" fmla="*/ 184 h 1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8" h="184">
                  <a:moveTo>
                    <a:pt x="5" y="168"/>
                  </a:moveTo>
                  <a:lnTo>
                    <a:pt x="18" y="159"/>
                  </a:lnTo>
                  <a:cubicBezTo>
                    <a:pt x="21" y="157"/>
                    <a:pt x="26" y="158"/>
                    <a:pt x="29" y="161"/>
                  </a:cubicBezTo>
                  <a:cubicBezTo>
                    <a:pt x="31" y="165"/>
                    <a:pt x="30" y="170"/>
                    <a:pt x="27" y="173"/>
                  </a:cubicBezTo>
                  <a:lnTo>
                    <a:pt x="14" y="182"/>
                  </a:lnTo>
                  <a:cubicBezTo>
                    <a:pt x="10" y="184"/>
                    <a:pt x="5" y="183"/>
                    <a:pt x="3" y="180"/>
                  </a:cubicBezTo>
                  <a:cubicBezTo>
                    <a:pt x="0" y="176"/>
                    <a:pt x="1" y="171"/>
                    <a:pt x="5" y="168"/>
                  </a:cubicBezTo>
                  <a:close/>
                  <a:moveTo>
                    <a:pt x="44" y="141"/>
                  </a:moveTo>
                  <a:lnTo>
                    <a:pt x="57" y="132"/>
                  </a:lnTo>
                  <a:cubicBezTo>
                    <a:pt x="61" y="130"/>
                    <a:pt x="66" y="130"/>
                    <a:pt x="68" y="134"/>
                  </a:cubicBezTo>
                  <a:cubicBezTo>
                    <a:pt x="71" y="138"/>
                    <a:pt x="70" y="143"/>
                    <a:pt x="66" y="145"/>
                  </a:cubicBezTo>
                  <a:lnTo>
                    <a:pt x="53" y="154"/>
                  </a:lnTo>
                  <a:cubicBezTo>
                    <a:pt x="50" y="157"/>
                    <a:pt x="45" y="156"/>
                    <a:pt x="42" y="152"/>
                  </a:cubicBezTo>
                  <a:cubicBezTo>
                    <a:pt x="40" y="149"/>
                    <a:pt x="40" y="144"/>
                    <a:pt x="44" y="141"/>
                  </a:cubicBezTo>
                  <a:close/>
                  <a:moveTo>
                    <a:pt x="84" y="114"/>
                  </a:moveTo>
                  <a:lnTo>
                    <a:pt x="97" y="105"/>
                  </a:lnTo>
                  <a:cubicBezTo>
                    <a:pt x="100" y="102"/>
                    <a:pt x="105" y="103"/>
                    <a:pt x="108" y="107"/>
                  </a:cubicBezTo>
                  <a:cubicBezTo>
                    <a:pt x="110" y="110"/>
                    <a:pt x="109" y="115"/>
                    <a:pt x="106" y="118"/>
                  </a:cubicBezTo>
                  <a:lnTo>
                    <a:pt x="93" y="127"/>
                  </a:lnTo>
                  <a:cubicBezTo>
                    <a:pt x="89" y="130"/>
                    <a:pt x="84" y="129"/>
                    <a:pt x="82" y="125"/>
                  </a:cubicBezTo>
                  <a:cubicBezTo>
                    <a:pt x="79" y="121"/>
                    <a:pt x="80" y="116"/>
                    <a:pt x="84" y="114"/>
                  </a:cubicBezTo>
                  <a:close/>
                  <a:moveTo>
                    <a:pt x="123" y="87"/>
                  </a:moveTo>
                  <a:lnTo>
                    <a:pt x="136" y="78"/>
                  </a:lnTo>
                  <a:cubicBezTo>
                    <a:pt x="140" y="75"/>
                    <a:pt x="145" y="76"/>
                    <a:pt x="147" y="80"/>
                  </a:cubicBezTo>
                  <a:cubicBezTo>
                    <a:pt x="150" y="83"/>
                    <a:pt x="149" y="88"/>
                    <a:pt x="145" y="91"/>
                  </a:cubicBezTo>
                  <a:lnTo>
                    <a:pt x="132" y="100"/>
                  </a:lnTo>
                  <a:cubicBezTo>
                    <a:pt x="129" y="102"/>
                    <a:pt x="124" y="101"/>
                    <a:pt x="121" y="98"/>
                  </a:cubicBezTo>
                  <a:cubicBezTo>
                    <a:pt x="119" y="94"/>
                    <a:pt x="119" y="89"/>
                    <a:pt x="123" y="87"/>
                  </a:cubicBezTo>
                  <a:close/>
                  <a:moveTo>
                    <a:pt x="163" y="59"/>
                  </a:moveTo>
                  <a:lnTo>
                    <a:pt x="176" y="50"/>
                  </a:lnTo>
                  <a:cubicBezTo>
                    <a:pt x="179" y="48"/>
                    <a:pt x="184" y="49"/>
                    <a:pt x="187" y="52"/>
                  </a:cubicBezTo>
                  <a:cubicBezTo>
                    <a:pt x="189" y="56"/>
                    <a:pt x="189" y="61"/>
                    <a:pt x="185" y="63"/>
                  </a:cubicBezTo>
                  <a:lnTo>
                    <a:pt x="172" y="73"/>
                  </a:lnTo>
                  <a:cubicBezTo>
                    <a:pt x="168" y="75"/>
                    <a:pt x="163" y="74"/>
                    <a:pt x="161" y="71"/>
                  </a:cubicBezTo>
                  <a:cubicBezTo>
                    <a:pt x="158" y="67"/>
                    <a:pt x="159" y="62"/>
                    <a:pt x="163" y="59"/>
                  </a:cubicBezTo>
                  <a:close/>
                  <a:moveTo>
                    <a:pt x="202" y="32"/>
                  </a:moveTo>
                  <a:lnTo>
                    <a:pt x="215" y="23"/>
                  </a:lnTo>
                  <a:cubicBezTo>
                    <a:pt x="219" y="21"/>
                    <a:pt x="224" y="21"/>
                    <a:pt x="226" y="25"/>
                  </a:cubicBezTo>
                  <a:cubicBezTo>
                    <a:pt x="229" y="29"/>
                    <a:pt x="228" y="34"/>
                    <a:pt x="224" y="36"/>
                  </a:cubicBezTo>
                  <a:lnTo>
                    <a:pt x="211" y="45"/>
                  </a:lnTo>
                  <a:cubicBezTo>
                    <a:pt x="208" y="48"/>
                    <a:pt x="203" y="47"/>
                    <a:pt x="200" y="43"/>
                  </a:cubicBezTo>
                  <a:cubicBezTo>
                    <a:pt x="198" y="40"/>
                    <a:pt x="198" y="35"/>
                    <a:pt x="202" y="32"/>
                  </a:cubicBezTo>
                  <a:close/>
                  <a:moveTo>
                    <a:pt x="242" y="5"/>
                  </a:moveTo>
                  <a:lnTo>
                    <a:pt x="245" y="3"/>
                  </a:lnTo>
                  <a:cubicBezTo>
                    <a:pt x="248" y="0"/>
                    <a:pt x="253" y="1"/>
                    <a:pt x="256" y="5"/>
                  </a:cubicBezTo>
                  <a:cubicBezTo>
                    <a:pt x="258" y="9"/>
                    <a:pt x="257" y="13"/>
                    <a:pt x="254" y="16"/>
                  </a:cubicBezTo>
                  <a:lnTo>
                    <a:pt x="251" y="18"/>
                  </a:lnTo>
                  <a:cubicBezTo>
                    <a:pt x="247" y="21"/>
                    <a:pt x="242" y="20"/>
                    <a:pt x="240" y="16"/>
                  </a:cubicBezTo>
                  <a:cubicBezTo>
                    <a:pt x="237" y="12"/>
                    <a:pt x="238" y="7"/>
                    <a:pt x="242" y="5"/>
                  </a:cubicBezTo>
                  <a:close/>
                </a:path>
              </a:pathLst>
            </a:custGeom>
            <a:solidFill>
              <a:srgbClr val="000000"/>
            </a:solidFill>
            <a:ln w="22225" cap="flat">
              <a:solidFill>
                <a:srgbClr val="000000"/>
              </a:solidFill>
              <a:prstDash val="solid"/>
              <a:bevel/>
              <a:headEnd/>
              <a:tailEnd/>
            </a:ln>
          </p:spPr>
          <p:txBody>
            <a:bodyPr/>
            <a:lstStyle/>
            <a:p>
              <a:endParaRPr lang="en-US"/>
            </a:p>
          </p:txBody>
        </p:sp>
        <p:grpSp>
          <p:nvGrpSpPr>
            <p:cNvPr id="5167" name="Group 52"/>
            <p:cNvGrpSpPr>
              <a:grpSpLocks/>
            </p:cNvGrpSpPr>
            <p:nvPr/>
          </p:nvGrpSpPr>
          <p:grpSpPr bwMode="auto">
            <a:xfrm>
              <a:off x="1519025" y="3455513"/>
              <a:ext cx="926745" cy="1030756"/>
              <a:chOff x="1519025" y="3455513"/>
              <a:chExt cx="926745" cy="1030756"/>
            </a:xfrm>
          </p:grpSpPr>
          <p:sp>
            <p:nvSpPr>
              <p:cNvPr id="5168" name="Freeform 28"/>
              <p:cNvSpPr>
                <a:spLocks noEditPoints="1"/>
              </p:cNvSpPr>
              <p:nvPr/>
            </p:nvSpPr>
            <p:spPr bwMode="auto">
              <a:xfrm>
                <a:off x="1519025" y="3455513"/>
                <a:ext cx="255700" cy="245418"/>
              </a:xfrm>
              <a:custGeom>
                <a:avLst/>
                <a:gdLst>
                  <a:gd name="T0" fmla="*/ 2147483647 w 233"/>
                  <a:gd name="T1" fmla="*/ 2147483647 h 233"/>
                  <a:gd name="T2" fmla="*/ 2147483647 w 233"/>
                  <a:gd name="T3" fmla="*/ 2147483647 h 233"/>
                  <a:gd name="T4" fmla="*/ 2147483647 w 233"/>
                  <a:gd name="T5" fmla="*/ 2147483647 h 233"/>
                  <a:gd name="T6" fmla="*/ 2147483647 w 233"/>
                  <a:gd name="T7" fmla="*/ 2147483647 h 233"/>
                  <a:gd name="T8" fmla="*/ 2147483647 w 233"/>
                  <a:gd name="T9" fmla="*/ 2147483647 h 233"/>
                  <a:gd name="T10" fmla="*/ 2147483647 w 233"/>
                  <a:gd name="T11" fmla="*/ 2147483647 h 233"/>
                  <a:gd name="T12" fmla="*/ 2147483647 w 233"/>
                  <a:gd name="T13" fmla="*/ 2147483647 h 233"/>
                  <a:gd name="T14" fmla="*/ 2147483647 w 233"/>
                  <a:gd name="T15" fmla="*/ 2147483647 h 233"/>
                  <a:gd name="T16" fmla="*/ 2147483647 w 233"/>
                  <a:gd name="T17" fmla="*/ 2147483647 h 233"/>
                  <a:gd name="T18" fmla="*/ 2147483647 w 233"/>
                  <a:gd name="T19" fmla="*/ 2147483647 h 233"/>
                  <a:gd name="T20" fmla="*/ 2147483647 w 233"/>
                  <a:gd name="T21" fmla="*/ 2147483647 h 233"/>
                  <a:gd name="T22" fmla="*/ 2147483647 w 233"/>
                  <a:gd name="T23" fmla="*/ 2147483647 h 233"/>
                  <a:gd name="T24" fmla="*/ 2147483647 w 233"/>
                  <a:gd name="T25" fmla="*/ 2147483647 h 233"/>
                  <a:gd name="T26" fmla="*/ 2147483647 w 233"/>
                  <a:gd name="T27" fmla="*/ 2147483647 h 233"/>
                  <a:gd name="T28" fmla="*/ 2147483647 w 233"/>
                  <a:gd name="T29" fmla="*/ 2147483647 h 233"/>
                  <a:gd name="T30" fmla="*/ 2147483647 w 233"/>
                  <a:gd name="T31" fmla="*/ 2147483647 h 233"/>
                  <a:gd name="T32" fmla="*/ 2147483647 w 233"/>
                  <a:gd name="T33" fmla="*/ 2147483647 h 233"/>
                  <a:gd name="T34" fmla="*/ 2147483647 w 233"/>
                  <a:gd name="T35" fmla="*/ 2147483647 h 233"/>
                  <a:gd name="T36" fmla="*/ 2147483647 w 233"/>
                  <a:gd name="T37" fmla="*/ 2147483647 h 233"/>
                  <a:gd name="T38" fmla="*/ 2147483647 w 233"/>
                  <a:gd name="T39" fmla="*/ 2147483647 h 233"/>
                  <a:gd name="T40" fmla="*/ 2147483647 w 233"/>
                  <a:gd name="T41" fmla="*/ 2147483647 h 233"/>
                  <a:gd name="T42" fmla="*/ 2147483647 w 233"/>
                  <a:gd name="T43" fmla="*/ 2147483647 h 233"/>
                  <a:gd name="T44" fmla="*/ 2147483647 w 233"/>
                  <a:gd name="T45" fmla="*/ 2147483647 h 233"/>
                  <a:gd name="T46" fmla="*/ 2147483647 w 233"/>
                  <a:gd name="T47" fmla="*/ 2147483647 h 233"/>
                  <a:gd name="T48" fmla="*/ 2147483647 w 233"/>
                  <a:gd name="T49" fmla="*/ 2147483647 h 233"/>
                  <a:gd name="T50" fmla="*/ 2147483647 w 233"/>
                  <a:gd name="T51" fmla="*/ 2147483647 h 233"/>
                  <a:gd name="T52" fmla="*/ 2147483647 w 233"/>
                  <a:gd name="T53" fmla="*/ 2147483647 h 233"/>
                  <a:gd name="T54" fmla="*/ 2147483647 w 233"/>
                  <a:gd name="T55" fmla="*/ 2147483647 h 233"/>
                  <a:gd name="T56" fmla="*/ 2147483647 w 233"/>
                  <a:gd name="T57" fmla="*/ 2147483647 h 233"/>
                  <a:gd name="T58" fmla="*/ 2147483647 w 233"/>
                  <a:gd name="T59" fmla="*/ 2147483647 h 233"/>
                  <a:gd name="T60" fmla="*/ 2147483647 w 233"/>
                  <a:gd name="T61" fmla="*/ 2147483647 h 233"/>
                  <a:gd name="T62" fmla="*/ 2147483647 w 233"/>
                  <a:gd name="T63" fmla="*/ 2147483647 h 233"/>
                  <a:gd name="T64" fmla="*/ 2147483647 w 233"/>
                  <a:gd name="T65" fmla="*/ 2147483647 h 233"/>
                  <a:gd name="T66" fmla="*/ 2147483647 w 233"/>
                  <a:gd name="T67" fmla="*/ 2147483647 h 233"/>
                  <a:gd name="T68" fmla="*/ 2147483647 w 233"/>
                  <a:gd name="T69" fmla="*/ 2147483647 h 233"/>
                  <a:gd name="T70" fmla="*/ 2147483647 w 233"/>
                  <a:gd name="T71" fmla="*/ 2147483647 h 233"/>
                  <a:gd name="T72" fmla="*/ 2147483647 w 233"/>
                  <a:gd name="T73" fmla="*/ 2147483647 h 233"/>
                  <a:gd name="T74" fmla="*/ 2147483647 w 233"/>
                  <a:gd name="T75" fmla="*/ 2147483647 h 233"/>
                  <a:gd name="T76" fmla="*/ 2147483647 w 233"/>
                  <a:gd name="T77" fmla="*/ 2147483647 h 233"/>
                  <a:gd name="T78" fmla="*/ 2147483647 w 233"/>
                  <a:gd name="T79" fmla="*/ 2147483647 h 233"/>
                  <a:gd name="T80" fmla="*/ 2147483647 w 233"/>
                  <a:gd name="T81" fmla="*/ 2147483647 h 233"/>
                  <a:gd name="T82" fmla="*/ 2147483647 w 233"/>
                  <a:gd name="T83" fmla="*/ 2147483647 h 233"/>
                  <a:gd name="T84" fmla="*/ 2147483647 w 233"/>
                  <a:gd name="T85" fmla="*/ 2147483647 h 233"/>
                  <a:gd name="T86" fmla="*/ 2147483647 w 233"/>
                  <a:gd name="T87" fmla="*/ 2147483647 h 233"/>
                  <a:gd name="T88" fmla="*/ 2147483647 w 233"/>
                  <a:gd name="T89" fmla="*/ 2147483647 h 233"/>
                  <a:gd name="T90" fmla="*/ 2147483647 w 233"/>
                  <a:gd name="T91" fmla="*/ 2147483647 h 233"/>
                  <a:gd name="T92" fmla="*/ 2147483647 w 233"/>
                  <a:gd name="T93" fmla="*/ 2147483647 h 233"/>
                  <a:gd name="T94" fmla="*/ 2147483647 w 233"/>
                  <a:gd name="T95" fmla="*/ 2147483647 h 233"/>
                  <a:gd name="T96" fmla="*/ 2147483647 w 233"/>
                  <a:gd name="T97" fmla="*/ 2147483647 h 23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3"/>
                  <a:gd name="T148" fmla="*/ 0 h 233"/>
                  <a:gd name="T149" fmla="*/ 233 w 233"/>
                  <a:gd name="T150" fmla="*/ 233 h 23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3" h="233">
                    <a:moveTo>
                      <a:pt x="218" y="230"/>
                    </a:moveTo>
                    <a:lnTo>
                      <a:pt x="207" y="218"/>
                    </a:lnTo>
                    <a:cubicBezTo>
                      <a:pt x="204" y="215"/>
                      <a:pt x="204" y="210"/>
                      <a:pt x="207" y="207"/>
                    </a:cubicBezTo>
                    <a:cubicBezTo>
                      <a:pt x="210" y="204"/>
                      <a:pt x="215" y="204"/>
                      <a:pt x="218" y="207"/>
                    </a:cubicBezTo>
                    <a:lnTo>
                      <a:pt x="230" y="218"/>
                    </a:lnTo>
                    <a:cubicBezTo>
                      <a:pt x="233" y="221"/>
                      <a:pt x="233" y="227"/>
                      <a:pt x="230" y="230"/>
                    </a:cubicBezTo>
                    <a:cubicBezTo>
                      <a:pt x="227" y="233"/>
                      <a:pt x="222" y="233"/>
                      <a:pt x="218" y="230"/>
                    </a:cubicBezTo>
                    <a:close/>
                    <a:moveTo>
                      <a:pt x="185" y="196"/>
                    </a:moveTo>
                    <a:lnTo>
                      <a:pt x="173" y="184"/>
                    </a:lnTo>
                    <a:cubicBezTo>
                      <a:pt x="170" y="181"/>
                      <a:pt x="170" y="176"/>
                      <a:pt x="173" y="173"/>
                    </a:cubicBezTo>
                    <a:cubicBezTo>
                      <a:pt x="176" y="170"/>
                      <a:pt x="181" y="170"/>
                      <a:pt x="185" y="173"/>
                    </a:cubicBezTo>
                    <a:lnTo>
                      <a:pt x="196" y="184"/>
                    </a:lnTo>
                    <a:cubicBezTo>
                      <a:pt x="199" y="188"/>
                      <a:pt x="199" y="193"/>
                      <a:pt x="196" y="196"/>
                    </a:cubicBezTo>
                    <a:cubicBezTo>
                      <a:pt x="193" y="199"/>
                      <a:pt x="188" y="199"/>
                      <a:pt x="185" y="196"/>
                    </a:cubicBezTo>
                    <a:close/>
                    <a:moveTo>
                      <a:pt x="151" y="162"/>
                    </a:moveTo>
                    <a:lnTo>
                      <a:pt x="139" y="150"/>
                    </a:lnTo>
                    <a:cubicBezTo>
                      <a:pt x="136" y="147"/>
                      <a:pt x="136" y="142"/>
                      <a:pt x="139" y="139"/>
                    </a:cubicBezTo>
                    <a:cubicBezTo>
                      <a:pt x="142" y="136"/>
                      <a:pt x="147" y="136"/>
                      <a:pt x="151" y="139"/>
                    </a:cubicBezTo>
                    <a:lnTo>
                      <a:pt x="162" y="150"/>
                    </a:lnTo>
                    <a:cubicBezTo>
                      <a:pt x="165" y="154"/>
                      <a:pt x="165" y="159"/>
                      <a:pt x="162" y="162"/>
                    </a:cubicBezTo>
                    <a:cubicBezTo>
                      <a:pt x="159" y="165"/>
                      <a:pt x="154" y="165"/>
                      <a:pt x="151" y="162"/>
                    </a:cubicBezTo>
                    <a:close/>
                    <a:moveTo>
                      <a:pt x="117" y="128"/>
                    </a:moveTo>
                    <a:lnTo>
                      <a:pt x="105" y="117"/>
                    </a:lnTo>
                    <a:cubicBezTo>
                      <a:pt x="102" y="113"/>
                      <a:pt x="102" y="108"/>
                      <a:pt x="105" y="105"/>
                    </a:cubicBezTo>
                    <a:cubicBezTo>
                      <a:pt x="108" y="102"/>
                      <a:pt x="114" y="102"/>
                      <a:pt x="117" y="105"/>
                    </a:cubicBezTo>
                    <a:lnTo>
                      <a:pt x="128" y="117"/>
                    </a:lnTo>
                    <a:cubicBezTo>
                      <a:pt x="131" y="120"/>
                      <a:pt x="131" y="125"/>
                      <a:pt x="128" y="128"/>
                    </a:cubicBezTo>
                    <a:cubicBezTo>
                      <a:pt x="125" y="131"/>
                      <a:pt x="120" y="131"/>
                      <a:pt x="117" y="128"/>
                    </a:cubicBezTo>
                    <a:close/>
                    <a:moveTo>
                      <a:pt x="83" y="94"/>
                    </a:moveTo>
                    <a:lnTo>
                      <a:pt x="71" y="83"/>
                    </a:lnTo>
                    <a:cubicBezTo>
                      <a:pt x="68" y="79"/>
                      <a:pt x="68" y="74"/>
                      <a:pt x="71" y="71"/>
                    </a:cubicBezTo>
                    <a:cubicBezTo>
                      <a:pt x="75" y="68"/>
                      <a:pt x="80" y="68"/>
                      <a:pt x="83" y="71"/>
                    </a:cubicBezTo>
                    <a:lnTo>
                      <a:pt x="94" y="83"/>
                    </a:lnTo>
                    <a:cubicBezTo>
                      <a:pt x="97" y="86"/>
                      <a:pt x="97" y="91"/>
                      <a:pt x="94" y="94"/>
                    </a:cubicBezTo>
                    <a:cubicBezTo>
                      <a:pt x="91" y="97"/>
                      <a:pt x="86" y="97"/>
                      <a:pt x="83" y="94"/>
                    </a:cubicBezTo>
                    <a:close/>
                    <a:moveTo>
                      <a:pt x="49" y="60"/>
                    </a:moveTo>
                    <a:lnTo>
                      <a:pt x="37" y="49"/>
                    </a:lnTo>
                    <a:cubicBezTo>
                      <a:pt x="34" y="46"/>
                      <a:pt x="34" y="40"/>
                      <a:pt x="37" y="37"/>
                    </a:cubicBezTo>
                    <a:cubicBezTo>
                      <a:pt x="41" y="34"/>
                      <a:pt x="46" y="34"/>
                      <a:pt x="49" y="37"/>
                    </a:cubicBezTo>
                    <a:lnTo>
                      <a:pt x="60" y="49"/>
                    </a:lnTo>
                    <a:cubicBezTo>
                      <a:pt x="63" y="52"/>
                      <a:pt x="63" y="57"/>
                      <a:pt x="60" y="60"/>
                    </a:cubicBezTo>
                    <a:cubicBezTo>
                      <a:pt x="57" y="63"/>
                      <a:pt x="52" y="63"/>
                      <a:pt x="49" y="60"/>
                    </a:cubicBezTo>
                    <a:close/>
                    <a:moveTo>
                      <a:pt x="15" y="26"/>
                    </a:moveTo>
                    <a:lnTo>
                      <a:pt x="3" y="15"/>
                    </a:lnTo>
                    <a:cubicBezTo>
                      <a:pt x="0" y="12"/>
                      <a:pt x="0" y="7"/>
                      <a:pt x="3" y="3"/>
                    </a:cubicBezTo>
                    <a:cubicBezTo>
                      <a:pt x="7" y="0"/>
                      <a:pt x="12" y="0"/>
                      <a:pt x="15" y="3"/>
                    </a:cubicBezTo>
                    <a:lnTo>
                      <a:pt x="26" y="15"/>
                    </a:lnTo>
                    <a:cubicBezTo>
                      <a:pt x="29" y="18"/>
                      <a:pt x="29" y="23"/>
                      <a:pt x="26" y="26"/>
                    </a:cubicBezTo>
                    <a:cubicBezTo>
                      <a:pt x="23" y="29"/>
                      <a:pt x="18" y="29"/>
                      <a:pt x="15" y="26"/>
                    </a:cubicBezTo>
                    <a:close/>
                  </a:path>
                </a:pathLst>
              </a:custGeom>
              <a:solidFill>
                <a:srgbClr val="000000"/>
              </a:solidFill>
              <a:ln w="22225" cap="flat">
                <a:solidFill>
                  <a:srgbClr val="000000"/>
                </a:solidFill>
                <a:prstDash val="solid"/>
                <a:bevel/>
                <a:headEnd/>
                <a:tailEnd/>
              </a:ln>
            </p:spPr>
            <p:txBody>
              <a:bodyPr/>
              <a:lstStyle/>
              <a:p>
                <a:endParaRPr lang="en-US"/>
              </a:p>
            </p:txBody>
          </p:sp>
          <p:sp>
            <p:nvSpPr>
              <p:cNvPr id="5169" name="Freeform 31"/>
              <p:cNvSpPr>
                <a:spLocks/>
              </p:cNvSpPr>
              <p:nvPr/>
            </p:nvSpPr>
            <p:spPr bwMode="auto">
              <a:xfrm>
                <a:off x="1606964" y="4043073"/>
                <a:ext cx="106881" cy="103942"/>
              </a:xfrm>
              <a:custGeom>
                <a:avLst/>
                <a:gdLst>
                  <a:gd name="T0" fmla="*/ 0 w 85"/>
                  <a:gd name="T1" fmla="*/ 0 h 85"/>
                  <a:gd name="T2" fmla="*/ 0 w 85"/>
                  <a:gd name="T3" fmla="*/ 2147483647 h 85"/>
                  <a:gd name="T4" fmla="*/ 2147483647 w 85"/>
                  <a:gd name="T5" fmla="*/ 2147483647 h 85"/>
                  <a:gd name="T6" fmla="*/ 0 60000 65536"/>
                  <a:gd name="T7" fmla="*/ 0 60000 65536"/>
                  <a:gd name="T8" fmla="*/ 0 60000 65536"/>
                  <a:gd name="T9" fmla="*/ 0 w 85"/>
                  <a:gd name="T10" fmla="*/ 0 h 85"/>
                  <a:gd name="T11" fmla="*/ 85 w 85"/>
                  <a:gd name="T12" fmla="*/ 85 h 85"/>
                </a:gdLst>
                <a:ahLst/>
                <a:cxnLst>
                  <a:cxn ang="T6">
                    <a:pos x="T0" y="T1"/>
                  </a:cxn>
                  <a:cxn ang="T7">
                    <a:pos x="T2" y="T3"/>
                  </a:cxn>
                  <a:cxn ang="T8">
                    <a:pos x="T4" y="T5"/>
                  </a:cxn>
                </a:cxnLst>
                <a:rect l="T9" t="T10" r="T11" b="T12"/>
                <a:pathLst>
                  <a:path w="85" h="85">
                    <a:moveTo>
                      <a:pt x="0" y="0"/>
                    </a:moveTo>
                    <a:lnTo>
                      <a:pt x="0" y="85"/>
                    </a:lnTo>
                    <a:lnTo>
                      <a:pt x="85" y="85"/>
                    </a:lnTo>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70" name="Freeform 33"/>
              <p:cNvSpPr>
                <a:spLocks/>
              </p:cNvSpPr>
              <p:nvPr/>
            </p:nvSpPr>
            <p:spPr bwMode="auto">
              <a:xfrm>
                <a:off x="1924899" y="4414087"/>
                <a:ext cx="150173" cy="72182"/>
              </a:xfrm>
              <a:custGeom>
                <a:avLst/>
                <a:gdLst>
                  <a:gd name="T0" fmla="*/ 0 w 119"/>
                  <a:gd name="T1" fmla="*/ 0 h 60"/>
                  <a:gd name="T2" fmla="*/ 2147483647 w 119"/>
                  <a:gd name="T3" fmla="*/ 2147483647 h 60"/>
                  <a:gd name="T4" fmla="*/ 2147483647 w 119"/>
                  <a:gd name="T5" fmla="*/ 0 h 60"/>
                  <a:gd name="T6" fmla="*/ 0 60000 65536"/>
                  <a:gd name="T7" fmla="*/ 0 60000 65536"/>
                  <a:gd name="T8" fmla="*/ 0 60000 65536"/>
                  <a:gd name="T9" fmla="*/ 0 w 119"/>
                  <a:gd name="T10" fmla="*/ 0 h 60"/>
                  <a:gd name="T11" fmla="*/ 119 w 119"/>
                  <a:gd name="T12" fmla="*/ 60 h 60"/>
                </a:gdLst>
                <a:ahLst/>
                <a:cxnLst>
                  <a:cxn ang="T6">
                    <a:pos x="T0" y="T1"/>
                  </a:cxn>
                  <a:cxn ang="T7">
                    <a:pos x="T2" y="T3"/>
                  </a:cxn>
                  <a:cxn ang="T8">
                    <a:pos x="T4" y="T5"/>
                  </a:cxn>
                </a:cxnLst>
                <a:rect l="T9" t="T10" r="T11" b="T12"/>
                <a:pathLst>
                  <a:path w="119" h="60">
                    <a:moveTo>
                      <a:pt x="0" y="0"/>
                    </a:moveTo>
                    <a:lnTo>
                      <a:pt x="60" y="60"/>
                    </a:lnTo>
                    <a:lnTo>
                      <a:pt x="119" y="0"/>
                    </a:lnTo>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71" name="Freeform 34"/>
              <p:cNvSpPr>
                <a:spLocks noEditPoints="1"/>
              </p:cNvSpPr>
              <p:nvPr/>
            </p:nvSpPr>
            <p:spPr bwMode="auto">
              <a:xfrm>
                <a:off x="2172482" y="4086382"/>
                <a:ext cx="181291" cy="174679"/>
              </a:xfrm>
              <a:custGeom>
                <a:avLst/>
                <a:gdLst>
                  <a:gd name="T0" fmla="*/ 2147483647 w 165"/>
                  <a:gd name="T1" fmla="*/ 2147483647 h 165"/>
                  <a:gd name="T2" fmla="*/ 2147483647 w 165"/>
                  <a:gd name="T3" fmla="*/ 2147483647 h 165"/>
                  <a:gd name="T4" fmla="*/ 2147483647 w 165"/>
                  <a:gd name="T5" fmla="*/ 2147483647 h 165"/>
                  <a:gd name="T6" fmla="*/ 2147483647 w 165"/>
                  <a:gd name="T7" fmla="*/ 2147483647 h 165"/>
                  <a:gd name="T8" fmla="*/ 2147483647 w 165"/>
                  <a:gd name="T9" fmla="*/ 2147483647 h 165"/>
                  <a:gd name="T10" fmla="*/ 2147483647 w 165"/>
                  <a:gd name="T11" fmla="*/ 2147483647 h 165"/>
                  <a:gd name="T12" fmla="*/ 2147483647 w 165"/>
                  <a:gd name="T13" fmla="*/ 2147483647 h 165"/>
                  <a:gd name="T14" fmla="*/ 2147483647 w 165"/>
                  <a:gd name="T15" fmla="*/ 2147483647 h 165"/>
                  <a:gd name="T16" fmla="*/ 2147483647 w 165"/>
                  <a:gd name="T17" fmla="*/ 2147483647 h 165"/>
                  <a:gd name="T18" fmla="*/ 2147483647 w 165"/>
                  <a:gd name="T19" fmla="*/ 2147483647 h 165"/>
                  <a:gd name="T20" fmla="*/ 2147483647 w 165"/>
                  <a:gd name="T21" fmla="*/ 2147483647 h 165"/>
                  <a:gd name="T22" fmla="*/ 2147483647 w 165"/>
                  <a:gd name="T23" fmla="*/ 2147483647 h 165"/>
                  <a:gd name="T24" fmla="*/ 2147483647 w 165"/>
                  <a:gd name="T25" fmla="*/ 2147483647 h 165"/>
                  <a:gd name="T26" fmla="*/ 2147483647 w 165"/>
                  <a:gd name="T27" fmla="*/ 2147483647 h 165"/>
                  <a:gd name="T28" fmla="*/ 2147483647 w 165"/>
                  <a:gd name="T29" fmla="*/ 2147483647 h 165"/>
                  <a:gd name="T30" fmla="*/ 2147483647 w 165"/>
                  <a:gd name="T31" fmla="*/ 2147483647 h 165"/>
                  <a:gd name="T32" fmla="*/ 2147483647 w 165"/>
                  <a:gd name="T33" fmla="*/ 2147483647 h 165"/>
                  <a:gd name="T34" fmla="*/ 2147483647 w 165"/>
                  <a:gd name="T35" fmla="*/ 2147483647 h 165"/>
                  <a:gd name="T36" fmla="*/ 2147483647 w 165"/>
                  <a:gd name="T37" fmla="*/ 2147483647 h 165"/>
                  <a:gd name="T38" fmla="*/ 2147483647 w 165"/>
                  <a:gd name="T39" fmla="*/ 2147483647 h 165"/>
                  <a:gd name="T40" fmla="*/ 2147483647 w 165"/>
                  <a:gd name="T41" fmla="*/ 2147483647 h 165"/>
                  <a:gd name="T42" fmla="*/ 2147483647 w 165"/>
                  <a:gd name="T43" fmla="*/ 2147483647 h 165"/>
                  <a:gd name="T44" fmla="*/ 2147483647 w 165"/>
                  <a:gd name="T45" fmla="*/ 2147483647 h 165"/>
                  <a:gd name="T46" fmla="*/ 2147483647 w 165"/>
                  <a:gd name="T47" fmla="*/ 2147483647 h 165"/>
                  <a:gd name="T48" fmla="*/ 2147483647 w 165"/>
                  <a:gd name="T49" fmla="*/ 2147483647 h 165"/>
                  <a:gd name="T50" fmla="*/ 2147483647 w 165"/>
                  <a:gd name="T51" fmla="*/ 2147483647 h 165"/>
                  <a:gd name="T52" fmla="*/ 2147483647 w 165"/>
                  <a:gd name="T53" fmla="*/ 2147483647 h 165"/>
                  <a:gd name="T54" fmla="*/ 2147483647 w 165"/>
                  <a:gd name="T55" fmla="*/ 2147483647 h 165"/>
                  <a:gd name="T56" fmla="*/ 2147483647 w 165"/>
                  <a:gd name="T57" fmla="*/ 2147483647 h 165"/>
                  <a:gd name="T58" fmla="*/ 2147483647 w 165"/>
                  <a:gd name="T59" fmla="*/ 2147483647 h 165"/>
                  <a:gd name="T60" fmla="*/ 2147483647 w 165"/>
                  <a:gd name="T61" fmla="*/ 2147483647 h 165"/>
                  <a:gd name="T62" fmla="*/ 2147483647 w 165"/>
                  <a:gd name="T63" fmla="*/ 2147483647 h 165"/>
                  <a:gd name="T64" fmla="*/ 2147483647 w 165"/>
                  <a:gd name="T65" fmla="*/ 2147483647 h 165"/>
                  <a:gd name="T66" fmla="*/ 2147483647 w 165"/>
                  <a:gd name="T67" fmla="*/ 2147483647 h 165"/>
                  <a:gd name="T68" fmla="*/ 2147483647 w 165"/>
                  <a:gd name="T69" fmla="*/ 2147483647 h 1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5"/>
                  <a:gd name="T106" fmla="*/ 0 h 165"/>
                  <a:gd name="T107" fmla="*/ 165 w 165"/>
                  <a:gd name="T108" fmla="*/ 165 h 1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5" h="165">
                    <a:moveTo>
                      <a:pt x="15" y="3"/>
                    </a:moveTo>
                    <a:lnTo>
                      <a:pt x="26" y="15"/>
                    </a:lnTo>
                    <a:cubicBezTo>
                      <a:pt x="29" y="18"/>
                      <a:pt x="29" y="23"/>
                      <a:pt x="26" y="26"/>
                    </a:cubicBezTo>
                    <a:cubicBezTo>
                      <a:pt x="23" y="29"/>
                      <a:pt x="18" y="29"/>
                      <a:pt x="15" y="26"/>
                    </a:cubicBezTo>
                    <a:lnTo>
                      <a:pt x="3" y="15"/>
                    </a:lnTo>
                    <a:cubicBezTo>
                      <a:pt x="0" y="12"/>
                      <a:pt x="0" y="6"/>
                      <a:pt x="3" y="3"/>
                    </a:cubicBezTo>
                    <a:cubicBezTo>
                      <a:pt x="7" y="0"/>
                      <a:pt x="12" y="0"/>
                      <a:pt x="15" y="3"/>
                    </a:cubicBezTo>
                    <a:close/>
                    <a:moveTo>
                      <a:pt x="49" y="37"/>
                    </a:moveTo>
                    <a:lnTo>
                      <a:pt x="60" y="49"/>
                    </a:lnTo>
                    <a:cubicBezTo>
                      <a:pt x="63" y="52"/>
                      <a:pt x="63" y="57"/>
                      <a:pt x="60" y="60"/>
                    </a:cubicBezTo>
                    <a:cubicBezTo>
                      <a:pt x="57" y="63"/>
                      <a:pt x="52" y="63"/>
                      <a:pt x="49" y="60"/>
                    </a:cubicBezTo>
                    <a:lnTo>
                      <a:pt x="37" y="49"/>
                    </a:lnTo>
                    <a:cubicBezTo>
                      <a:pt x="34" y="45"/>
                      <a:pt x="34" y="40"/>
                      <a:pt x="37" y="37"/>
                    </a:cubicBezTo>
                    <a:cubicBezTo>
                      <a:pt x="41" y="34"/>
                      <a:pt x="46" y="34"/>
                      <a:pt x="49" y="37"/>
                    </a:cubicBezTo>
                    <a:close/>
                    <a:moveTo>
                      <a:pt x="83" y="71"/>
                    </a:moveTo>
                    <a:lnTo>
                      <a:pt x="94" y="83"/>
                    </a:lnTo>
                    <a:cubicBezTo>
                      <a:pt x="97" y="86"/>
                      <a:pt x="97" y="91"/>
                      <a:pt x="94" y="94"/>
                    </a:cubicBezTo>
                    <a:cubicBezTo>
                      <a:pt x="91" y="97"/>
                      <a:pt x="86" y="97"/>
                      <a:pt x="83" y="94"/>
                    </a:cubicBezTo>
                    <a:lnTo>
                      <a:pt x="71" y="83"/>
                    </a:lnTo>
                    <a:cubicBezTo>
                      <a:pt x="68" y="79"/>
                      <a:pt x="68" y="74"/>
                      <a:pt x="71" y="71"/>
                    </a:cubicBezTo>
                    <a:cubicBezTo>
                      <a:pt x="74" y="68"/>
                      <a:pt x="80" y="68"/>
                      <a:pt x="83" y="71"/>
                    </a:cubicBezTo>
                    <a:close/>
                    <a:moveTo>
                      <a:pt x="117" y="105"/>
                    </a:moveTo>
                    <a:lnTo>
                      <a:pt x="128" y="116"/>
                    </a:lnTo>
                    <a:cubicBezTo>
                      <a:pt x="131" y="120"/>
                      <a:pt x="131" y="125"/>
                      <a:pt x="128" y="128"/>
                    </a:cubicBezTo>
                    <a:cubicBezTo>
                      <a:pt x="125" y="131"/>
                      <a:pt x="120" y="131"/>
                      <a:pt x="117" y="128"/>
                    </a:cubicBezTo>
                    <a:lnTo>
                      <a:pt x="105" y="116"/>
                    </a:lnTo>
                    <a:cubicBezTo>
                      <a:pt x="102" y="113"/>
                      <a:pt x="102" y="108"/>
                      <a:pt x="105" y="105"/>
                    </a:cubicBezTo>
                    <a:cubicBezTo>
                      <a:pt x="108" y="102"/>
                      <a:pt x="113" y="102"/>
                      <a:pt x="117" y="105"/>
                    </a:cubicBezTo>
                    <a:close/>
                    <a:moveTo>
                      <a:pt x="151" y="139"/>
                    </a:moveTo>
                    <a:lnTo>
                      <a:pt x="162" y="150"/>
                    </a:lnTo>
                    <a:cubicBezTo>
                      <a:pt x="165" y="154"/>
                      <a:pt x="165" y="159"/>
                      <a:pt x="162" y="162"/>
                    </a:cubicBezTo>
                    <a:cubicBezTo>
                      <a:pt x="159" y="165"/>
                      <a:pt x="154" y="165"/>
                      <a:pt x="151" y="162"/>
                    </a:cubicBezTo>
                    <a:lnTo>
                      <a:pt x="139" y="150"/>
                    </a:lnTo>
                    <a:cubicBezTo>
                      <a:pt x="136" y="147"/>
                      <a:pt x="136" y="142"/>
                      <a:pt x="139" y="139"/>
                    </a:cubicBezTo>
                    <a:cubicBezTo>
                      <a:pt x="142" y="136"/>
                      <a:pt x="147" y="136"/>
                      <a:pt x="151" y="139"/>
                    </a:cubicBezTo>
                    <a:close/>
                  </a:path>
                </a:pathLst>
              </a:custGeom>
              <a:solidFill>
                <a:srgbClr val="000000"/>
              </a:solidFill>
              <a:ln w="22225" cap="flat">
                <a:solidFill>
                  <a:srgbClr val="000000"/>
                </a:solidFill>
                <a:prstDash val="solid"/>
                <a:bevel/>
                <a:headEnd/>
                <a:tailEnd/>
              </a:ln>
            </p:spPr>
            <p:txBody>
              <a:bodyPr/>
              <a:lstStyle/>
              <a:p>
                <a:endParaRPr lang="en-US"/>
              </a:p>
            </p:txBody>
          </p:sp>
          <p:sp>
            <p:nvSpPr>
              <p:cNvPr id="5172" name="Freeform 37"/>
              <p:cNvSpPr>
                <a:spLocks/>
              </p:cNvSpPr>
              <p:nvPr/>
            </p:nvSpPr>
            <p:spPr bwMode="auto">
              <a:xfrm>
                <a:off x="2340243" y="3700931"/>
                <a:ext cx="105527" cy="119822"/>
              </a:xfrm>
              <a:custGeom>
                <a:avLst/>
                <a:gdLst>
                  <a:gd name="T0" fmla="*/ 2147483647 w 83"/>
                  <a:gd name="T1" fmla="*/ 2147483647 h 99"/>
                  <a:gd name="T2" fmla="*/ 2147483647 w 83"/>
                  <a:gd name="T3" fmla="*/ 2147483647 h 99"/>
                  <a:gd name="T4" fmla="*/ 0 w 83"/>
                  <a:gd name="T5" fmla="*/ 0 h 99"/>
                  <a:gd name="T6" fmla="*/ 0 60000 65536"/>
                  <a:gd name="T7" fmla="*/ 0 60000 65536"/>
                  <a:gd name="T8" fmla="*/ 0 60000 65536"/>
                  <a:gd name="T9" fmla="*/ 0 w 83"/>
                  <a:gd name="T10" fmla="*/ 0 h 99"/>
                  <a:gd name="T11" fmla="*/ 83 w 83"/>
                  <a:gd name="T12" fmla="*/ 99 h 99"/>
                </a:gdLst>
                <a:ahLst/>
                <a:cxnLst>
                  <a:cxn ang="T6">
                    <a:pos x="T0" y="T1"/>
                  </a:cxn>
                  <a:cxn ang="T7">
                    <a:pos x="T2" y="T3"/>
                  </a:cxn>
                  <a:cxn ang="T8">
                    <a:pos x="T4" y="T5"/>
                  </a:cxn>
                </a:cxnLst>
                <a:rect l="T9" t="T10" r="T11" b="T12"/>
                <a:pathLst>
                  <a:path w="83" h="99">
                    <a:moveTo>
                      <a:pt x="67" y="99"/>
                    </a:moveTo>
                    <a:lnTo>
                      <a:pt x="83" y="15"/>
                    </a:lnTo>
                    <a:lnTo>
                      <a:pt x="0" y="0"/>
                    </a:lnTo>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aphicFrame>
            <p:nvGraphicFramePr>
              <p:cNvPr id="5126" name="Object 6"/>
              <p:cNvGraphicFramePr>
                <a:graphicFrameLocks noChangeAspect="1"/>
              </p:cNvGraphicFramePr>
              <p:nvPr/>
            </p:nvGraphicFramePr>
            <p:xfrm>
              <a:off x="1727373" y="3650405"/>
              <a:ext cx="530343" cy="697275"/>
            </p:xfrm>
            <a:graphic>
              <a:graphicData uri="http://schemas.openxmlformats.org/presentationml/2006/ole">
                <mc:AlternateContent xmlns:mc="http://schemas.openxmlformats.org/markup-compatibility/2006">
                  <mc:Choice xmlns:v="urn:schemas-microsoft-com:vml" Requires="v">
                    <p:oleObj spid="_x0000_s66711" name="Visio" r:id="rId13" imgW="257251" imgH="342900" progId="Visio.Drawing.11">
                      <p:embed/>
                    </p:oleObj>
                  </mc:Choice>
                  <mc:Fallback>
                    <p:oleObj name="Visio" r:id="rId13" imgW="257251" imgH="342900"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7373" y="3650405"/>
                            <a:ext cx="530343" cy="6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sp>
        <p:nvSpPr>
          <p:cNvPr id="5157" name="矩形 47"/>
          <p:cNvSpPr>
            <a:spLocks noChangeArrowheads="1"/>
          </p:cNvSpPr>
          <p:nvPr/>
        </p:nvSpPr>
        <p:spPr bwMode="auto">
          <a:xfrm>
            <a:off x="5072063" y="2143125"/>
            <a:ext cx="33099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mn-lt"/>
                <a:ea typeface="华文仿宋" charset="0"/>
                <a:cs typeface="华文仿宋" charset="0"/>
              </a:rPr>
              <a:t>Relationship between object position and the change of the signal</a:t>
            </a:r>
            <a:endParaRPr lang="zh-CN" altLang="en-US" sz="2000" dirty="0">
              <a:latin typeface="+mn-lt"/>
              <a:ea typeface="华文仿宋" charset="0"/>
              <a:cs typeface="华文仿宋" charset="0"/>
            </a:endParaRPr>
          </a:p>
        </p:txBody>
      </p:sp>
      <p:sp>
        <p:nvSpPr>
          <p:cNvPr id="50" name="矩形 49"/>
          <p:cNvSpPr>
            <a:spLocks noChangeArrowheads="1"/>
          </p:cNvSpPr>
          <p:nvPr/>
        </p:nvSpPr>
        <p:spPr bwMode="auto">
          <a:xfrm>
            <a:off x="5572125" y="3236655"/>
            <a:ext cx="296227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mn-lt"/>
                <a:ea typeface="华文仿宋" charset="0"/>
                <a:cs typeface="华文仿宋" charset="0"/>
              </a:rPr>
              <a:t>An object comes in to this area</a:t>
            </a:r>
          </a:p>
          <a:p>
            <a:pPr>
              <a:buFont typeface="Wingdings" charset="0"/>
              <a:buChar char="à"/>
            </a:pPr>
            <a:r>
              <a:rPr lang="en-US" altLang="zh-CN" sz="2000" dirty="0">
                <a:latin typeface="+mn-lt"/>
                <a:ea typeface="华文仿宋" charset="0"/>
                <a:cs typeface="华文仿宋" charset="0"/>
              </a:rPr>
              <a:t> will cause an additional signal reflection path</a:t>
            </a:r>
          </a:p>
          <a:p>
            <a:pPr>
              <a:buFont typeface="Wingdings" charset="0"/>
              <a:buChar char="à"/>
            </a:pPr>
            <a:r>
              <a:rPr lang="en-US" altLang="zh-CN" sz="2000" dirty="0">
                <a:latin typeface="+mn-lt"/>
                <a:ea typeface="华文仿宋" charset="0"/>
                <a:cs typeface="华文仿宋" charset="0"/>
              </a:rPr>
              <a:t> the additional received power is much smaller than previous received power</a:t>
            </a:r>
            <a:endParaRPr lang="zh-CN" altLang="en-US" sz="2000" dirty="0">
              <a:latin typeface="+mn-lt"/>
              <a:ea typeface="华文仿宋" charset="0"/>
              <a:cs typeface="华文仿宋" charset="0"/>
            </a:endParaRPr>
          </a:p>
        </p:txBody>
      </p:sp>
      <p:sp>
        <p:nvSpPr>
          <p:cNvPr id="5159" name="Rectangle 51"/>
          <p:cNvSpPr>
            <a:spLocks noChangeArrowheads="1"/>
          </p:cNvSpPr>
          <p:nvPr/>
        </p:nvSpPr>
        <p:spPr bwMode="auto">
          <a:xfrm>
            <a:off x="58738" y="4786313"/>
            <a:ext cx="28299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latin typeface="+mn-lt"/>
                <a:ea typeface="华文仿宋" charset="0"/>
                <a:cs typeface="华文仿宋" charset="0"/>
              </a:rPr>
              <a:t>Total received power</a:t>
            </a:r>
            <a:endParaRPr lang="en-US" altLang="zh-CN" dirty="0">
              <a:latin typeface="+mn-lt"/>
              <a:ea typeface="宋体" charset="0"/>
              <a:cs typeface="宋体" charset="0"/>
            </a:endParaRPr>
          </a:p>
        </p:txBody>
      </p:sp>
      <p:sp>
        <p:nvSpPr>
          <p:cNvPr id="5160" name="Rectangle 56"/>
          <p:cNvSpPr>
            <a:spLocks noChangeArrowheads="1"/>
          </p:cNvSpPr>
          <p:nvPr/>
        </p:nvSpPr>
        <p:spPr bwMode="auto">
          <a:xfrm>
            <a:off x="3286125" y="3071813"/>
            <a:ext cx="1208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200">
                <a:ea typeface="华文仿宋" charset="0"/>
                <a:cs typeface="华文仿宋" charset="0"/>
              </a:rPr>
              <a:t>ground </a:t>
            </a:r>
          </a:p>
          <a:p>
            <a:pPr algn="ctr"/>
            <a:r>
              <a:rPr lang="en-US" altLang="zh-CN" sz="1200">
                <a:ea typeface="华文仿宋" charset="0"/>
                <a:cs typeface="华文仿宋" charset="0"/>
              </a:rPr>
              <a:t>reflection path </a:t>
            </a:r>
            <a:endParaRPr lang="en-US" altLang="zh-CN" sz="1200">
              <a:ea typeface="宋体" charset="0"/>
              <a:cs typeface="宋体" charset="0"/>
            </a:endParaRPr>
          </a:p>
        </p:txBody>
      </p:sp>
      <p:sp>
        <p:nvSpPr>
          <p:cNvPr id="5161" name="Rectangle 57"/>
          <p:cNvSpPr>
            <a:spLocks noChangeArrowheads="1"/>
          </p:cNvSpPr>
          <p:nvPr/>
        </p:nvSpPr>
        <p:spPr bwMode="auto">
          <a:xfrm>
            <a:off x="1443038" y="1866900"/>
            <a:ext cx="1343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ea typeface="华文仿宋" charset="0"/>
                <a:cs typeface="华文仿宋" charset="0"/>
              </a:rPr>
              <a:t>line-of-sight path</a:t>
            </a:r>
            <a:endParaRPr lang="en-US" altLang="zh-CN" sz="1200">
              <a:ea typeface="宋体" charset="0"/>
              <a:cs typeface="宋体" charset="0"/>
            </a:endParaRPr>
          </a:p>
        </p:txBody>
      </p:sp>
    </p:spTree>
    <p:custDataLst>
      <p:tags r:id="rId2"/>
    </p:custDataLst>
    <p:extLst>
      <p:ext uri="{BB962C8B-B14F-4D97-AF65-F5344CB8AC3E}">
        <p14:creationId xmlns:p14="http://schemas.microsoft.com/office/powerpoint/2010/main" val="2255850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683"/>
                                        </p:tgtEl>
                                        <p:attrNameLst>
                                          <p:attrName>style.visibility</p:attrName>
                                        </p:attrNameLst>
                                      </p:cBhvr>
                                      <p:to>
                                        <p:strVal val="visible"/>
                                      </p:to>
                                    </p:set>
                                    <p:animEffect transition="in" filter="blinds(horizontal)">
                                      <p:cBhvr>
                                        <p:cTn id="7" dur="500"/>
                                        <p:tgtEl>
                                          <p:spTgt spid="624683"/>
                                        </p:tgtEl>
                                      </p:cBhvr>
                                    </p:animEffect>
                                  </p:childTnLst>
                                </p:cTn>
                              </p:par>
                              <p:par>
                                <p:cTn id="8" presetID="3" presetClass="entr" presetSubtype="10" fill="hold" nodeType="withEffect">
                                  <p:stCondLst>
                                    <p:cond delay="0"/>
                                  </p:stCondLst>
                                  <p:childTnLst>
                                    <p:set>
                                      <p:cBhvr>
                                        <p:cTn id="9" dur="1" fill="hold">
                                          <p:stCondLst>
                                            <p:cond delay="0"/>
                                          </p:stCondLst>
                                        </p:cTn>
                                        <p:tgtEl>
                                          <p:spTgt spid="624680"/>
                                        </p:tgtEl>
                                        <p:attrNameLst>
                                          <p:attrName>style.visibility</p:attrName>
                                        </p:attrNameLst>
                                      </p:cBhvr>
                                      <p:to>
                                        <p:strVal val="visible"/>
                                      </p:to>
                                    </p:set>
                                    <p:animEffect transition="in" filter="blinds(horizontal)">
                                      <p:cBhvr>
                                        <p:cTn id="10" dur="500"/>
                                        <p:tgtEl>
                                          <p:spTgt spid="624680"/>
                                        </p:tgtEl>
                                      </p:cBhvr>
                                    </p:animEffect>
                                  </p:childTnLst>
                                </p:cTn>
                              </p:par>
                              <p:par>
                                <p:cTn id="11" presetID="3" presetClass="entr" presetSubtype="10" fill="hold" nodeType="withEffect">
                                  <p:stCondLst>
                                    <p:cond delay="0"/>
                                  </p:stCondLst>
                                  <p:childTnLst>
                                    <p:set>
                                      <p:cBhvr>
                                        <p:cTn id="12" dur="1" fill="hold">
                                          <p:stCondLst>
                                            <p:cond delay="0"/>
                                          </p:stCondLst>
                                        </p:cTn>
                                        <p:tgtEl>
                                          <p:spTgt spid="624689"/>
                                        </p:tgtEl>
                                        <p:attrNameLst>
                                          <p:attrName>style.visibility</p:attrName>
                                        </p:attrNameLst>
                                      </p:cBhvr>
                                      <p:to>
                                        <p:strVal val="visible"/>
                                      </p:to>
                                    </p:set>
                                    <p:animEffect transition="in" filter="blinds(horizontal)">
                                      <p:cBhvr>
                                        <p:cTn id="13" dur="500"/>
                                        <p:tgtEl>
                                          <p:spTgt spid="62468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24681"/>
                                        </p:tgtEl>
                                        <p:attrNameLst>
                                          <p:attrName>style.visibility</p:attrName>
                                        </p:attrNameLst>
                                      </p:cBhvr>
                                      <p:to>
                                        <p:strVal val="visible"/>
                                      </p:to>
                                    </p:set>
                                    <p:animEffect transition="in" filter="blinds(horizontal)">
                                      <p:cBhvr>
                                        <p:cTn id="16" dur="500"/>
                                        <p:tgtEl>
                                          <p:spTgt spid="624681"/>
                                        </p:tgtEl>
                                      </p:cBhvr>
                                    </p:animEffect>
                                  </p:childTnLst>
                                </p:cTn>
                              </p:par>
                              <p:par>
                                <p:cTn id="17" presetID="3" presetClass="entr" presetSubtype="10" fill="hold" nodeType="withEffect">
                                  <p:stCondLst>
                                    <p:cond delay="0"/>
                                  </p:stCondLst>
                                  <p:childTnLst>
                                    <p:set>
                                      <p:cBhvr>
                                        <p:cTn id="18" dur="1" fill="hold">
                                          <p:stCondLst>
                                            <p:cond delay="0"/>
                                          </p:stCondLst>
                                        </p:cTn>
                                        <p:tgtEl>
                                          <p:spTgt spid="624688"/>
                                        </p:tgtEl>
                                        <p:attrNameLst>
                                          <p:attrName>style.visibility</p:attrName>
                                        </p:attrNameLst>
                                      </p:cBhvr>
                                      <p:to>
                                        <p:strVal val="visible"/>
                                      </p:to>
                                    </p:set>
                                    <p:animEffect transition="in" filter="blinds(horizontal)">
                                      <p:cBhvr>
                                        <p:cTn id="19" dur="500"/>
                                        <p:tgtEl>
                                          <p:spTgt spid="62468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24659"/>
                                        </p:tgtEl>
                                        <p:attrNameLst>
                                          <p:attrName>style.visibility</p:attrName>
                                        </p:attrNameLst>
                                      </p:cBhvr>
                                      <p:to>
                                        <p:strVal val="visible"/>
                                      </p:to>
                                    </p:set>
                                    <p:animEffect transition="in" filter="blinds(horizontal)">
                                      <p:cBhvr>
                                        <p:cTn id="22" dur="500"/>
                                        <p:tgtEl>
                                          <p:spTgt spid="62465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24658"/>
                                        </p:tgtEl>
                                        <p:attrNameLst>
                                          <p:attrName>style.visibility</p:attrName>
                                        </p:attrNameLst>
                                      </p:cBhvr>
                                      <p:to>
                                        <p:strVal val="visible"/>
                                      </p:to>
                                    </p:set>
                                    <p:animEffect transition="in" filter="blinds(horizontal)">
                                      <p:cBhvr>
                                        <p:cTn id="25" dur="500"/>
                                        <p:tgtEl>
                                          <p:spTgt spid="624658"/>
                                        </p:tgtEl>
                                      </p:cBhvr>
                                    </p:animEffect>
                                  </p:childTnLst>
                                </p:cTn>
                              </p:par>
                              <p:par>
                                <p:cTn id="26" presetID="3" presetClass="entr" presetSubtype="1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24660"/>
                                        </p:tgtEl>
                                        <p:attrNameLst>
                                          <p:attrName>style.visibility</p:attrName>
                                        </p:attrNameLst>
                                      </p:cBhvr>
                                      <p:to>
                                        <p:strVal val="visible"/>
                                      </p:to>
                                    </p:set>
                                    <p:animEffect transition="in" filter="blinds(horizontal)">
                                      <p:cBhvr>
                                        <p:cTn id="31" dur="500"/>
                                        <p:tgtEl>
                                          <p:spTgt spid="624660"/>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par>
                                <p:cTn id="35" presetID="3" presetClass="entr" presetSubtype="1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par>
                          <p:cTn id="38" fill="hold" nodeType="afterGroup">
                            <p:stCondLst>
                              <p:cond delay="500"/>
                            </p:stCondLst>
                            <p:childTnLst>
                              <p:par>
                                <p:cTn id="39" presetID="3" presetClass="entr" presetSubtype="10" fill="hold" nodeType="afterEffect">
                                  <p:stCondLst>
                                    <p:cond delay="0"/>
                                  </p:stCondLst>
                                  <p:childTnLst>
                                    <p:set>
                                      <p:cBhvr>
                                        <p:cTn id="40" dur="1" fill="hold">
                                          <p:stCondLst>
                                            <p:cond delay="0"/>
                                          </p:stCondLst>
                                        </p:cTn>
                                        <p:tgtEl>
                                          <p:spTgt spid="50">
                                            <p:txEl>
                                              <p:pRg st="0" end="0"/>
                                            </p:txEl>
                                          </p:spTgt>
                                        </p:tgtEl>
                                        <p:attrNameLst>
                                          <p:attrName>style.visibility</p:attrName>
                                        </p:attrNameLst>
                                      </p:cBhvr>
                                      <p:to>
                                        <p:strVal val="visible"/>
                                      </p:to>
                                    </p:set>
                                    <p:animEffect transition="in" filter="blinds(horizontal)">
                                      <p:cBhvr>
                                        <p:cTn id="41" dur="500"/>
                                        <p:tgtEl>
                                          <p:spTgt spid="50">
                                            <p:txEl>
                                              <p:pRg st="0" end="0"/>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50">
                                            <p:txEl>
                                              <p:pRg st="1" end="1"/>
                                            </p:txEl>
                                          </p:spTgt>
                                        </p:tgtEl>
                                        <p:attrNameLst>
                                          <p:attrName>style.visibility</p:attrName>
                                        </p:attrNameLst>
                                      </p:cBhvr>
                                      <p:to>
                                        <p:strVal val="visible"/>
                                      </p:to>
                                    </p:set>
                                    <p:animEffect transition="in" filter="blinds(horizontal)">
                                      <p:cBhvr>
                                        <p:cTn id="44" dur="500"/>
                                        <p:tgtEl>
                                          <p:spTgt spid="50">
                                            <p:txEl>
                                              <p:pRg st="1" end="1"/>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50">
                                            <p:txEl>
                                              <p:pRg st="2" end="2"/>
                                            </p:txEl>
                                          </p:spTgt>
                                        </p:tgtEl>
                                        <p:attrNameLst>
                                          <p:attrName>style.visibility</p:attrName>
                                        </p:attrNameLst>
                                      </p:cBhvr>
                                      <p:to>
                                        <p:strVal val="visible"/>
                                      </p:to>
                                    </p:set>
                                    <p:animEffect transition="in" filter="blinds(horizontal)">
                                      <p:cBhvr>
                                        <p:cTn id="47" dur="500"/>
                                        <p:tgtEl>
                                          <p:spTgt spid="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1" grpId="0"/>
      <p:bldP spid="624683" grpId="0"/>
      <p:bldP spid="624658" grpId="0"/>
      <p:bldP spid="624659" grpId="0" animBg="1"/>
      <p:bldP spid="6246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57200" y="274638"/>
            <a:ext cx="8153400" cy="1143000"/>
          </a:xfrm>
        </p:spPr>
        <p:txBody>
          <a:bodyPr/>
          <a:lstStyle/>
          <a:p>
            <a:pPr eaLnBrk="1" hangingPunct="1"/>
            <a:r>
              <a:rPr lang="en-US" sz="4000" dirty="0" smtClean="0"/>
              <a:t>Approaches for Determining Location</a:t>
            </a:r>
          </a:p>
        </p:txBody>
      </p:sp>
      <p:sp>
        <p:nvSpPr>
          <p:cNvPr id="27652" name="Rectangle 3"/>
          <p:cNvSpPr>
            <a:spLocks noGrp="1" noChangeArrowheads="1"/>
          </p:cNvSpPr>
          <p:nvPr>
            <p:ph type="body" idx="1"/>
          </p:nvPr>
        </p:nvSpPr>
        <p:spPr/>
        <p:txBody>
          <a:bodyPr/>
          <a:lstStyle/>
          <a:p>
            <a:pPr eaLnBrk="1" hangingPunct="1">
              <a:lnSpc>
                <a:spcPct val="100000"/>
              </a:lnSpc>
            </a:pPr>
            <a:r>
              <a:rPr lang="en-US" sz="2800" dirty="0" smtClean="0"/>
              <a:t>Localization algorithms</a:t>
            </a:r>
          </a:p>
          <a:p>
            <a:pPr lvl="1" eaLnBrk="1" hangingPunct="1">
              <a:lnSpc>
                <a:spcPct val="100000"/>
              </a:lnSpc>
            </a:pPr>
            <a:r>
              <a:rPr lang="en-US" sz="2400" dirty="0" smtClean="0"/>
              <a:t>Proximity</a:t>
            </a:r>
          </a:p>
          <a:p>
            <a:pPr lvl="1" eaLnBrk="1" hangingPunct="1">
              <a:lnSpc>
                <a:spcPct val="100000"/>
              </a:lnSpc>
            </a:pPr>
            <a:r>
              <a:rPr lang="en-US" sz="2400" dirty="0" err="1" smtClean="0"/>
              <a:t>Lateration</a:t>
            </a:r>
            <a:endParaRPr lang="en-US" sz="2400" dirty="0"/>
          </a:p>
          <a:p>
            <a:pPr lvl="1" eaLnBrk="1" hangingPunct="1">
              <a:lnSpc>
                <a:spcPct val="100000"/>
              </a:lnSpc>
            </a:pPr>
            <a:r>
              <a:rPr lang="en-US" sz="2400" dirty="0" smtClean="0"/>
              <a:t>Angulation</a:t>
            </a:r>
          </a:p>
          <a:p>
            <a:pPr lvl="1" eaLnBrk="1" hangingPunct="1">
              <a:lnSpc>
                <a:spcPct val="100000"/>
              </a:lnSpc>
            </a:pPr>
            <a:r>
              <a:rPr lang="en-US" sz="2400" dirty="0" smtClean="0"/>
              <a:t>RSSI</a:t>
            </a:r>
          </a:p>
          <a:p>
            <a:pPr lvl="1" eaLnBrk="1" hangingPunct="1">
              <a:lnSpc>
                <a:spcPct val="100000"/>
              </a:lnSpc>
            </a:pPr>
            <a:r>
              <a:rPr lang="en-US" sz="2400" dirty="0" err="1" smtClean="0"/>
              <a:t>ToA</a:t>
            </a:r>
            <a:r>
              <a:rPr lang="en-US" sz="2400" dirty="0" smtClean="0"/>
              <a:t>, </a:t>
            </a:r>
            <a:r>
              <a:rPr lang="en-US" sz="2400" dirty="0" err="1" smtClean="0"/>
              <a:t>TDoA</a:t>
            </a:r>
            <a:endParaRPr lang="en-US" sz="2400" dirty="0" smtClean="0"/>
          </a:p>
          <a:p>
            <a:pPr lvl="1" eaLnBrk="1" hangingPunct="1">
              <a:lnSpc>
                <a:spcPct val="100000"/>
              </a:lnSpc>
            </a:pPr>
            <a:r>
              <a:rPr lang="en-US" sz="2400" dirty="0" smtClean="0"/>
              <a:t>Fingerprinting</a:t>
            </a:r>
          </a:p>
          <a:p>
            <a:pPr eaLnBrk="1" hangingPunct="1">
              <a:lnSpc>
                <a:spcPct val="100000"/>
              </a:lnSpc>
            </a:pPr>
            <a:r>
              <a:rPr lang="en-US" sz="2800" dirty="0" smtClean="0"/>
              <a:t>Distance estimates</a:t>
            </a:r>
          </a:p>
          <a:p>
            <a:pPr lvl="1" eaLnBrk="1" hangingPunct="1">
              <a:lnSpc>
                <a:spcPct val="100000"/>
              </a:lnSpc>
            </a:pPr>
            <a:r>
              <a:rPr lang="en-US" sz="2400" dirty="0" smtClean="0"/>
              <a:t>Time of Flight</a:t>
            </a:r>
          </a:p>
          <a:p>
            <a:pPr lvl="1" eaLnBrk="1" hangingPunct="1">
              <a:lnSpc>
                <a:spcPct val="100000"/>
              </a:lnSpc>
            </a:pPr>
            <a:r>
              <a:rPr lang="en-US" sz="2400" dirty="0" smtClean="0"/>
              <a:t>Signal Strength Attenuation</a:t>
            </a:r>
          </a:p>
        </p:txBody>
      </p:sp>
    </p:spTree>
    <p:extLst>
      <p:ext uri="{BB962C8B-B14F-4D97-AF65-F5344CB8AC3E}">
        <p14:creationId xmlns:p14="http://schemas.microsoft.com/office/powerpoint/2010/main" val="51054404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57200" y="228600"/>
            <a:ext cx="8229600" cy="833438"/>
          </a:xfrm>
        </p:spPr>
        <p:txBody>
          <a:bodyPr/>
          <a:lstStyle/>
          <a:p>
            <a:r>
              <a:rPr lang="en-US" altLang="zh-CN" sz="4000">
                <a:ea typeface="宋体" charset="0"/>
                <a:cs typeface="宋体" charset="0"/>
              </a:rPr>
              <a:t>Signal Dynamic Property</a:t>
            </a:r>
          </a:p>
        </p:txBody>
      </p:sp>
      <p:sp>
        <p:nvSpPr>
          <p:cNvPr id="6148" name="Rectangle 51"/>
          <p:cNvSpPr>
            <a:spLocks noGrp="1" noChangeArrowheads="1"/>
          </p:cNvSpPr>
          <p:nvPr>
            <p:ph type="body" sz="half" idx="2"/>
          </p:nvPr>
        </p:nvSpPr>
        <p:spPr>
          <a:xfrm>
            <a:off x="323851" y="5105400"/>
            <a:ext cx="8134350" cy="1341438"/>
          </a:xfrm>
        </p:spPr>
        <p:txBody>
          <a:bodyPr/>
          <a:lstStyle/>
          <a:p>
            <a:pPr>
              <a:buSzTx/>
              <a:buFontTx/>
              <a:buNone/>
            </a:pPr>
            <a:r>
              <a:rPr lang="en-US" altLang="zh-CN" sz="2000" b="1" dirty="0">
                <a:solidFill>
                  <a:srgbClr val="0000FF"/>
                </a:solidFill>
                <a:ea typeface="华文仿宋" charset="0"/>
                <a:cs typeface="华文仿宋" charset="0"/>
              </a:rPr>
              <a:t>RSSI dynamics</a:t>
            </a:r>
            <a:r>
              <a:rPr lang="en-US" altLang="zh-CN" sz="2000" dirty="0">
                <a:solidFill>
                  <a:srgbClr val="0000FF"/>
                </a:solidFill>
                <a:ea typeface="华文仿宋" charset="0"/>
                <a:cs typeface="华文仿宋" charset="0"/>
              </a:rPr>
              <a:t>: </a:t>
            </a:r>
            <a:r>
              <a:rPr lang="en-US" altLang="zh-CN" sz="2000" dirty="0">
                <a:ea typeface="华文仿宋" charset="0"/>
                <a:cs typeface="华文仿宋" charset="0"/>
              </a:rPr>
              <a:t>The difference of the </a:t>
            </a:r>
            <a:r>
              <a:rPr lang="en-US" altLang="zh-CN" sz="2000" b="1" dirty="0">
                <a:ea typeface="华文仿宋" charset="0"/>
                <a:cs typeface="华文仿宋" charset="0"/>
              </a:rPr>
              <a:t>received signal strength indicator</a:t>
            </a:r>
            <a:r>
              <a:rPr lang="en-US" altLang="zh-CN" sz="2000" dirty="0">
                <a:ea typeface="华文仿宋" charset="0"/>
                <a:cs typeface="华文仿宋" charset="0"/>
              </a:rPr>
              <a:t> (RSSI) between static and dynamic environment</a:t>
            </a:r>
            <a:endParaRPr lang="en-US" altLang="zh-CN" sz="2000" b="1" dirty="0">
              <a:ea typeface="宋体" charset="0"/>
              <a:cs typeface="宋体" charset="0"/>
            </a:endParaRPr>
          </a:p>
          <a:p>
            <a:pPr>
              <a:buSzTx/>
              <a:buFontTx/>
              <a:buNone/>
            </a:pPr>
            <a:r>
              <a:rPr lang="en-US" altLang="zh-CN" sz="2000" b="1" dirty="0">
                <a:solidFill>
                  <a:srgbClr val="0000FF"/>
                </a:solidFill>
                <a:ea typeface="宋体" charset="0"/>
                <a:cs typeface="宋体" charset="0"/>
              </a:rPr>
              <a:t>Signal dynamic property:</a:t>
            </a:r>
            <a:r>
              <a:rPr lang="en-US" altLang="zh-CN" sz="2000" b="1" dirty="0">
                <a:solidFill>
                  <a:srgbClr val="0000FF"/>
                </a:solidFill>
                <a:ea typeface="华文仿宋" charset="0"/>
                <a:cs typeface="华文仿宋" charset="0"/>
              </a:rPr>
              <a:t> </a:t>
            </a:r>
            <a:r>
              <a:rPr lang="en-US" altLang="zh-CN" sz="2000" dirty="0">
                <a:ea typeface="华文仿宋" charset="0"/>
                <a:cs typeface="华文仿宋" charset="0"/>
              </a:rPr>
              <a:t>Along each PL or VL, if the object position is closer to its midpoint, the RSSI dynamics are larger</a:t>
            </a:r>
            <a:endParaRPr lang="en-US" altLang="zh-CN" sz="2000" dirty="0">
              <a:ea typeface="宋体" charset="0"/>
              <a:cs typeface="宋体" charset="0"/>
            </a:endParaRPr>
          </a:p>
        </p:txBody>
      </p:sp>
      <p:sp>
        <p:nvSpPr>
          <p:cNvPr id="6150" name="Freeform 52"/>
          <p:cNvSpPr>
            <a:spLocks/>
          </p:cNvSpPr>
          <p:nvPr/>
        </p:nvSpPr>
        <p:spPr bwMode="auto">
          <a:xfrm>
            <a:off x="1600200" y="3524250"/>
            <a:ext cx="5357813" cy="725488"/>
          </a:xfrm>
          <a:custGeom>
            <a:avLst/>
            <a:gdLst>
              <a:gd name="T0" fmla="*/ 2147483647 w 3375"/>
              <a:gd name="T1" fmla="*/ 0 h 457"/>
              <a:gd name="T2" fmla="*/ 0 w 3375"/>
              <a:gd name="T3" fmla="*/ 2147483647 h 457"/>
              <a:gd name="T4" fmla="*/ 2147483647 w 3375"/>
              <a:gd name="T5" fmla="*/ 2147483647 h 457"/>
              <a:gd name="T6" fmla="*/ 2147483647 w 3375"/>
              <a:gd name="T7" fmla="*/ 0 h 457"/>
              <a:gd name="T8" fmla="*/ 2147483647 w 3375"/>
              <a:gd name="T9" fmla="*/ 0 h 457"/>
              <a:gd name="T10" fmla="*/ 0 60000 65536"/>
              <a:gd name="T11" fmla="*/ 0 60000 65536"/>
              <a:gd name="T12" fmla="*/ 0 60000 65536"/>
              <a:gd name="T13" fmla="*/ 0 60000 65536"/>
              <a:gd name="T14" fmla="*/ 0 60000 65536"/>
              <a:gd name="T15" fmla="*/ 0 w 3375"/>
              <a:gd name="T16" fmla="*/ 0 h 457"/>
              <a:gd name="T17" fmla="*/ 3375 w 3375"/>
              <a:gd name="T18" fmla="*/ 457 h 457"/>
            </a:gdLst>
            <a:ahLst/>
            <a:cxnLst>
              <a:cxn ang="T10">
                <a:pos x="T0" y="T1"/>
              </a:cxn>
              <a:cxn ang="T11">
                <a:pos x="T2" y="T3"/>
              </a:cxn>
              <a:cxn ang="T12">
                <a:pos x="T4" y="T5"/>
              </a:cxn>
              <a:cxn ang="T13">
                <a:pos x="T6" y="T7"/>
              </a:cxn>
              <a:cxn ang="T14">
                <a:pos x="T8" y="T9"/>
              </a:cxn>
            </a:cxnLst>
            <a:rect l="T15" t="T16" r="T17" b="T18"/>
            <a:pathLst>
              <a:path w="3375" h="457">
                <a:moveTo>
                  <a:pt x="843" y="0"/>
                </a:moveTo>
                <a:lnTo>
                  <a:pt x="0" y="457"/>
                </a:lnTo>
                <a:lnTo>
                  <a:pt x="2531" y="457"/>
                </a:lnTo>
                <a:lnTo>
                  <a:pt x="3375" y="0"/>
                </a:lnTo>
                <a:lnTo>
                  <a:pt x="84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51" name="Freeform 53"/>
          <p:cNvSpPr>
            <a:spLocks/>
          </p:cNvSpPr>
          <p:nvPr/>
        </p:nvSpPr>
        <p:spPr bwMode="auto">
          <a:xfrm>
            <a:off x="1600200" y="3524250"/>
            <a:ext cx="5357813" cy="725488"/>
          </a:xfrm>
          <a:custGeom>
            <a:avLst/>
            <a:gdLst>
              <a:gd name="T0" fmla="*/ 2147483647 w 3375"/>
              <a:gd name="T1" fmla="*/ 0 h 457"/>
              <a:gd name="T2" fmla="*/ 0 w 3375"/>
              <a:gd name="T3" fmla="*/ 2147483647 h 457"/>
              <a:gd name="T4" fmla="*/ 2147483647 w 3375"/>
              <a:gd name="T5" fmla="*/ 2147483647 h 457"/>
              <a:gd name="T6" fmla="*/ 2147483647 w 3375"/>
              <a:gd name="T7" fmla="*/ 0 h 457"/>
              <a:gd name="T8" fmla="*/ 2147483647 w 3375"/>
              <a:gd name="T9" fmla="*/ 0 h 457"/>
              <a:gd name="T10" fmla="*/ 0 60000 65536"/>
              <a:gd name="T11" fmla="*/ 0 60000 65536"/>
              <a:gd name="T12" fmla="*/ 0 60000 65536"/>
              <a:gd name="T13" fmla="*/ 0 60000 65536"/>
              <a:gd name="T14" fmla="*/ 0 60000 65536"/>
              <a:gd name="T15" fmla="*/ 0 w 3375"/>
              <a:gd name="T16" fmla="*/ 0 h 457"/>
              <a:gd name="T17" fmla="*/ 3375 w 3375"/>
              <a:gd name="T18" fmla="*/ 457 h 457"/>
            </a:gdLst>
            <a:ahLst/>
            <a:cxnLst>
              <a:cxn ang="T10">
                <a:pos x="T0" y="T1"/>
              </a:cxn>
              <a:cxn ang="T11">
                <a:pos x="T2" y="T3"/>
              </a:cxn>
              <a:cxn ang="T12">
                <a:pos x="T4" y="T5"/>
              </a:cxn>
              <a:cxn ang="T13">
                <a:pos x="T6" y="T7"/>
              </a:cxn>
              <a:cxn ang="T14">
                <a:pos x="T8" y="T9"/>
              </a:cxn>
            </a:cxnLst>
            <a:rect l="T15" t="T16" r="T17" b="T18"/>
            <a:pathLst>
              <a:path w="3375" h="457">
                <a:moveTo>
                  <a:pt x="843" y="0"/>
                </a:moveTo>
                <a:lnTo>
                  <a:pt x="0" y="457"/>
                </a:lnTo>
                <a:lnTo>
                  <a:pt x="2531" y="457"/>
                </a:lnTo>
                <a:lnTo>
                  <a:pt x="3375" y="0"/>
                </a:lnTo>
                <a:lnTo>
                  <a:pt x="843" y="0"/>
                </a:ln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52" name="Freeform 54"/>
          <p:cNvSpPr>
            <a:spLocks/>
          </p:cNvSpPr>
          <p:nvPr/>
        </p:nvSpPr>
        <p:spPr bwMode="auto">
          <a:xfrm>
            <a:off x="2159000" y="1349375"/>
            <a:ext cx="5354638" cy="725488"/>
          </a:xfrm>
          <a:custGeom>
            <a:avLst/>
            <a:gdLst>
              <a:gd name="T0" fmla="*/ 2147483647 w 3373"/>
              <a:gd name="T1" fmla="*/ 0 h 457"/>
              <a:gd name="T2" fmla="*/ 0 w 3373"/>
              <a:gd name="T3" fmla="*/ 2147483647 h 457"/>
              <a:gd name="T4" fmla="*/ 2147483647 w 3373"/>
              <a:gd name="T5" fmla="*/ 2147483647 h 457"/>
              <a:gd name="T6" fmla="*/ 2147483647 w 3373"/>
              <a:gd name="T7" fmla="*/ 0 h 457"/>
              <a:gd name="T8" fmla="*/ 2147483647 w 3373"/>
              <a:gd name="T9" fmla="*/ 0 h 457"/>
              <a:gd name="T10" fmla="*/ 0 60000 65536"/>
              <a:gd name="T11" fmla="*/ 0 60000 65536"/>
              <a:gd name="T12" fmla="*/ 0 60000 65536"/>
              <a:gd name="T13" fmla="*/ 0 60000 65536"/>
              <a:gd name="T14" fmla="*/ 0 60000 65536"/>
              <a:gd name="T15" fmla="*/ 0 w 3373"/>
              <a:gd name="T16" fmla="*/ 0 h 457"/>
              <a:gd name="T17" fmla="*/ 3373 w 3373"/>
              <a:gd name="T18" fmla="*/ 457 h 457"/>
            </a:gdLst>
            <a:ahLst/>
            <a:cxnLst>
              <a:cxn ang="T10">
                <a:pos x="T0" y="T1"/>
              </a:cxn>
              <a:cxn ang="T11">
                <a:pos x="T2" y="T3"/>
              </a:cxn>
              <a:cxn ang="T12">
                <a:pos x="T4" y="T5"/>
              </a:cxn>
              <a:cxn ang="T13">
                <a:pos x="T6" y="T7"/>
              </a:cxn>
              <a:cxn ang="T14">
                <a:pos x="T8" y="T9"/>
              </a:cxn>
            </a:cxnLst>
            <a:rect l="T15" t="T16" r="T17" b="T18"/>
            <a:pathLst>
              <a:path w="3373" h="457">
                <a:moveTo>
                  <a:pt x="843" y="0"/>
                </a:moveTo>
                <a:lnTo>
                  <a:pt x="0" y="457"/>
                </a:lnTo>
                <a:lnTo>
                  <a:pt x="2530" y="457"/>
                </a:lnTo>
                <a:lnTo>
                  <a:pt x="3373" y="0"/>
                </a:lnTo>
                <a:lnTo>
                  <a:pt x="84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53" name="Freeform 55"/>
          <p:cNvSpPr>
            <a:spLocks/>
          </p:cNvSpPr>
          <p:nvPr/>
        </p:nvSpPr>
        <p:spPr bwMode="auto">
          <a:xfrm>
            <a:off x="2159000" y="1349375"/>
            <a:ext cx="5354638" cy="725488"/>
          </a:xfrm>
          <a:custGeom>
            <a:avLst/>
            <a:gdLst>
              <a:gd name="T0" fmla="*/ 2147483647 w 3373"/>
              <a:gd name="T1" fmla="*/ 0 h 457"/>
              <a:gd name="T2" fmla="*/ 0 w 3373"/>
              <a:gd name="T3" fmla="*/ 2147483647 h 457"/>
              <a:gd name="T4" fmla="*/ 2147483647 w 3373"/>
              <a:gd name="T5" fmla="*/ 2147483647 h 457"/>
              <a:gd name="T6" fmla="*/ 2147483647 w 3373"/>
              <a:gd name="T7" fmla="*/ 0 h 457"/>
              <a:gd name="T8" fmla="*/ 2147483647 w 3373"/>
              <a:gd name="T9" fmla="*/ 0 h 457"/>
              <a:gd name="T10" fmla="*/ 0 60000 65536"/>
              <a:gd name="T11" fmla="*/ 0 60000 65536"/>
              <a:gd name="T12" fmla="*/ 0 60000 65536"/>
              <a:gd name="T13" fmla="*/ 0 60000 65536"/>
              <a:gd name="T14" fmla="*/ 0 60000 65536"/>
              <a:gd name="T15" fmla="*/ 0 w 3373"/>
              <a:gd name="T16" fmla="*/ 0 h 457"/>
              <a:gd name="T17" fmla="*/ 3373 w 3373"/>
              <a:gd name="T18" fmla="*/ 457 h 457"/>
            </a:gdLst>
            <a:ahLst/>
            <a:cxnLst>
              <a:cxn ang="T10">
                <a:pos x="T0" y="T1"/>
              </a:cxn>
              <a:cxn ang="T11">
                <a:pos x="T2" y="T3"/>
              </a:cxn>
              <a:cxn ang="T12">
                <a:pos x="T4" y="T5"/>
              </a:cxn>
              <a:cxn ang="T13">
                <a:pos x="T6" y="T7"/>
              </a:cxn>
              <a:cxn ang="T14">
                <a:pos x="T8" y="T9"/>
              </a:cxn>
            </a:cxnLst>
            <a:rect l="T15" t="T16" r="T17" b="T18"/>
            <a:pathLst>
              <a:path w="3373" h="457">
                <a:moveTo>
                  <a:pt x="843" y="0"/>
                </a:moveTo>
                <a:lnTo>
                  <a:pt x="0" y="457"/>
                </a:lnTo>
                <a:lnTo>
                  <a:pt x="2530" y="457"/>
                </a:lnTo>
                <a:lnTo>
                  <a:pt x="3373" y="0"/>
                </a:lnTo>
                <a:lnTo>
                  <a:pt x="843" y="0"/>
                </a:lnTo>
                <a:close/>
              </a:path>
            </a:pathLst>
          </a:cu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54" name="Line 56"/>
          <p:cNvSpPr>
            <a:spLocks noChangeShapeType="1"/>
          </p:cNvSpPr>
          <p:nvPr/>
        </p:nvSpPr>
        <p:spPr bwMode="auto">
          <a:xfrm>
            <a:off x="3273425" y="1739900"/>
            <a:ext cx="2511425" cy="1588"/>
          </a:xfrm>
          <a:prstGeom prst="line">
            <a:avLst/>
          </a:prstGeom>
          <a:noFill/>
          <a:ln w="206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5" name="Oval 57"/>
          <p:cNvSpPr>
            <a:spLocks noChangeArrowheads="1"/>
          </p:cNvSpPr>
          <p:nvPr/>
        </p:nvSpPr>
        <p:spPr bwMode="auto">
          <a:xfrm>
            <a:off x="3162300" y="1684338"/>
            <a:ext cx="111125" cy="11112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6156" name="Oval 58"/>
          <p:cNvSpPr>
            <a:spLocks noChangeArrowheads="1"/>
          </p:cNvSpPr>
          <p:nvPr/>
        </p:nvSpPr>
        <p:spPr bwMode="auto">
          <a:xfrm>
            <a:off x="3162300" y="1684338"/>
            <a:ext cx="111125" cy="111125"/>
          </a:xfrm>
          <a:prstGeom prst="ellipse">
            <a:avLst/>
          </a:prstGeom>
          <a:noFill/>
          <a:ln w="206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tLang="zh-CN">
              <a:ea typeface="宋体" charset="0"/>
              <a:cs typeface="宋体" charset="0"/>
            </a:endParaRPr>
          </a:p>
        </p:txBody>
      </p:sp>
      <p:sp>
        <p:nvSpPr>
          <p:cNvPr id="6157" name="Oval 59"/>
          <p:cNvSpPr>
            <a:spLocks noChangeArrowheads="1"/>
          </p:cNvSpPr>
          <p:nvPr/>
        </p:nvSpPr>
        <p:spPr bwMode="auto">
          <a:xfrm>
            <a:off x="5784850" y="1684338"/>
            <a:ext cx="112713" cy="111125"/>
          </a:xfrm>
          <a:prstGeom prst="ellipse">
            <a:avLst/>
          </a:prstGeom>
          <a:solidFill>
            <a:srgbClr val="000000"/>
          </a:solidFill>
          <a:ln w="0">
            <a:solidFill>
              <a:srgbClr val="000000"/>
            </a:solidFill>
            <a:round/>
            <a:headEnd/>
            <a:tailEnd/>
          </a:ln>
        </p:spPr>
        <p:txBody>
          <a:bodyPr/>
          <a:lstStyle/>
          <a:p>
            <a:endParaRPr lang="en-US" altLang="zh-CN">
              <a:ea typeface="宋体" charset="0"/>
              <a:cs typeface="宋体" charset="0"/>
            </a:endParaRPr>
          </a:p>
        </p:txBody>
      </p:sp>
      <p:sp>
        <p:nvSpPr>
          <p:cNvPr id="6158" name="Oval 60"/>
          <p:cNvSpPr>
            <a:spLocks noChangeArrowheads="1"/>
          </p:cNvSpPr>
          <p:nvPr/>
        </p:nvSpPr>
        <p:spPr bwMode="auto">
          <a:xfrm>
            <a:off x="5784850" y="1684338"/>
            <a:ext cx="112713" cy="111125"/>
          </a:xfrm>
          <a:prstGeom prst="ellipse">
            <a:avLst/>
          </a:prstGeom>
          <a:noFill/>
          <a:ln w="206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tLang="zh-CN">
              <a:ea typeface="宋体" charset="0"/>
              <a:cs typeface="宋体" charset="0"/>
            </a:endParaRPr>
          </a:p>
        </p:txBody>
      </p:sp>
      <p:sp>
        <p:nvSpPr>
          <p:cNvPr id="6159" name="Freeform 61"/>
          <p:cNvSpPr>
            <a:spLocks noEditPoints="1"/>
          </p:cNvSpPr>
          <p:nvPr/>
        </p:nvSpPr>
        <p:spPr bwMode="auto">
          <a:xfrm>
            <a:off x="3838575" y="3525838"/>
            <a:ext cx="1098550" cy="722312"/>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6" y="624"/>
                </a:moveTo>
                <a:lnTo>
                  <a:pt x="52" y="594"/>
                </a:lnTo>
                <a:cubicBezTo>
                  <a:pt x="56" y="591"/>
                  <a:pt x="62" y="592"/>
                  <a:pt x="65" y="597"/>
                </a:cubicBezTo>
                <a:cubicBezTo>
                  <a:pt x="68" y="601"/>
                  <a:pt x="66" y="607"/>
                  <a:pt x="62" y="609"/>
                </a:cubicBezTo>
                <a:lnTo>
                  <a:pt x="16" y="639"/>
                </a:lnTo>
                <a:cubicBezTo>
                  <a:pt x="12" y="642"/>
                  <a:pt x="6" y="641"/>
                  <a:pt x="3" y="637"/>
                </a:cubicBezTo>
                <a:cubicBezTo>
                  <a:pt x="0" y="632"/>
                  <a:pt x="2" y="627"/>
                  <a:pt x="6" y="624"/>
                </a:cubicBezTo>
                <a:close/>
                <a:moveTo>
                  <a:pt x="114" y="554"/>
                </a:moveTo>
                <a:cubicBezTo>
                  <a:pt x="118" y="551"/>
                  <a:pt x="124" y="552"/>
                  <a:pt x="127" y="557"/>
                </a:cubicBezTo>
                <a:cubicBezTo>
                  <a:pt x="129" y="561"/>
                  <a:pt x="128" y="566"/>
                  <a:pt x="124" y="569"/>
                </a:cubicBezTo>
                <a:cubicBezTo>
                  <a:pt x="120" y="572"/>
                  <a:pt x="114" y="571"/>
                  <a:pt x="111" y="567"/>
                </a:cubicBezTo>
                <a:cubicBezTo>
                  <a:pt x="108" y="562"/>
                  <a:pt x="110" y="557"/>
                  <a:pt x="114" y="554"/>
                </a:cubicBezTo>
                <a:close/>
                <a:moveTo>
                  <a:pt x="176" y="514"/>
                </a:moveTo>
                <a:lnTo>
                  <a:pt x="222" y="484"/>
                </a:lnTo>
                <a:cubicBezTo>
                  <a:pt x="226" y="481"/>
                  <a:pt x="232" y="482"/>
                  <a:pt x="234" y="486"/>
                </a:cubicBezTo>
                <a:cubicBezTo>
                  <a:pt x="237" y="491"/>
                  <a:pt x="236" y="496"/>
                  <a:pt x="232" y="499"/>
                </a:cubicBezTo>
                <a:lnTo>
                  <a:pt x="186" y="529"/>
                </a:lnTo>
                <a:cubicBezTo>
                  <a:pt x="181" y="532"/>
                  <a:pt x="176" y="531"/>
                  <a:pt x="173" y="526"/>
                </a:cubicBezTo>
                <a:cubicBezTo>
                  <a:pt x="170" y="522"/>
                  <a:pt x="171" y="516"/>
                  <a:pt x="176" y="514"/>
                </a:cubicBezTo>
                <a:close/>
                <a:moveTo>
                  <a:pt x="283" y="444"/>
                </a:moveTo>
                <a:cubicBezTo>
                  <a:pt x="288" y="441"/>
                  <a:pt x="293" y="442"/>
                  <a:pt x="296" y="446"/>
                </a:cubicBezTo>
                <a:cubicBezTo>
                  <a:pt x="299" y="450"/>
                  <a:pt x="298" y="456"/>
                  <a:pt x="293" y="459"/>
                </a:cubicBezTo>
                <a:cubicBezTo>
                  <a:pt x="289" y="462"/>
                  <a:pt x="284" y="461"/>
                  <a:pt x="281" y="456"/>
                </a:cubicBezTo>
                <a:cubicBezTo>
                  <a:pt x="278" y="452"/>
                  <a:pt x="279" y="446"/>
                  <a:pt x="283" y="444"/>
                </a:cubicBezTo>
                <a:close/>
                <a:moveTo>
                  <a:pt x="345" y="404"/>
                </a:moveTo>
                <a:lnTo>
                  <a:pt x="391" y="373"/>
                </a:lnTo>
                <a:cubicBezTo>
                  <a:pt x="396" y="371"/>
                  <a:pt x="401" y="372"/>
                  <a:pt x="404" y="376"/>
                </a:cubicBezTo>
                <a:cubicBezTo>
                  <a:pt x="407" y="380"/>
                  <a:pt x="406" y="386"/>
                  <a:pt x="401" y="389"/>
                </a:cubicBezTo>
                <a:lnTo>
                  <a:pt x="355" y="419"/>
                </a:lnTo>
                <a:cubicBezTo>
                  <a:pt x="351" y="422"/>
                  <a:pt x="345" y="420"/>
                  <a:pt x="342" y="416"/>
                </a:cubicBezTo>
                <a:cubicBezTo>
                  <a:pt x="340" y="412"/>
                  <a:pt x="341" y="406"/>
                  <a:pt x="345" y="404"/>
                </a:cubicBezTo>
                <a:close/>
                <a:moveTo>
                  <a:pt x="453" y="333"/>
                </a:moveTo>
                <a:cubicBezTo>
                  <a:pt x="457" y="331"/>
                  <a:pt x="463" y="332"/>
                  <a:pt x="466" y="336"/>
                </a:cubicBezTo>
                <a:cubicBezTo>
                  <a:pt x="469" y="340"/>
                  <a:pt x="467" y="346"/>
                  <a:pt x="463" y="349"/>
                </a:cubicBezTo>
                <a:cubicBezTo>
                  <a:pt x="459" y="352"/>
                  <a:pt x="453" y="350"/>
                  <a:pt x="450" y="346"/>
                </a:cubicBezTo>
                <a:cubicBezTo>
                  <a:pt x="448" y="342"/>
                  <a:pt x="449" y="336"/>
                  <a:pt x="453" y="333"/>
                </a:cubicBezTo>
                <a:close/>
                <a:moveTo>
                  <a:pt x="515" y="293"/>
                </a:moveTo>
                <a:lnTo>
                  <a:pt x="561" y="263"/>
                </a:lnTo>
                <a:cubicBezTo>
                  <a:pt x="565" y="260"/>
                  <a:pt x="571" y="262"/>
                  <a:pt x="574" y="266"/>
                </a:cubicBezTo>
                <a:cubicBezTo>
                  <a:pt x="577" y="270"/>
                  <a:pt x="575" y="276"/>
                  <a:pt x="571" y="279"/>
                </a:cubicBezTo>
                <a:lnTo>
                  <a:pt x="525" y="309"/>
                </a:lnTo>
                <a:cubicBezTo>
                  <a:pt x="520" y="311"/>
                  <a:pt x="515" y="310"/>
                  <a:pt x="512" y="306"/>
                </a:cubicBezTo>
                <a:cubicBezTo>
                  <a:pt x="509" y="302"/>
                  <a:pt x="510" y="296"/>
                  <a:pt x="515" y="293"/>
                </a:cubicBezTo>
                <a:close/>
                <a:moveTo>
                  <a:pt x="623" y="223"/>
                </a:moveTo>
                <a:cubicBezTo>
                  <a:pt x="627" y="220"/>
                  <a:pt x="633" y="222"/>
                  <a:pt x="635" y="226"/>
                </a:cubicBezTo>
                <a:cubicBezTo>
                  <a:pt x="638" y="230"/>
                  <a:pt x="637" y="236"/>
                  <a:pt x="633" y="238"/>
                </a:cubicBezTo>
                <a:cubicBezTo>
                  <a:pt x="629" y="241"/>
                  <a:pt x="623" y="240"/>
                  <a:pt x="620" y="236"/>
                </a:cubicBezTo>
                <a:cubicBezTo>
                  <a:pt x="617" y="232"/>
                  <a:pt x="618" y="226"/>
                  <a:pt x="623" y="223"/>
                </a:cubicBezTo>
                <a:close/>
                <a:moveTo>
                  <a:pt x="684" y="183"/>
                </a:moveTo>
                <a:lnTo>
                  <a:pt x="731" y="153"/>
                </a:lnTo>
                <a:cubicBezTo>
                  <a:pt x="735" y="150"/>
                  <a:pt x="741" y="151"/>
                  <a:pt x="743" y="156"/>
                </a:cubicBezTo>
                <a:cubicBezTo>
                  <a:pt x="746" y="160"/>
                  <a:pt x="745" y="165"/>
                  <a:pt x="741" y="168"/>
                </a:cubicBezTo>
                <a:lnTo>
                  <a:pt x="694" y="198"/>
                </a:lnTo>
                <a:cubicBezTo>
                  <a:pt x="690" y="201"/>
                  <a:pt x="684" y="200"/>
                  <a:pt x="682" y="196"/>
                </a:cubicBezTo>
                <a:cubicBezTo>
                  <a:pt x="679" y="191"/>
                  <a:pt x="680" y="186"/>
                  <a:pt x="684" y="183"/>
                </a:cubicBezTo>
                <a:close/>
                <a:moveTo>
                  <a:pt x="792" y="113"/>
                </a:moveTo>
                <a:cubicBezTo>
                  <a:pt x="796" y="110"/>
                  <a:pt x="802" y="111"/>
                  <a:pt x="805" y="115"/>
                </a:cubicBezTo>
                <a:cubicBezTo>
                  <a:pt x="808" y="120"/>
                  <a:pt x="807" y="125"/>
                  <a:pt x="802" y="128"/>
                </a:cubicBezTo>
                <a:cubicBezTo>
                  <a:pt x="798" y="131"/>
                  <a:pt x="792" y="130"/>
                  <a:pt x="790" y="126"/>
                </a:cubicBezTo>
                <a:cubicBezTo>
                  <a:pt x="787" y="121"/>
                  <a:pt x="788" y="116"/>
                  <a:pt x="792" y="113"/>
                </a:cubicBezTo>
                <a:close/>
                <a:moveTo>
                  <a:pt x="854" y="73"/>
                </a:moveTo>
                <a:lnTo>
                  <a:pt x="900" y="43"/>
                </a:lnTo>
                <a:cubicBezTo>
                  <a:pt x="904" y="40"/>
                  <a:pt x="910" y="41"/>
                  <a:pt x="913" y="45"/>
                </a:cubicBezTo>
                <a:cubicBezTo>
                  <a:pt x="916" y="50"/>
                  <a:pt x="915" y="55"/>
                  <a:pt x="910" y="58"/>
                </a:cubicBezTo>
                <a:lnTo>
                  <a:pt x="864" y="88"/>
                </a:lnTo>
                <a:cubicBezTo>
                  <a:pt x="860" y="91"/>
                  <a:pt x="854" y="90"/>
                  <a:pt x="851" y="86"/>
                </a:cubicBezTo>
                <a:cubicBezTo>
                  <a:pt x="849" y="81"/>
                  <a:pt x="850" y="76"/>
                  <a:pt x="854" y="73"/>
                </a:cubicBezTo>
                <a:close/>
                <a:moveTo>
                  <a:pt x="962" y="3"/>
                </a:moveTo>
                <a:cubicBezTo>
                  <a:pt x="966" y="0"/>
                  <a:pt x="972" y="1"/>
                  <a:pt x="975" y="5"/>
                </a:cubicBezTo>
                <a:cubicBezTo>
                  <a:pt x="977" y="9"/>
                  <a:pt x="976" y="15"/>
                  <a:pt x="972" y="18"/>
                </a:cubicBezTo>
                <a:cubicBezTo>
                  <a:pt x="968" y="21"/>
                  <a:pt x="962" y="20"/>
                  <a:pt x="959" y="15"/>
                </a:cubicBezTo>
                <a:cubicBezTo>
                  <a:pt x="956" y="11"/>
                  <a:pt x="958" y="5"/>
                  <a:pt x="962" y="3"/>
                </a:cubicBezTo>
                <a:close/>
              </a:path>
            </a:pathLst>
          </a:custGeom>
          <a:solidFill>
            <a:srgbClr val="000000"/>
          </a:solidFill>
          <a:ln w="0">
            <a:solidFill>
              <a:srgbClr val="000000"/>
            </a:solidFill>
            <a:prstDash val="solid"/>
            <a:round/>
            <a:headEnd/>
            <a:tailEnd/>
          </a:ln>
        </p:spPr>
        <p:txBody>
          <a:bodyPr/>
          <a:lstStyle/>
          <a:p>
            <a:endParaRPr lang="en-US"/>
          </a:p>
        </p:txBody>
      </p:sp>
      <p:sp>
        <p:nvSpPr>
          <p:cNvPr id="6160" name="Freeform 62"/>
          <p:cNvSpPr>
            <a:spLocks noEditPoints="1"/>
          </p:cNvSpPr>
          <p:nvPr/>
        </p:nvSpPr>
        <p:spPr bwMode="auto">
          <a:xfrm>
            <a:off x="3838575" y="3525838"/>
            <a:ext cx="1098550" cy="722312"/>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6" y="624"/>
                </a:moveTo>
                <a:lnTo>
                  <a:pt x="52" y="594"/>
                </a:lnTo>
                <a:cubicBezTo>
                  <a:pt x="56" y="591"/>
                  <a:pt x="62" y="592"/>
                  <a:pt x="65" y="597"/>
                </a:cubicBezTo>
                <a:cubicBezTo>
                  <a:pt x="68" y="601"/>
                  <a:pt x="66" y="607"/>
                  <a:pt x="62" y="609"/>
                </a:cubicBezTo>
                <a:lnTo>
                  <a:pt x="16" y="639"/>
                </a:lnTo>
                <a:cubicBezTo>
                  <a:pt x="12" y="642"/>
                  <a:pt x="6" y="641"/>
                  <a:pt x="3" y="637"/>
                </a:cubicBezTo>
                <a:cubicBezTo>
                  <a:pt x="0" y="632"/>
                  <a:pt x="2" y="627"/>
                  <a:pt x="6" y="624"/>
                </a:cubicBezTo>
                <a:close/>
                <a:moveTo>
                  <a:pt x="114" y="554"/>
                </a:moveTo>
                <a:cubicBezTo>
                  <a:pt x="118" y="551"/>
                  <a:pt x="124" y="552"/>
                  <a:pt x="127" y="557"/>
                </a:cubicBezTo>
                <a:cubicBezTo>
                  <a:pt x="129" y="561"/>
                  <a:pt x="128" y="566"/>
                  <a:pt x="124" y="569"/>
                </a:cubicBezTo>
                <a:cubicBezTo>
                  <a:pt x="120" y="572"/>
                  <a:pt x="114" y="571"/>
                  <a:pt x="111" y="567"/>
                </a:cubicBezTo>
                <a:cubicBezTo>
                  <a:pt x="108" y="562"/>
                  <a:pt x="110" y="557"/>
                  <a:pt x="114" y="554"/>
                </a:cubicBezTo>
                <a:close/>
                <a:moveTo>
                  <a:pt x="176" y="514"/>
                </a:moveTo>
                <a:lnTo>
                  <a:pt x="222" y="484"/>
                </a:lnTo>
                <a:cubicBezTo>
                  <a:pt x="226" y="481"/>
                  <a:pt x="232" y="482"/>
                  <a:pt x="234" y="486"/>
                </a:cubicBezTo>
                <a:cubicBezTo>
                  <a:pt x="237" y="491"/>
                  <a:pt x="236" y="496"/>
                  <a:pt x="232" y="499"/>
                </a:cubicBezTo>
                <a:lnTo>
                  <a:pt x="186" y="529"/>
                </a:lnTo>
                <a:cubicBezTo>
                  <a:pt x="181" y="532"/>
                  <a:pt x="176" y="531"/>
                  <a:pt x="173" y="526"/>
                </a:cubicBezTo>
                <a:cubicBezTo>
                  <a:pt x="170" y="522"/>
                  <a:pt x="171" y="516"/>
                  <a:pt x="176" y="514"/>
                </a:cubicBezTo>
                <a:close/>
                <a:moveTo>
                  <a:pt x="283" y="444"/>
                </a:moveTo>
                <a:cubicBezTo>
                  <a:pt x="288" y="441"/>
                  <a:pt x="293" y="442"/>
                  <a:pt x="296" y="446"/>
                </a:cubicBezTo>
                <a:cubicBezTo>
                  <a:pt x="299" y="450"/>
                  <a:pt x="298" y="456"/>
                  <a:pt x="293" y="459"/>
                </a:cubicBezTo>
                <a:cubicBezTo>
                  <a:pt x="289" y="462"/>
                  <a:pt x="284" y="461"/>
                  <a:pt x="281" y="456"/>
                </a:cubicBezTo>
                <a:cubicBezTo>
                  <a:pt x="278" y="452"/>
                  <a:pt x="279" y="446"/>
                  <a:pt x="283" y="444"/>
                </a:cubicBezTo>
                <a:close/>
                <a:moveTo>
                  <a:pt x="345" y="404"/>
                </a:moveTo>
                <a:lnTo>
                  <a:pt x="391" y="373"/>
                </a:lnTo>
                <a:cubicBezTo>
                  <a:pt x="396" y="371"/>
                  <a:pt x="401" y="372"/>
                  <a:pt x="404" y="376"/>
                </a:cubicBezTo>
                <a:cubicBezTo>
                  <a:pt x="407" y="380"/>
                  <a:pt x="406" y="386"/>
                  <a:pt x="401" y="389"/>
                </a:cubicBezTo>
                <a:lnTo>
                  <a:pt x="355" y="419"/>
                </a:lnTo>
                <a:cubicBezTo>
                  <a:pt x="351" y="422"/>
                  <a:pt x="345" y="420"/>
                  <a:pt x="342" y="416"/>
                </a:cubicBezTo>
                <a:cubicBezTo>
                  <a:pt x="340" y="412"/>
                  <a:pt x="341" y="406"/>
                  <a:pt x="345" y="404"/>
                </a:cubicBezTo>
                <a:close/>
                <a:moveTo>
                  <a:pt x="453" y="333"/>
                </a:moveTo>
                <a:cubicBezTo>
                  <a:pt x="457" y="331"/>
                  <a:pt x="463" y="332"/>
                  <a:pt x="466" y="336"/>
                </a:cubicBezTo>
                <a:cubicBezTo>
                  <a:pt x="469" y="340"/>
                  <a:pt x="467" y="346"/>
                  <a:pt x="463" y="349"/>
                </a:cubicBezTo>
                <a:cubicBezTo>
                  <a:pt x="459" y="352"/>
                  <a:pt x="453" y="350"/>
                  <a:pt x="450" y="346"/>
                </a:cubicBezTo>
                <a:cubicBezTo>
                  <a:pt x="448" y="342"/>
                  <a:pt x="449" y="336"/>
                  <a:pt x="453" y="333"/>
                </a:cubicBezTo>
                <a:close/>
                <a:moveTo>
                  <a:pt x="515" y="293"/>
                </a:moveTo>
                <a:lnTo>
                  <a:pt x="561" y="263"/>
                </a:lnTo>
                <a:cubicBezTo>
                  <a:pt x="565" y="260"/>
                  <a:pt x="571" y="262"/>
                  <a:pt x="574" y="266"/>
                </a:cubicBezTo>
                <a:cubicBezTo>
                  <a:pt x="577" y="270"/>
                  <a:pt x="575" y="276"/>
                  <a:pt x="571" y="279"/>
                </a:cubicBezTo>
                <a:lnTo>
                  <a:pt x="525" y="309"/>
                </a:lnTo>
                <a:cubicBezTo>
                  <a:pt x="520" y="311"/>
                  <a:pt x="515" y="310"/>
                  <a:pt x="512" y="306"/>
                </a:cubicBezTo>
                <a:cubicBezTo>
                  <a:pt x="509" y="302"/>
                  <a:pt x="510" y="296"/>
                  <a:pt x="515" y="293"/>
                </a:cubicBezTo>
                <a:close/>
                <a:moveTo>
                  <a:pt x="623" y="223"/>
                </a:moveTo>
                <a:cubicBezTo>
                  <a:pt x="627" y="220"/>
                  <a:pt x="633" y="222"/>
                  <a:pt x="635" y="226"/>
                </a:cubicBezTo>
                <a:cubicBezTo>
                  <a:pt x="638" y="230"/>
                  <a:pt x="637" y="236"/>
                  <a:pt x="633" y="238"/>
                </a:cubicBezTo>
                <a:cubicBezTo>
                  <a:pt x="629" y="241"/>
                  <a:pt x="623" y="240"/>
                  <a:pt x="620" y="236"/>
                </a:cubicBezTo>
                <a:cubicBezTo>
                  <a:pt x="617" y="232"/>
                  <a:pt x="618" y="226"/>
                  <a:pt x="623" y="223"/>
                </a:cubicBezTo>
                <a:close/>
                <a:moveTo>
                  <a:pt x="684" y="183"/>
                </a:moveTo>
                <a:lnTo>
                  <a:pt x="731" y="153"/>
                </a:lnTo>
                <a:cubicBezTo>
                  <a:pt x="735" y="150"/>
                  <a:pt x="741" y="151"/>
                  <a:pt x="743" y="156"/>
                </a:cubicBezTo>
                <a:cubicBezTo>
                  <a:pt x="746" y="160"/>
                  <a:pt x="745" y="165"/>
                  <a:pt x="741" y="168"/>
                </a:cubicBezTo>
                <a:lnTo>
                  <a:pt x="694" y="198"/>
                </a:lnTo>
                <a:cubicBezTo>
                  <a:pt x="690" y="201"/>
                  <a:pt x="684" y="200"/>
                  <a:pt x="682" y="196"/>
                </a:cubicBezTo>
                <a:cubicBezTo>
                  <a:pt x="679" y="191"/>
                  <a:pt x="680" y="186"/>
                  <a:pt x="684" y="183"/>
                </a:cubicBezTo>
                <a:close/>
                <a:moveTo>
                  <a:pt x="792" y="113"/>
                </a:moveTo>
                <a:cubicBezTo>
                  <a:pt x="796" y="110"/>
                  <a:pt x="802" y="111"/>
                  <a:pt x="805" y="115"/>
                </a:cubicBezTo>
                <a:cubicBezTo>
                  <a:pt x="808" y="120"/>
                  <a:pt x="807" y="125"/>
                  <a:pt x="802" y="128"/>
                </a:cubicBezTo>
                <a:cubicBezTo>
                  <a:pt x="798" y="131"/>
                  <a:pt x="792" y="130"/>
                  <a:pt x="790" y="126"/>
                </a:cubicBezTo>
                <a:cubicBezTo>
                  <a:pt x="787" y="121"/>
                  <a:pt x="788" y="116"/>
                  <a:pt x="792" y="113"/>
                </a:cubicBezTo>
                <a:close/>
                <a:moveTo>
                  <a:pt x="854" y="73"/>
                </a:moveTo>
                <a:lnTo>
                  <a:pt x="900" y="43"/>
                </a:lnTo>
                <a:cubicBezTo>
                  <a:pt x="904" y="40"/>
                  <a:pt x="910" y="41"/>
                  <a:pt x="913" y="45"/>
                </a:cubicBezTo>
                <a:cubicBezTo>
                  <a:pt x="916" y="50"/>
                  <a:pt x="915" y="55"/>
                  <a:pt x="910" y="58"/>
                </a:cubicBezTo>
                <a:lnTo>
                  <a:pt x="864" y="88"/>
                </a:lnTo>
                <a:cubicBezTo>
                  <a:pt x="860" y="91"/>
                  <a:pt x="854" y="90"/>
                  <a:pt x="851" y="86"/>
                </a:cubicBezTo>
                <a:cubicBezTo>
                  <a:pt x="849" y="81"/>
                  <a:pt x="850" y="76"/>
                  <a:pt x="854" y="73"/>
                </a:cubicBezTo>
                <a:close/>
                <a:moveTo>
                  <a:pt x="962" y="3"/>
                </a:moveTo>
                <a:cubicBezTo>
                  <a:pt x="966" y="0"/>
                  <a:pt x="972" y="1"/>
                  <a:pt x="975" y="5"/>
                </a:cubicBezTo>
                <a:cubicBezTo>
                  <a:pt x="977" y="9"/>
                  <a:pt x="976" y="15"/>
                  <a:pt x="972" y="18"/>
                </a:cubicBezTo>
                <a:cubicBezTo>
                  <a:pt x="968" y="21"/>
                  <a:pt x="962" y="20"/>
                  <a:pt x="959" y="15"/>
                </a:cubicBezTo>
                <a:cubicBezTo>
                  <a:pt x="956" y="11"/>
                  <a:pt x="958" y="5"/>
                  <a:pt x="962" y="3"/>
                </a:cubicBezTo>
                <a:close/>
              </a:path>
            </a:pathLst>
          </a:custGeom>
          <a:noFill/>
          <a:ln w="523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1" name="Line 63"/>
          <p:cNvSpPr>
            <a:spLocks noChangeShapeType="1"/>
          </p:cNvSpPr>
          <p:nvPr/>
        </p:nvSpPr>
        <p:spPr bwMode="auto">
          <a:xfrm>
            <a:off x="2938463" y="3859213"/>
            <a:ext cx="3070225" cy="1587"/>
          </a:xfrm>
          <a:prstGeom prst="line">
            <a:avLst/>
          </a:prstGeom>
          <a:noFill/>
          <a:ln w="5238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2" name="Freeform 64"/>
          <p:cNvSpPr>
            <a:spLocks noEditPoints="1"/>
          </p:cNvSpPr>
          <p:nvPr/>
        </p:nvSpPr>
        <p:spPr bwMode="auto">
          <a:xfrm>
            <a:off x="4435475" y="1728788"/>
            <a:ext cx="20638" cy="2108200"/>
          </a:xfrm>
          <a:custGeom>
            <a:avLst/>
            <a:gdLst>
              <a:gd name="T0" fmla="*/ 2147483647 w 18"/>
              <a:gd name="T1" fmla="*/ 2147483647 h 1875"/>
              <a:gd name="T2" fmla="*/ 0 w 18"/>
              <a:gd name="T3" fmla="*/ 2147483647 h 1875"/>
              <a:gd name="T4" fmla="*/ 2147483647 w 18"/>
              <a:gd name="T5" fmla="*/ 0 h 1875"/>
              <a:gd name="T6" fmla="*/ 2147483647 w 18"/>
              <a:gd name="T7" fmla="*/ 2147483647 h 1875"/>
              <a:gd name="T8" fmla="*/ 2147483647 w 18"/>
              <a:gd name="T9" fmla="*/ 2147483647 h 1875"/>
              <a:gd name="T10" fmla="*/ 0 w 18"/>
              <a:gd name="T11" fmla="*/ 2147483647 h 1875"/>
              <a:gd name="T12" fmla="*/ 2147483647 w 18"/>
              <a:gd name="T13" fmla="*/ 2147483647 h 1875"/>
              <a:gd name="T14" fmla="*/ 2147483647 w 18"/>
              <a:gd name="T15" fmla="*/ 2147483647 h 1875"/>
              <a:gd name="T16" fmla="*/ 0 w 18"/>
              <a:gd name="T17" fmla="*/ 2147483647 h 1875"/>
              <a:gd name="T18" fmla="*/ 2147483647 w 18"/>
              <a:gd name="T19" fmla="*/ 2147483647 h 1875"/>
              <a:gd name="T20" fmla="*/ 2147483647 w 18"/>
              <a:gd name="T21" fmla="*/ 2147483647 h 1875"/>
              <a:gd name="T22" fmla="*/ 2147483647 w 18"/>
              <a:gd name="T23" fmla="*/ 2147483647 h 1875"/>
              <a:gd name="T24" fmla="*/ 0 w 18"/>
              <a:gd name="T25" fmla="*/ 2147483647 h 1875"/>
              <a:gd name="T26" fmla="*/ 2147483647 w 18"/>
              <a:gd name="T27" fmla="*/ 2147483647 h 1875"/>
              <a:gd name="T28" fmla="*/ 2147483647 w 18"/>
              <a:gd name="T29" fmla="*/ 2147483647 h 1875"/>
              <a:gd name="T30" fmla="*/ 0 w 18"/>
              <a:gd name="T31" fmla="*/ 2147483647 h 1875"/>
              <a:gd name="T32" fmla="*/ 2147483647 w 18"/>
              <a:gd name="T33" fmla="*/ 2147483647 h 1875"/>
              <a:gd name="T34" fmla="*/ 2147483647 w 18"/>
              <a:gd name="T35" fmla="*/ 2147483647 h 1875"/>
              <a:gd name="T36" fmla="*/ 2147483647 w 18"/>
              <a:gd name="T37" fmla="*/ 2147483647 h 1875"/>
              <a:gd name="T38" fmla="*/ 0 w 18"/>
              <a:gd name="T39" fmla="*/ 2147483647 h 1875"/>
              <a:gd name="T40" fmla="*/ 2147483647 w 18"/>
              <a:gd name="T41" fmla="*/ 2147483647 h 1875"/>
              <a:gd name="T42" fmla="*/ 2147483647 w 18"/>
              <a:gd name="T43" fmla="*/ 2147483647 h 1875"/>
              <a:gd name="T44" fmla="*/ 0 w 18"/>
              <a:gd name="T45" fmla="*/ 2147483647 h 1875"/>
              <a:gd name="T46" fmla="*/ 2147483647 w 18"/>
              <a:gd name="T47" fmla="*/ 2147483647 h 1875"/>
              <a:gd name="T48" fmla="*/ 2147483647 w 18"/>
              <a:gd name="T49" fmla="*/ 2147483647 h 1875"/>
              <a:gd name="T50" fmla="*/ 2147483647 w 18"/>
              <a:gd name="T51" fmla="*/ 2147483647 h 1875"/>
              <a:gd name="T52" fmla="*/ 0 w 18"/>
              <a:gd name="T53" fmla="*/ 2147483647 h 1875"/>
              <a:gd name="T54" fmla="*/ 2147483647 w 18"/>
              <a:gd name="T55" fmla="*/ 2147483647 h 1875"/>
              <a:gd name="T56" fmla="*/ 2147483647 w 18"/>
              <a:gd name="T57" fmla="*/ 2147483647 h 1875"/>
              <a:gd name="T58" fmla="*/ 0 w 18"/>
              <a:gd name="T59" fmla="*/ 2147483647 h 1875"/>
              <a:gd name="T60" fmla="*/ 2147483647 w 18"/>
              <a:gd name="T61" fmla="*/ 2147483647 h 1875"/>
              <a:gd name="T62" fmla="*/ 2147483647 w 18"/>
              <a:gd name="T63" fmla="*/ 2147483647 h 1875"/>
              <a:gd name="T64" fmla="*/ 2147483647 w 18"/>
              <a:gd name="T65" fmla="*/ 2147483647 h 1875"/>
              <a:gd name="T66" fmla="*/ 0 w 18"/>
              <a:gd name="T67" fmla="*/ 2147483647 h 1875"/>
              <a:gd name="T68" fmla="*/ 2147483647 w 18"/>
              <a:gd name="T69" fmla="*/ 2147483647 h 1875"/>
              <a:gd name="T70" fmla="*/ 2147483647 w 18"/>
              <a:gd name="T71" fmla="*/ 2147483647 h 1875"/>
              <a:gd name="T72" fmla="*/ 0 w 18"/>
              <a:gd name="T73" fmla="*/ 2147483647 h 1875"/>
              <a:gd name="T74" fmla="*/ 2147483647 w 18"/>
              <a:gd name="T75" fmla="*/ 2147483647 h 1875"/>
              <a:gd name="T76" fmla="*/ 2147483647 w 18"/>
              <a:gd name="T77" fmla="*/ 2147483647 h 1875"/>
              <a:gd name="T78" fmla="*/ 2147483647 w 18"/>
              <a:gd name="T79" fmla="*/ 2147483647 h 1875"/>
              <a:gd name="T80" fmla="*/ 0 w 18"/>
              <a:gd name="T81" fmla="*/ 2147483647 h 1875"/>
              <a:gd name="T82" fmla="*/ 2147483647 w 18"/>
              <a:gd name="T83" fmla="*/ 2147483647 h 1875"/>
              <a:gd name="T84" fmla="*/ 2147483647 w 18"/>
              <a:gd name="T85" fmla="*/ 2147483647 h 1875"/>
              <a:gd name="T86" fmla="*/ 0 w 18"/>
              <a:gd name="T87" fmla="*/ 2147483647 h 1875"/>
              <a:gd name="T88" fmla="*/ 2147483647 w 18"/>
              <a:gd name="T89" fmla="*/ 2147483647 h 1875"/>
              <a:gd name="T90" fmla="*/ 2147483647 w 18"/>
              <a:gd name="T91" fmla="*/ 2147483647 h 1875"/>
              <a:gd name="T92" fmla="*/ 2147483647 w 18"/>
              <a:gd name="T93" fmla="*/ 2147483647 h 1875"/>
              <a:gd name="T94" fmla="*/ 0 w 18"/>
              <a:gd name="T95" fmla="*/ 2147483647 h 1875"/>
              <a:gd name="T96" fmla="*/ 2147483647 w 18"/>
              <a:gd name="T97" fmla="*/ 2147483647 h 1875"/>
              <a:gd name="T98" fmla="*/ 2147483647 w 18"/>
              <a:gd name="T99" fmla="*/ 2147483647 h 1875"/>
              <a:gd name="T100" fmla="*/ 0 w 18"/>
              <a:gd name="T101" fmla="*/ 2147483647 h 1875"/>
              <a:gd name="T102" fmla="*/ 2147483647 w 18"/>
              <a:gd name="T103" fmla="*/ 2147483647 h 18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
              <a:gd name="T157" fmla="*/ 0 h 1875"/>
              <a:gd name="T158" fmla="*/ 18 w 18"/>
              <a:gd name="T159" fmla="*/ 1875 h 187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 h="1875">
                <a:moveTo>
                  <a:pt x="18" y="9"/>
                </a:moveTo>
                <a:lnTo>
                  <a:pt x="18" y="64"/>
                </a:lnTo>
                <a:cubicBezTo>
                  <a:pt x="18" y="69"/>
                  <a:pt x="14" y="73"/>
                  <a:pt x="9" y="73"/>
                </a:cubicBezTo>
                <a:cubicBezTo>
                  <a:pt x="4" y="73"/>
                  <a:pt x="0" y="69"/>
                  <a:pt x="0" y="64"/>
                </a:cubicBezTo>
                <a:lnTo>
                  <a:pt x="0" y="9"/>
                </a:lnTo>
                <a:cubicBezTo>
                  <a:pt x="0" y="4"/>
                  <a:pt x="4" y="0"/>
                  <a:pt x="9" y="0"/>
                </a:cubicBezTo>
                <a:cubicBezTo>
                  <a:pt x="14" y="0"/>
                  <a:pt x="18" y="4"/>
                  <a:pt x="18" y="9"/>
                </a:cubicBezTo>
                <a:close/>
                <a:moveTo>
                  <a:pt x="18" y="138"/>
                </a:moveTo>
                <a:lnTo>
                  <a:pt x="18" y="193"/>
                </a:lnTo>
                <a:cubicBezTo>
                  <a:pt x="18" y="198"/>
                  <a:pt x="14" y="202"/>
                  <a:pt x="9" y="202"/>
                </a:cubicBezTo>
                <a:cubicBezTo>
                  <a:pt x="4" y="202"/>
                  <a:pt x="0" y="198"/>
                  <a:pt x="0" y="193"/>
                </a:cubicBezTo>
                <a:lnTo>
                  <a:pt x="0" y="138"/>
                </a:lnTo>
                <a:cubicBezTo>
                  <a:pt x="0" y="133"/>
                  <a:pt x="4" y="129"/>
                  <a:pt x="9" y="129"/>
                </a:cubicBezTo>
                <a:cubicBezTo>
                  <a:pt x="14" y="129"/>
                  <a:pt x="18" y="133"/>
                  <a:pt x="18" y="138"/>
                </a:cubicBezTo>
                <a:close/>
                <a:moveTo>
                  <a:pt x="18" y="266"/>
                </a:moveTo>
                <a:lnTo>
                  <a:pt x="18" y="322"/>
                </a:lnTo>
                <a:cubicBezTo>
                  <a:pt x="18" y="327"/>
                  <a:pt x="14" y="331"/>
                  <a:pt x="9" y="331"/>
                </a:cubicBezTo>
                <a:cubicBezTo>
                  <a:pt x="4" y="331"/>
                  <a:pt x="0" y="327"/>
                  <a:pt x="0" y="322"/>
                </a:cubicBezTo>
                <a:lnTo>
                  <a:pt x="0" y="266"/>
                </a:lnTo>
                <a:cubicBezTo>
                  <a:pt x="0" y="261"/>
                  <a:pt x="4" y="257"/>
                  <a:pt x="9" y="257"/>
                </a:cubicBezTo>
                <a:cubicBezTo>
                  <a:pt x="14" y="257"/>
                  <a:pt x="18" y="261"/>
                  <a:pt x="18" y="266"/>
                </a:cubicBezTo>
                <a:close/>
                <a:moveTo>
                  <a:pt x="18" y="395"/>
                </a:moveTo>
                <a:lnTo>
                  <a:pt x="18" y="450"/>
                </a:lnTo>
                <a:cubicBezTo>
                  <a:pt x="18" y="455"/>
                  <a:pt x="14" y="460"/>
                  <a:pt x="9" y="460"/>
                </a:cubicBezTo>
                <a:cubicBezTo>
                  <a:pt x="4" y="460"/>
                  <a:pt x="0" y="455"/>
                  <a:pt x="0" y="450"/>
                </a:cubicBezTo>
                <a:lnTo>
                  <a:pt x="0" y="395"/>
                </a:lnTo>
                <a:cubicBezTo>
                  <a:pt x="0" y="390"/>
                  <a:pt x="4" y="386"/>
                  <a:pt x="9" y="386"/>
                </a:cubicBezTo>
                <a:cubicBezTo>
                  <a:pt x="14" y="386"/>
                  <a:pt x="18" y="390"/>
                  <a:pt x="18" y="395"/>
                </a:cubicBezTo>
                <a:close/>
                <a:moveTo>
                  <a:pt x="18" y="524"/>
                </a:moveTo>
                <a:lnTo>
                  <a:pt x="18" y="579"/>
                </a:lnTo>
                <a:cubicBezTo>
                  <a:pt x="18" y="584"/>
                  <a:pt x="14" y="588"/>
                  <a:pt x="9" y="588"/>
                </a:cubicBezTo>
                <a:cubicBezTo>
                  <a:pt x="4" y="588"/>
                  <a:pt x="0" y="584"/>
                  <a:pt x="0" y="579"/>
                </a:cubicBezTo>
                <a:lnTo>
                  <a:pt x="0" y="524"/>
                </a:lnTo>
                <a:cubicBezTo>
                  <a:pt x="0" y="519"/>
                  <a:pt x="4" y="515"/>
                  <a:pt x="9" y="515"/>
                </a:cubicBezTo>
                <a:cubicBezTo>
                  <a:pt x="14" y="515"/>
                  <a:pt x="18" y="519"/>
                  <a:pt x="18" y="524"/>
                </a:cubicBezTo>
                <a:close/>
                <a:moveTo>
                  <a:pt x="18" y="653"/>
                </a:moveTo>
                <a:lnTo>
                  <a:pt x="18" y="708"/>
                </a:lnTo>
                <a:cubicBezTo>
                  <a:pt x="18" y="713"/>
                  <a:pt x="14" y="717"/>
                  <a:pt x="9" y="717"/>
                </a:cubicBezTo>
                <a:cubicBezTo>
                  <a:pt x="4" y="717"/>
                  <a:pt x="0" y="713"/>
                  <a:pt x="0" y="708"/>
                </a:cubicBezTo>
                <a:lnTo>
                  <a:pt x="0" y="653"/>
                </a:lnTo>
                <a:cubicBezTo>
                  <a:pt x="0" y="647"/>
                  <a:pt x="4" y="643"/>
                  <a:pt x="9" y="643"/>
                </a:cubicBezTo>
                <a:cubicBezTo>
                  <a:pt x="14" y="643"/>
                  <a:pt x="18" y="647"/>
                  <a:pt x="18" y="653"/>
                </a:cubicBezTo>
                <a:close/>
                <a:moveTo>
                  <a:pt x="18" y="781"/>
                </a:moveTo>
                <a:lnTo>
                  <a:pt x="18" y="836"/>
                </a:lnTo>
                <a:cubicBezTo>
                  <a:pt x="18" y="841"/>
                  <a:pt x="14" y="846"/>
                  <a:pt x="9" y="846"/>
                </a:cubicBezTo>
                <a:cubicBezTo>
                  <a:pt x="4" y="846"/>
                  <a:pt x="0" y="841"/>
                  <a:pt x="0" y="836"/>
                </a:cubicBezTo>
                <a:lnTo>
                  <a:pt x="0" y="781"/>
                </a:lnTo>
                <a:cubicBezTo>
                  <a:pt x="0" y="776"/>
                  <a:pt x="4" y="772"/>
                  <a:pt x="9" y="772"/>
                </a:cubicBezTo>
                <a:cubicBezTo>
                  <a:pt x="14" y="772"/>
                  <a:pt x="18" y="776"/>
                  <a:pt x="18" y="781"/>
                </a:cubicBezTo>
                <a:close/>
                <a:moveTo>
                  <a:pt x="18" y="910"/>
                </a:moveTo>
                <a:lnTo>
                  <a:pt x="18" y="965"/>
                </a:lnTo>
                <a:cubicBezTo>
                  <a:pt x="18" y="970"/>
                  <a:pt x="14" y="974"/>
                  <a:pt x="9" y="974"/>
                </a:cubicBezTo>
                <a:cubicBezTo>
                  <a:pt x="4" y="974"/>
                  <a:pt x="0" y="970"/>
                  <a:pt x="0" y="965"/>
                </a:cubicBezTo>
                <a:lnTo>
                  <a:pt x="0" y="910"/>
                </a:lnTo>
                <a:cubicBezTo>
                  <a:pt x="0" y="905"/>
                  <a:pt x="4" y="901"/>
                  <a:pt x="9" y="901"/>
                </a:cubicBezTo>
                <a:cubicBezTo>
                  <a:pt x="14" y="901"/>
                  <a:pt x="18" y="905"/>
                  <a:pt x="18" y="910"/>
                </a:cubicBezTo>
                <a:close/>
                <a:moveTo>
                  <a:pt x="18" y="1039"/>
                </a:moveTo>
                <a:lnTo>
                  <a:pt x="18" y="1094"/>
                </a:lnTo>
                <a:cubicBezTo>
                  <a:pt x="18" y="1099"/>
                  <a:pt x="14" y="1103"/>
                  <a:pt x="9" y="1103"/>
                </a:cubicBezTo>
                <a:cubicBezTo>
                  <a:pt x="4" y="1103"/>
                  <a:pt x="0" y="1099"/>
                  <a:pt x="0" y="1094"/>
                </a:cubicBezTo>
                <a:lnTo>
                  <a:pt x="0" y="1039"/>
                </a:lnTo>
                <a:cubicBezTo>
                  <a:pt x="0" y="1033"/>
                  <a:pt x="4" y="1029"/>
                  <a:pt x="9" y="1029"/>
                </a:cubicBezTo>
                <a:cubicBezTo>
                  <a:pt x="14" y="1029"/>
                  <a:pt x="18" y="1033"/>
                  <a:pt x="18" y="1039"/>
                </a:cubicBezTo>
                <a:close/>
                <a:moveTo>
                  <a:pt x="18" y="1167"/>
                </a:moveTo>
                <a:lnTo>
                  <a:pt x="18" y="1222"/>
                </a:lnTo>
                <a:cubicBezTo>
                  <a:pt x="18" y="1227"/>
                  <a:pt x="14" y="1232"/>
                  <a:pt x="9" y="1232"/>
                </a:cubicBezTo>
                <a:cubicBezTo>
                  <a:pt x="4" y="1232"/>
                  <a:pt x="0" y="1227"/>
                  <a:pt x="0" y="1222"/>
                </a:cubicBezTo>
                <a:lnTo>
                  <a:pt x="0" y="1167"/>
                </a:lnTo>
                <a:cubicBezTo>
                  <a:pt x="0" y="1162"/>
                  <a:pt x="4" y="1158"/>
                  <a:pt x="9" y="1158"/>
                </a:cubicBezTo>
                <a:cubicBezTo>
                  <a:pt x="14" y="1158"/>
                  <a:pt x="18" y="1162"/>
                  <a:pt x="18" y="1167"/>
                </a:cubicBezTo>
                <a:close/>
                <a:moveTo>
                  <a:pt x="18" y="1296"/>
                </a:moveTo>
                <a:lnTo>
                  <a:pt x="18" y="1351"/>
                </a:lnTo>
                <a:cubicBezTo>
                  <a:pt x="18" y="1356"/>
                  <a:pt x="14" y="1360"/>
                  <a:pt x="9" y="1360"/>
                </a:cubicBezTo>
                <a:cubicBezTo>
                  <a:pt x="4" y="1360"/>
                  <a:pt x="0" y="1356"/>
                  <a:pt x="0" y="1351"/>
                </a:cubicBezTo>
                <a:lnTo>
                  <a:pt x="0" y="1296"/>
                </a:lnTo>
                <a:cubicBezTo>
                  <a:pt x="0" y="1291"/>
                  <a:pt x="4" y="1287"/>
                  <a:pt x="9" y="1287"/>
                </a:cubicBezTo>
                <a:cubicBezTo>
                  <a:pt x="14" y="1287"/>
                  <a:pt x="18" y="1291"/>
                  <a:pt x="18" y="1296"/>
                </a:cubicBezTo>
                <a:close/>
                <a:moveTo>
                  <a:pt x="18" y="1425"/>
                </a:moveTo>
                <a:lnTo>
                  <a:pt x="18" y="1480"/>
                </a:lnTo>
                <a:cubicBezTo>
                  <a:pt x="18" y="1485"/>
                  <a:pt x="14" y="1489"/>
                  <a:pt x="9" y="1489"/>
                </a:cubicBezTo>
                <a:cubicBezTo>
                  <a:pt x="4" y="1489"/>
                  <a:pt x="0" y="1485"/>
                  <a:pt x="0" y="1480"/>
                </a:cubicBezTo>
                <a:lnTo>
                  <a:pt x="0" y="1425"/>
                </a:lnTo>
                <a:cubicBezTo>
                  <a:pt x="0" y="1420"/>
                  <a:pt x="4" y="1415"/>
                  <a:pt x="9" y="1415"/>
                </a:cubicBezTo>
                <a:cubicBezTo>
                  <a:pt x="14" y="1415"/>
                  <a:pt x="18" y="1420"/>
                  <a:pt x="18" y="1425"/>
                </a:cubicBezTo>
                <a:close/>
                <a:moveTo>
                  <a:pt x="18" y="1553"/>
                </a:moveTo>
                <a:lnTo>
                  <a:pt x="18" y="1609"/>
                </a:lnTo>
                <a:cubicBezTo>
                  <a:pt x="18" y="1613"/>
                  <a:pt x="14" y="1618"/>
                  <a:pt x="9" y="1618"/>
                </a:cubicBezTo>
                <a:cubicBezTo>
                  <a:pt x="4" y="1618"/>
                  <a:pt x="0" y="1613"/>
                  <a:pt x="0" y="1609"/>
                </a:cubicBezTo>
                <a:lnTo>
                  <a:pt x="0" y="1553"/>
                </a:lnTo>
                <a:cubicBezTo>
                  <a:pt x="0" y="1548"/>
                  <a:pt x="4" y="1544"/>
                  <a:pt x="9" y="1544"/>
                </a:cubicBezTo>
                <a:cubicBezTo>
                  <a:pt x="14" y="1544"/>
                  <a:pt x="18" y="1548"/>
                  <a:pt x="18" y="1553"/>
                </a:cubicBezTo>
                <a:close/>
                <a:moveTo>
                  <a:pt x="18" y="1682"/>
                </a:moveTo>
                <a:lnTo>
                  <a:pt x="18" y="1737"/>
                </a:lnTo>
                <a:cubicBezTo>
                  <a:pt x="18" y="1742"/>
                  <a:pt x="14" y="1746"/>
                  <a:pt x="9" y="1746"/>
                </a:cubicBezTo>
                <a:cubicBezTo>
                  <a:pt x="4" y="1746"/>
                  <a:pt x="0" y="1742"/>
                  <a:pt x="0" y="1737"/>
                </a:cubicBezTo>
                <a:lnTo>
                  <a:pt x="0" y="1682"/>
                </a:lnTo>
                <a:cubicBezTo>
                  <a:pt x="0" y="1677"/>
                  <a:pt x="4" y="1673"/>
                  <a:pt x="9" y="1673"/>
                </a:cubicBezTo>
                <a:cubicBezTo>
                  <a:pt x="14" y="1673"/>
                  <a:pt x="18" y="1677"/>
                  <a:pt x="18" y="1682"/>
                </a:cubicBezTo>
                <a:close/>
                <a:moveTo>
                  <a:pt x="18" y="1811"/>
                </a:moveTo>
                <a:lnTo>
                  <a:pt x="18" y="1866"/>
                </a:lnTo>
                <a:cubicBezTo>
                  <a:pt x="18" y="1871"/>
                  <a:pt x="14" y="1875"/>
                  <a:pt x="9" y="1875"/>
                </a:cubicBezTo>
                <a:cubicBezTo>
                  <a:pt x="4" y="1875"/>
                  <a:pt x="0" y="1871"/>
                  <a:pt x="0" y="1866"/>
                </a:cubicBezTo>
                <a:lnTo>
                  <a:pt x="0" y="1811"/>
                </a:lnTo>
                <a:cubicBezTo>
                  <a:pt x="0" y="1806"/>
                  <a:pt x="4" y="1802"/>
                  <a:pt x="9" y="1802"/>
                </a:cubicBezTo>
                <a:cubicBezTo>
                  <a:pt x="14" y="1802"/>
                  <a:pt x="18" y="1806"/>
                  <a:pt x="18" y="1811"/>
                </a:cubicBezTo>
                <a:close/>
              </a:path>
            </a:pathLst>
          </a:custGeom>
          <a:solidFill>
            <a:srgbClr val="000000"/>
          </a:solidFill>
          <a:ln w="0">
            <a:solidFill>
              <a:srgbClr val="000000"/>
            </a:solidFill>
            <a:prstDash val="solid"/>
            <a:round/>
            <a:headEnd/>
            <a:tailEnd/>
          </a:ln>
        </p:spPr>
        <p:txBody>
          <a:bodyPr/>
          <a:lstStyle/>
          <a:p>
            <a:endParaRPr lang="en-US"/>
          </a:p>
        </p:txBody>
      </p:sp>
      <p:sp>
        <p:nvSpPr>
          <p:cNvPr id="6163" name="Freeform 65"/>
          <p:cNvSpPr>
            <a:spLocks noEditPoints="1"/>
          </p:cNvSpPr>
          <p:nvPr/>
        </p:nvSpPr>
        <p:spPr bwMode="auto">
          <a:xfrm>
            <a:off x="4435475" y="1728788"/>
            <a:ext cx="20638" cy="2108200"/>
          </a:xfrm>
          <a:custGeom>
            <a:avLst/>
            <a:gdLst>
              <a:gd name="T0" fmla="*/ 2147483647 w 18"/>
              <a:gd name="T1" fmla="*/ 2147483647 h 1875"/>
              <a:gd name="T2" fmla="*/ 0 w 18"/>
              <a:gd name="T3" fmla="*/ 2147483647 h 1875"/>
              <a:gd name="T4" fmla="*/ 2147483647 w 18"/>
              <a:gd name="T5" fmla="*/ 0 h 1875"/>
              <a:gd name="T6" fmla="*/ 2147483647 w 18"/>
              <a:gd name="T7" fmla="*/ 2147483647 h 1875"/>
              <a:gd name="T8" fmla="*/ 2147483647 w 18"/>
              <a:gd name="T9" fmla="*/ 2147483647 h 1875"/>
              <a:gd name="T10" fmla="*/ 0 w 18"/>
              <a:gd name="T11" fmla="*/ 2147483647 h 1875"/>
              <a:gd name="T12" fmla="*/ 2147483647 w 18"/>
              <a:gd name="T13" fmla="*/ 2147483647 h 1875"/>
              <a:gd name="T14" fmla="*/ 2147483647 w 18"/>
              <a:gd name="T15" fmla="*/ 2147483647 h 1875"/>
              <a:gd name="T16" fmla="*/ 0 w 18"/>
              <a:gd name="T17" fmla="*/ 2147483647 h 1875"/>
              <a:gd name="T18" fmla="*/ 2147483647 w 18"/>
              <a:gd name="T19" fmla="*/ 2147483647 h 1875"/>
              <a:gd name="T20" fmla="*/ 2147483647 w 18"/>
              <a:gd name="T21" fmla="*/ 2147483647 h 1875"/>
              <a:gd name="T22" fmla="*/ 2147483647 w 18"/>
              <a:gd name="T23" fmla="*/ 2147483647 h 1875"/>
              <a:gd name="T24" fmla="*/ 0 w 18"/>
              <a:gd name="T25" fmla="*/ 2147483647 h 1875"/>
              <a:gd name="T26" fmla="*/ 2147483647 w 18"/>
              <a:gd name="T27" fmla="*/ 2147483647 h 1875"/>
              <a:gd name="T28" fmla="*/ 2147483647 w 18"/>
              <a:gd name="T29" fmla="*/ 2147483647 h 1875"/>
              <a:gd name="T30" fmla="*/ 0 w 18"/>
              <a:gd name="T31" fmla="*/ 2147483647 h 1875"/>
              <a:gd name="T32" fmla="*/ 2147483647 w 18"/>
              <a:gd name="T33" fmla="*/ 2147483647 h 1875"/>
              <a:gd name="T34" fmla="*/ 2147483647 w 18"/>
              <a:gd name="T35" fmla="*/ 2147483647 h 1875"/>
              <a:gd name="T36" fmla="*/ 2147483647 w 18"/>
              <a:gd name="T37" fmla="*/ 2147483647 h 1875"/>
              <a:gd name="T38" fmla="*/ 0 w 18"/>
              <a:gd name="T39" fmla="*/ 2147483647 h 1875"/>
              <a:gd name="T40" fmla="*/ 2147483647 w 18"/>
              <a:gd name="T41" fmla="*/ 2147483647 h 1875"/>
              <a:gd name="T42" fmla="*/ 2147483647 w 18"/>
              <a:gd name="T43" fmla="*/ 2147483647 h 1875"/>
              <a:gd name="T44" fmla="*/ 0 w 18"/>
              <a:gd name="T45" fmla="*/ 2147483647 h 1875"/>
              <a:gd name="T46" fmla="*/ 2147483647 w 18"/>
              <a:gd name="T47" fmla="*/ 2147483647 h 1875"/>
              <a:gd name="T48" fmla="*/ 2147483647 w 18"/>
              <a:gd name="T49" fmla="*/ 2147483647 h 1875"/>
              <a:gd name="T50" fmla="*/ 2147483647 w 18"/>
              <a:gd name="T51" fmla="*/ 2147483647 h 1875"/>
              <a:gd name="T52" fmla="*/ 0 w 18"/>
              <a:gd name="T53" fmla="*/ 2147483647 h 1875"/>
              <a:gd name="T54" fmla="*/ 2147483647 w 18"/>
              <a:gd name="T55" fmla="*/ 2147483647 h 1875"/>
              <a:gd name="T56" fmla="*/ 2147483647 w 18"/>
              <a:gd name="T57" fmla="*/ 2147483647 h 1875"/>
              <a:gd name="T58" fmla="*/ 0 w 18"/>
              <a:gd name="T59" fmla="*/ 2147483647 h 1875"/>
              <a:gd name="T60" fmla="*/ 2147483647 w 18"/>
              <a:gd name="T61" fmla="*/ 2147483647 h 1875"/>
              <a:gd name="T62" fmla="*/ 2147483647 w 18"/>
              <a:gd name="T63" fmla="*/ 2147483647 h 1875"/>
              <a:gd name="T64" fmla="*/ 2147483647 w 18"/>
              <a:gd name="T65" fmla="*/ 2147483647 h 1875"/>
              <a:gd name="T66" fmla="*/ 0 w 18"/>
              <a:gd name="T67" fmla="*/ 2147483647 h 1875"/>
              <a:gd name="T68" fmla="*/ 2147483647 w 18"/>
              <a:gd name="T69" fmla="*/ 2147483647 h 1875"/>
              <a:gd name="T70" fmla="*/ 2147483647 w 18"/>
              <a:gd name="T71" fmla="*/ 2147483647 h 1875"/>
              <a:gd name="T72" fmla="*/ 0 w 18"/>
              <a:gd name="T73" fmla="*/ 2147483647 h 1875"/>
              <a:gd name="T74" fmla="*/ 2147483647 w 18"/>
              <a:gd name="T75" fmla="*/ 2147483647 h 1875"/>
              <a:gd name="T76" fmla="*/ 2147483647 w 18"/>
              <a:gd name="T77" fmla="*/ 2147483647 h 1875"/>
              <a:gd name="T78" fmla="*/ 2147483647 w 18"/>
              <a:gd name="T79" fmla="*/ 2147483647 h 1875"/>
              <a:gd name="T80" fmla="*/ 0 w 18"/>
              <a:gd name="T81" fmla="*/ 2147483647 h 1875"/>
              <a:gd name="T82" fmla="*/ 2147483647 w 18"/>
              <a:gd name="T83" fmla="*/ 2147483647 h 1875"/>
              <a:gd name="T84" fmla="*/ 2147483647 w 18"/>
              <a:gd name="T85" fmla="*/ 2147483647 h 1875"/>
              <a:gd name="T86" fmla="*/ 0 w 18"/>
              <a:gd name="T87" fmla="*/ 2147483647 h 1875"/>
              <a:gd name="T88" fmla="*/ 2147483647 w 18"/>
              <a:gd name="T89" fmla="*/ 2147483647 h 1875"/>
              <a:gd name="T90" fmla="*/ 2147483647 w 18"/>
              <a:gd name="T91" fmla="*/ 2147483647 h 1875"/>
              <a:gd name="T92" fmla="*/ 2147483647 w 18"/>
              <a:gd name="T93" fmla="*/ 2147483647 h 1875"/>
              <a:gd name="T94" fmla="*/ 0 w 18"/>
              <a:gd name="T95" fmla="*/ 2147483647 h 1875"/>
              <a:gd name="T96" fmla="*/ 2147483647 w 18"/>
              <a:gd name="T97" fmla="*/ 2147483647 h 1875"/>
              <a:gd name="T98" fmla="*/ 2147483647 w 18"/>
              <a:gd name="T99" fmla="*/ 2147483647 h 1875"/>
              <a:gd name="T100" fmla="*/ 0 w 18"/>
              <a:gd name="T101" fmla="*/ 2147483647 h 1875"/>
              <a:gd name="T102" fmla="*/ 2147483647 w 18"/>
              <a:gd name="T103" fmla="*/ 2147483647 h 18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
              <a:gd name="T157" fmla="*/ 0 h 1875"/>
              <a:gd name="T158" fmla="*/ 18 w 18"/>
              <a:gd name="T159" fmla="*/ 1875 h 187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 h="1875">
                <a:moveTo>
                  <a:pt x="18" y="9"/>
                </a:moveTo>
                <a:lnTo>
                  <a:pt x="18" y="64"/>
                </a:lnTo>
                <a:cubicBezTo>
                  <a:pt x="18" y="69"/>
                  <a:pt x="14" y="73"/>
                  <a:pt x="9" y="73"/>
                </a:cubicBezTo>
                <a:cubicBezTo>
                  <a:pt x="4" y="73"/>
                  <a:pt x="0" y="69"/>
                  <a:pt x="0" y="64"/>
                </a:cubicBezTo>
                <a:lnTo>
                  <a:pt x="0" y="9"/>
                </a:lnTo>
                <a:cubicBezTo>
                  <a:pt x="0" y="4"/>
                  <a:pt x="4" y="0"/>
                  <a:pt x="9" y="0"/>
                </a:cubicBezTo>
                <a:cubicBezTo>
                  <a:pt x="14" y="0"/>
                  <a:pt x="18" y="4"/>
                  <a:pt x="18" y="9"/>
                </a:cubicBezTo>
                <a:close/>
                <a:moveTo>
                  <a:pt x="18" y="138"/>
                </a:moveTo>
                <a:lnTo>
                  <a:pt x="18" y="193"/>
                </a:lnTo>
                <a:cubicBezTo>
                  <a:pt x="18" y="198"/>
                  <a:pt x="14" y="202"/>
                  <a:pt x="9" y="202"/>
                </a:cubicBezTo>
                <a:cubicBezTo>
                  <a:pt x="4" y="202"/>
                  <a:pt x="0" y="198"/>
                  <a:pt x="0" y="193"/>
                </a:cubicBezTo>
                <a:lnTo>
                  <a:pt x="0" y="138"/>
                </a:lnTo>
                <a:cubicBezTo>
                  <a:pt x="0" y="133"/>
                  <a:pt x="4" y="129"/>
                  <a:pt x="9" y="129"/>
                </a:cubicBezTo>
                <a:cubicBezTo>
                  <a:pt x="14" y="129"/>
                  <a:pt x="18" y="133"/>
                  <a:pt x="18" y="138"/>
                </a:cubicBezTo>
                <a:close/>
                <a:moveTo>
                  <a:pt x="18" y="266"/>
                </a:moveTo>
                <a:lnTo>
                  <a:pt x="18" y="322"/>
                </a:lnTo>
                <a:cubicBezTo>
                  <a:pt x="18" y="327"/>
                  <a:pt x="14" y="331"/>
                  <a:pt x="9" y="331"/>
                </a:cubicBezTo>
                <a:cubicBezTo>
                  <a:pt x="4" y="331"/>
                  <a:pt x="0" y="327"/>
                  <a:pt x="0" y="322"/>
                </a:cubicBezTo>
                <a:lnTo>
                  <a:pt x="0" y="266"/>
                </a:lnTo>
                <a:cubicBezTo>
                  <a:pt x="0" y="261"/>
                  <a:pt x="4" y="257"/>
                  <a:pt x="9" y="257"/>
                </a:cubicBezTo>
                <a:cubicBezTo>
                  <a:pt x="14" y="257"/>
                  <a:pt x="18" y="261"/>
                  <a:pt x="18" y="266"/>
                </a:cubicBezTo>
                <a:close/>
                <a:moveTo>
                  <a:pt x="18" y="395"/>
                </a:moveTo>
                <a:lnTo>
                  <a:pt x="18" y="450"/>
                </a:lnTo>
                <a:cubicBezTo>
                  <a:pt x="18" y="455"/>
                  <a:pt x="14" y="460"/>
                  <a:pt x="9" y="460"/>
                </a:cubicBezTo>
                <a:cubicBezTo>
                  <a:pt x="4" y="460"/>
                  <a:pt x="0" y="455"/>
                  <a:pt x="0" y="450"/>
                </a:cubicBezTo>
                <a:lnTo>
                  <a:pt x="0" y="395"/>
                </a:lnTo>
                <a:cubicBezTo>
                  <a:pt x="0" y="390"/>
                  <a:pt x="4" y="386"/>
                  <a:pt x="9" y="386"/>
                </a:cubicBezTo>
                <a:cubicBezTo>
                  <a:pt x="14" y="386"/>
                  <a:pt x="18" y="390"/>
                  <a:pt x="18" y="395"/>
                </a:cubicBezTo>
                <a:close/>
                <a:moveTo>
                  <a:pt x="18" y="524"/>
                </a:moveTo>
                <a:lnTo>
                  <a:pt x="18" y="579"/>
                </a:lnTo>
                <a:cubicBezTo>
                  <a:pt x="18" y="584"/>
                  <a:pt x="14" y="588"/>
                  <a:pt x="9" y="588"/>
                </a:cubicBezTo>
                <a:cubicBezTo>
                  <a:pt x="4" y="588"/>
                  <a:pt x="0" y="584"/>
                  <a:pt x="0" y="579"/>
                </a:cubicBezTo>
                <a:lnTo>
                  <a:pt x="0" y="524"/>
                </a:lnTo>
                <a:cubicBezTo>
                  <a:pt x="0" y="519"/>
                  <a:pt x="4" y="515"/>
                  <a:pt x="9" y="515"/>
                </a:cubicBezTo>
                <a:cubicBezTo>
                  <a:pt x="14" y="515"/>
                  <a:pt x="18" y="519"/>
                  <a:pt x="18" y="524"/>
                </a:cubicBezTo>
                <a:close/>
                <a:moveTo>
                  <a:pt x="18" y="653"/>
                </a:moveTo>
                <a:lnTo>
                  <a:pt x="18" y="708"/>
                </a:lnTo>
                <a:cubicBezTo>
                  <a:pt x="18" y="713"/>
                  <a:pt x="14" y="717"/>
                  <a:pt x="9" y="717"/>
                </a:cubicBezTo>
                <a:cubicBezTo>
                  <a:pt x="4" y="717"/>
                  <a:pt x="0" y="713"/>
                  <a:pt x="0" y="708"/>
                </a:cubicBezTo>
                <a:lnTo>
                  <a:pt x="0" y="653"/>
                </a:lnTo>
                <a:cubicBezTo>
                  <a:pt x="0" y="647"/>
                  <a:pt x="4" y="643"/>
                  <a:pt x="9" y="643"/>
                </a:cubicBezTo>
                <a:cubicBezTo>
                  <a:pt x="14" y="643"/>
                  <a:pt x="18" y="647"/>
                  <a:pt x="18" y="653"/>
                </a:cubicBezTo>
                <a:close/>
                <a:moveTo>
                  <a:pt x="18" y="781"/>
                </a:moveTo>
                <a:lnTo>
                  <a:pt x="18" y="836"/>
                </a:lnTo>
                <a:cubicBezTo>
                  <a:pt x="18" y="841"/>
                  <a:pt x="14" y="846"/>
                  <a:pt x="9" y="846"/>
                </a:cubicBezTo>
                <a:cubicBezTo>
                  <a:pt x="4" y="846"/>
                  <a:pt x="0" y="841"/>
                  <a:pt x="0" y="836"/>
                </a:cubicBezTo>
                <a:lnTo>
                  <a:pt x="0" y="781"/>
                </a:lnTo>
                <a:cubicBezTo>
                  <a:pt x="0" y="776"/>
                  <a:pt x="4" y="772"/>
                  <a:pt x="9" y="772"/>
                </a:cubicBezTo>
                <a:cubicBezTo>
                  <a:pt x="14" y="772"/>
                  <a:pt x="18" y="776"/>
                  <a:pt x="18" y="781"/>
                </a:cubicBezTo>
                <a:close/>
                <a:moveTo>
                  <a:pt x="18" y="910"/>
                </a:moveTo>
                <a:lnTo>
                  <a:pt x="18" y="965"/>
                </a:lnTo>
                <a:cubicBezTo>
                  <a:pt x="18" y="970"/>
                  <a:pt x="14" y="974"/>
                  <a:pt x="9" y="974"/>
                </a:cubicBezTo>
                <a:cubicBezTo>
                  <a:pt x="4" y="974"/>
                  <a:pt x="0" y="970"/>
                  <a:pt x="0" y="965"/>
                </a:cubicBezTo>
                <a:lnTo>
                  <a:pt x="0" y="910"/>
                </a:lnTo>
                <a:cubicBezTo>
                  <a:pt x="0" y="905"/>
                  <a:pt x="4" y="901"/>
                  <a:pt x="9" y="901"/>
                </a:cubicBezTo>
                <a:cubicBezTo>
                  <a:pt x="14" y="901"/>
                  <a:pt x="18" y="905"/>
                  <a:pt x="18" y="910"/>
                </a:cubicBezTo>
                <a:close/>
                <a:moveTo>
                  <a:pt x="18" y="1039"/>
                </a:moveTo>
                <a:lnTo>
                  <a:pt x="18" y="1094"/>
                </a:lnTo>
                <a:cubicBezTo>
                  <a:pt x="18" y="1099"/>
                  <a:pt x="14" y="1103"/>
                  <a:pt x="9" y="1103"/>
                </a:cubicBezTo>
                <a:cubicBezTo>
                  <a:pt x="4" y="1103"/>
                  <a:pt x="0" y="1099"/>
                  <a:pt x="0" y="1094"/>
                </a:cubicBezTo>
                <a:lnTo>
                  <a:pt x="0" y="1039"/>
                </a:lnTo>
                <a:cubicBezTo>
                  <a:pt x="0" y="1033"/>
                  <a:pt x="4" y="1029"/>
                  <a:pt x="9" y="1029"/>
                </a:cubicBezTo>
                <a:cubicBezTo>
                  <a:pt x="14" y="1029"/>
                  <a:pt x="18" y="1033"/>
                  <a:pt x="18" y="1039"/>
                </a:cubicBezTo>
                <a:close/>
                <a:moveTo>
                  <a:pt x="18" y="1167"/>
                </a:moveTo>
                <a:lnTo>
                  <a:pt x="18" y="1222"/>
                </a:lnTo>
                <a:cubicBezTo>
                  <a:pt x="18" y="1227"/>
                  <a:pt x="14" y="1232"/>
                  <a:pt x="9" y="1232"/>
                </a:cubicBezTo>
                <a:cubicBezTo>
                  <a:pt x="4" y="1232"/>
                  <a:pt x="0" y="1227"/>
                  <a:pt x="0" y="1222"/>
                </a:cubicBezTo>
                <a:lnTo>
                  <a:pt x="0" y="1167"/>
                </a:lnTo>
                <a:cubicBezTo>
                  <a:pt x="0" y="1162"/>
                  <a:pt x="4" y="1158"/>
                  <a:pt x="9" y="1158"/>
                </a:cubicBezTo>
                <a:cubicBezTo>
                  <a:pt x="14" y="1158"/>
                  <a:pt x="18" y="1162"/>
                  <a:pt x="18" y="1167"/>
                </a:cubicBezTo>
                <a:close/>
                <a:moveTo>
                  <a:pt x="18" y="1296"/>
                </a:moveTo>
                <a:lnTo>
                  <a:pt x="18" y="1351"/>
                </a:lnTo>
                <a:cubicBezTo>
                  <a:pt x="18" y="1356"/>
                  <a:pt x="14" y="1360"/>
                  <a:pt x="9" y="1360"/>
                </a:cubicBezTo>
                <a:cubicBezTo>
                  <a:pt x="4" y="1360"/>
                  <a:pt x="0" y="1356"/>
                  <a:pt x="0" y="1351"/>
                </a:cubicBezTo>
                <a:lnTo>
                  <a:pt x="0" y="1296"/>
                </a:lnTo>
                <a:cubicBezTo>
                  <a:pt x="0" y="1291"/>
                  <a:pt x="4" y="1287"/>
                  <a:pt x="9" y="1287"/>
                </a:cubicBezTo>
                <a:cubicBezTo>
                  <a:pt x="14" y="1287"/>
                  <a:pt x="18" y="1291"/>
                  <a:pt x="18" y="1296"/>
                </a:cubicBezTo>
                <a:close/>
                <a:moveTo>
                  <a:pt x="18" y="1425"/>
                </a:moveTo>
                <a:lnTo>
                  <a:pt x="18" y="1480"/>
                </a:lnTo>
                <a:cubicBezTo>
                  <a:pt x="18" y="1485"/>
                  <a:pt x="14" y="1489"/>
                  <a:pt x="9" y="1489"/>
                </a:cubicBezTo>
                <a:cubicBezTo>
                  <a:pt x="4" y="1489"/>
                  <a:pt x="0" y="1485"/>
                  <a:pt x="0" y="1480"/>
                </a:cubicBezTo>
                <a:lnTo>
                  <a:pt x="0" y="1425"/>
                </a:lnTo>
                <a:cubicBezTo>
                  <a:pt x="0" y="1420"/>
                  <a:pt x="4" y="1415"/>
                  <a:pt x="9" y="1415"/>
                </a:cubicBezTo>
                <a:cubicBezTo>
                  <a:pt x="14" y="1415"/>
                  <a:pt x="18" y="1420"/>
                  <a:pt x="18" y="1425"/>
                </a:cubicBezTo>
                <a:close/>
                <a:moveTo>
                  <a:pt x="18" y="1553"/>
                </a:moveTo>
                <a:lnTo>
                  <a:pt x="18" y="1609"/>
                </a:lnTo>
                <a:cubicBezTo>
                  <a:pt x="18" y="1613"/>
                  <a:pt x="14" y="1618"/>
                  <a:pt x="9" y="1618"/>
                </a:cubicBezTo>
                <a:cubicBezTo>
                  <a:pt x="4" y="1618"/>
                  <a:pt x="0" y="1613"/>
                  <a:pt x="0" y="1609"/>
                </a:cubicBezTo>
                <a:lnTo>
                  <a:pt x="0" y="1553"/>
                </a:lnTo>
                <a:cubicBezTo>
                  <a:pt x="0" y="1548"/>
                  <a:pt x="4" y="1544"/>
                  <a:pt x="9" y="1544"/>
                </a:cubicBezTo>
                <a:cubicBezTo>
                  <a:pt x="14" y="1544"/>
                  <a:pt x="18" y="1548"/>
                  <a:pt x="18" y="1553"/>
                </a:cubicBezTo>
                <a:close/>
                <a:moveTo>
                  <a:pt x="18" y="1682"/>
                </a:moveTo>
                <a:lnTo>
                  <a:pt x="18" y="1737"/>
                </a:lnTo>
                <a:cubicBezTo>
                  <a:pt x="18" y="1742"/>
                  <a:pt x="14" y="1746"/>
                  <a:pt x="9" y="1746"/>
                </a:cubicBezTo>
                <a:cubicBezTo>
                  <a:pt x="4" y="1746"/>
                  <a:pt x="0" y="1742"/>
                  <a:pt x="0" y="1737"/>
                </a:cubicBezTo>
                <a:lnTo>
                  <a:pt x="0" y="1682"/>
                </a:lnTo>
                <a:cubicBezTo>
                  <a:pt x="0" y="1677"/>
                  <a:pt x="4" y="1673"/>
                  <a:pt x="9" y="1673"/>
                </a:cubicBezTo>
                <a:cubicBezTo>
                  <a:pt x="14" y="1673"/>
                  <a:pt x="18" y="1677"/>
                  <a:pt x="18" y="1682"/>
                </a:cubicBezTo>
                <a:close/>
                <a:moveTo>
                  <a:pt x="18" y="1811"/>
                </a:moveTo>
                <a:lnTo>
                  <a:pt x="18" y="1866"/>
                </a:lnTo>
                <a:cubicBezTo>
                  <a:pt x="18" y="1871"/>
                  <a:pt x="14" y="1875"/>
                  <a:pt x="9" y="1875"/>
                </a:cubicBezTo>
                <a:cubicBezTo>
                  <a:pt x="4" y="1875"/>
                  <a:pt x="0" y="1871"/>
                  <a:pt x="0" y="1866"/>
                </a:cubicBezTo>
                <a:lnTo>
                  <a:pt x="0" y="1811"/>
                </a:lnTo>
                <a:cubicBezTo>
                  <a:pt x="0" y="1806"/>
                  <a:pt x="4" y="1802"/>
                  <a:pt x="9" y="1802"/>
                </a:cubicBezTo>
                <a:cubicBezTo>
                  <a:pt x="14" y="1802"/>
                  <a:pt x="18" y="1806"/>
                  <a:pt x="18" y="1811"/>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4" name="Freeform 66"/>
          <p:cNvSpPr>
            <a:spLocks noEditPoints="1"/>
          </p:cNvSpPr>
          <p:nvPr/>
        </p:nvSpPr>
        <p:spPr bwMode="auto">
          <a:xfrm>
            <a:off x="5951538" y="3340100"/>
            <a:ext cx="574675" cy="461963"/>
          </a:xfrm>
          <a:custGeom>
            <a:avLst/>
            <a:gdLst>
              <a:gd name="T0" fmla="*/ 2147483647 w 510"/>
              <a:gd name="T1" fmla="*/ 2147483647 h 411"/>
              <a:gd name="T2" fmla="*/ 2147483647 w 510"/>
              <a:gd name="T3" fmla="*/ 2147483647 h 411"/>
              <a:gd name="T4" fmla="*/ 2147483647 w 510"/>
              <a:gd name="T5" fmla="*/ 2147483647 h 411"/>
              <a:gd name="T6" fmla="*/ 2147483647 w 510"/>
              <a:gd name="T7" fmla="*/ 2147483647 h 411"/>
              <a:gd name="T8" fmla="*/ 2147483647 w 510"/>
              <a:gd name="T9" fmla="*/ 2147483647 h 411"/>
              <a:gd name="T10" fmla="*/ 2147483647 w 510"/>
              <a:gd name="T11" fmla="*/ 2147483647 h 411"/>
              <a:gd name="T12" fmla="*/ 2147483647 w 510"/>
              <a:gd name="T13" fmla="*/ 2147483647 h 411"/>
              <a:gd name="T14" fmla="*/ 2147483647 w 510"/>
              <a:gd name="T15" fmla="*/ 2147483647 h 411"/>
              <a:gd name="T16" fmla="*/ 0 w 510"/>
              <a:gd name="T17" fmla="*/ 2147483647 h 411"/>
              <a:gd name="T18" fmla="*/ 2147483647 w 510"/>
              <a:gd name="T19" fmla="*/ 2147483647 h 411"/>
              <a:gd name="T20" fmla="*/ 2147483647 w 510"/>
              <a:gd name="T21" fmla="*/ 2147483647 h 4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0"/>
              <a:gd name="T34" fmla="*/ 0 h 411"/>
              <a:gd name="T35" fmla="*/ 510 w 510"/>
              <a:gd name="T36" fmla="*/ 411 h 4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0" h="411">
                <a:moveTo>
                  <a:pt x="504" y="23"/>
                </a:moveTo>
                <a:lnTo>
                  <a:pt x="103" y="344"/>
                </a:lnTo>
                <a:cubicBezTo>
                  <a:pt x="98" y="348"/>
                  <a:pt x="90" y="347"/>
                  <a:pt x="86" y="342"/>
                </a:cubicBezTo>
                <a:cubicBezTo>
                  <a:pt x="82" y="337"/>
                  <a:pt x="83" y="329"/>
                  <a:pt x="88" y="325"/>
                </a:cubicBezTo>
                <a:lnTo>
                  <a:pt x="489" y="4"/>
                </a:lnTo>
                <a:cubicBezTo>
                  <a:pt x="494" y="0"/>
                  <a:pt x="502" y="1"/>
                  <a:pt x="506" y="6"/>
                </a:cubicBezTo>
                <a:cubicBezTo>
                  <a:pt x="510" y="11"/>
                  <a:pt x="509" y="19"/>
                  <a:pt x="504" y="23"/>
                </a:cubicBezTo>
                <a:close/>
                <a:moveTo>
                  <a:pt x="161" y="376"/>
                </a:moveTo>
                <a:lnTo>
                  <a:pt x="0" y="411"/>
                </a:lnTo>
                <a:lnTo>
                  <a:pt x="69" y="262"/>
                </a:lnTo>
                <a:lnTo>
                  <a:pt x="161" y="376"/>
                </a:lnTo>
                <a:close/>
              </a:path>
            </a:pathLst>
          </a:custGeom>
          <a:solidFill>
            <a:srgbClr val="000000"/>
          </a:solidFill>
          <a:ln w="0">
            <a:solidFill>
              <a:srgbClr val="000000"/>
            </a:solidFill>
            <a:prstDash val="solid"/>
            <a:round/>
            <a:headEnd/>
            <a:tailEnd/>
          </a:ln>
        </p:spPr>
        <p:txBody>
          <a:bodyPr/>
          <a:lstStyle/>
          <a:p>
            <a:endParaRPr lang="en-US"/>
          </a:p>
        </p:txBody>
      </p:sp>
      <p:sp>
        <p:nvSpPr>
          <p:cNvPr id="6165" name="Freeform 67"/>
          <p:cNvSpPr>
            <a:spLocks noEditPoints="1"/>
          </p:cNvSpPr>
          <p:nvPr/>
        </p:nvSpPr>
        <p:spPr bwMode="auto">
          <a:xfrm>
            <a:off x="5951538" y="3340100"/>
            <a:ext cx="574675" cy="461963"/>
          </a:xfrm>
          <a:custGeom>
            <a:avLst/>
            <a:gdLst>
              <a:gd name="T0" fmla="*/ 2147483647 w 510"/>
              <a:gd name="T1" fmla="*/ 2147483647 h 411"/>
              <a:gd name="T2" fmla="*/ 2147483647 w 510"/>
              <a:gd name="T3" fmla="*/ 2147483647 h 411"/>
              <a:gd name="T4" fmla="*/ 2147483647 w 510"/>
              <a:gd name="T5" fmla="*/ 2147483647 h 411"/>
              <a:gd name="T6" fmla="*/ 2147483647 w 510"/>
              <a:gd name="T7" fmla="*/ 2147483647 h 411"/>
              <a:gd name="T8" fmla="*/ 2147483647 w 510"/>
              <a:gd name="T9" fmla="*/ 2147483647 h 411"/>
              <a:gd name="T10" fmla="*/ 2147483647 w 510"/>
              <a:gd name="T11" fmla="*/ 2147483647 h 411"/>
              <a:gd name="T12" fmla="*/ 2147483647 w 510"/>
              <a:gd name="T13" fmla="*/ 2147483647 h 411"/>
              <a:gd name="T14" fmla="*/ 2147483647 w 510"/>
              <a:gd name="T15" fmla="*/ 2147483647 h 411"/>
              <a:gd name="T16" fmla="*/ 0 w 510"/>
              <a:gd name="T17" fmla="*/ 2147483647 h 411"/>
              <a:gd name="T18" fmla="*/ 2147483647 w 510"/>
              <a:gd name="T19" fmla="*/ 2147483647 h 411"/>
              <a:gd name="T20" fmla="*/ 2147483647 w 510"/>
              <a:gd name="T21" fmla="*/ 2147483647 h 4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0"/>
              <a:gd name="T34" fmla="*/ 0 h 411"/>
              <a:gd name="T35" fmla="*/ 510 w 510"/>
              <a:gd name="T36" fmla="*/ 411 h 4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0" h="411">
                <a:moveTo>
                  <a:pt x="504" y="23"/>
                </a:moveTo>
                <a:lnTo>
                  <a:pt x="103" y="344"/>
                </a:lnTo>
                <a:cubicBezTo>
                  <a:pt x="98" y="348"/>
                  <a:pt x="90" y="347"/>
                  <a:pt x="86" y="342"/>
                </a:cubicBezTo>
                <a:cubicBezTo>
                  <a:pt x="82" y="337"/>
                  <a:pt x="83" y="329"/>
                  <a:pt x="88" y="325"/>
                </a:cubicBezTo>
                <a:lnTo>
                  <a:pt x="489" y="4"/>
                </a:lnTo>
                <a:cubicBezTo>
                  <a:pt x="494" y="0"/>
                  <a:pt x="502" y="1"/>
                  <a:pt x="506" y="6"/>
                </a:cubicBezTo>
                <a:cubicBezTo>
                  <a:pt x="510" y="11"/>
                  <a:pt x="509" y="19"/>
                  <a:pt x="504" y="23"/>
                </a:cubicBezTo>
                <a:close/>
                <a:moveTo>
                  <a:pt x="161" y="376"/>
                </a:moveTo>
                <a:lnTo>
                  <a:pt x="0" y="411"/>
                </a:lnTo>
                <a:lnTo>
                  <a:pt x="69" y="262"/>
                </a:lnTo>
                <a:lnTo>
                  <a:pt x="161" y="37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6" name="Rectangle 68"/>
          <p:cNvSpPr>
            <a:spLocks noChangeArrowheads="1"/>
          </p:cNvSpPr>
          <p:nvPr/>
        </p:nvSpPr>
        <p:spPr bwMode="auto">
          <a:xfrm>
            <a:off x="6546850" y="3128963"/>
            <a:ext cx="19050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b="1">
                <a:solidFill>
                  <a:srgbClr val="000000"/>
                </a:solidFill>
                <a:ea typeface="宋体" charset="0"/>
                <a:cs typeface="宋体" charset="0"/>
              </a:rPr>
              <a:t>Main Parallel Line (MPL)</a:t>
            </a:r>
            <a:endParaRPr lang="en-US" altLang="zh-CN">
              <a:ea typeface="宋体" charset="0"/>
              <a:cs typeface="宋体" charset="0"/>
            </a:endParaRPr>
          </a:p>
        </p:txBody>
      </p:sp>
      <p:sp>
        <p:nvSpPr>
          <p:cNvPr id="6167" name="Freeform 69"/>
          <p:cNvSpPr>
            <a:spLocks noEditPoints="1"/>
          </p:cNvSpPr>
          <p:nvPr/>
        </p:nvSpPr>
        <p:spPr bwMode="auto">
          <a:xfrm>
            <a:off x="3940175" y="4305300"/>
            <a:ext cx="403225" cy="422275"/>
          </a:xfrm>
          <a:custGeom>
            <a:avLst/>
            <a:gdLst>
              <a:gd name="T0" fmla="*/ 2147483647 w 358"/>
              <a:gd name="T1" fmla="*/ 2147483647 h 375"/>
              <a:gd name="T2" fmla="*/ 2147483647 w 358"/>
              <a:gd name="T3" fmla="*/ 2147483647 h 375"/>
              <a:gd name="T4" fmla="*/ 2147483647 w 358"/>
              <a:gd name="T5" fmla="*/ 2147483647 h 375"/>
              <a:gd name="T6" fmla="*/ 2147483647 w 358"/>
              <a:gd name="T7" fmla="*/ 2147483647 h 375"/>
              <a:gd name="T8" fmla="*/ 2147483647 w 358"/>
              <a:gd name="T9" fmla="*/ 2147483647 h 375"/>
              <a:gd name="T10" fmla="*/ 2147483647 w 358"/>
              <a:gd name="T11" fmla="*/ 2147483647 h 375"/>
              <a:gd name="T12" fmla="*/ 2147483647 w 358"/>
              <a:gd name="T13" fmla="*/ 2147483647 h 375"/>
              <a:gd name="T14" fmla="*/ 2147483647 w 358"/>
              <a:gd name="T15" fmla="*/ 2147483647 h 375"/>
              <a:gd name="T16" fmla="*/ 0 w 358"/>
              <a:gd name="T17" fmla="*/ 0 h 375"/>
              <a:gd name="T18" fmla="*/ 2147483647 w 358"/>
              <a:gd name="T19" fmla="*/ 2147483647 h 375"/>
              <a:gd name="T20" fmla="*/ 2147483647 w 358"/>
              <a:gd name="T21" fmla="*/ 2147483647 h 3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8"/>
              <a:gd name="T34" fmla="*/ 0 h 375"/>
              <a:gd name="T35" fmla="*/ 358 w 358"/>
              <a:gd name="T36" fmla="*/ 375 h 3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8" h="375">
                <a:moveTo>
                  <a:pt x="336" y="370"/>
                </a:moveTo>
                <a:lnTo>
                  <a:pt x="76" y="97"/>
                </a:lnTo>
                <a:cubicBezTo>
                  <a:pt x="71" y="92"/>
                  <a:pt x="72" y="85"/>
                  <a:pt x="77" y="80"/>
                </a:cubicBezTo>
                <a:cubicBezTo>
                  <a:pt x="82" y="75"/>
                  <a:pt x="89" y="76"/>
                  <a:pt x="94" y="80"/>
                </a:cubicBezTo>
                <a:lnTo>
                  <a:pt x="354" y="353"/>
                </a:lnTo>
                <a:cubicBezTo>
                  <a:pt x="358" y="358"/>
                  <a:pt x="358" y="366"/>
                  <a:pt x="353" y="371"/>
                </a:cubicBezTo>
                <a:cubicBezTo>
                  <a:pt x="349" y="375"/>
                  <a:pt x="341" y="375"/>
                  <a:pt x="336" y="370"/>
                </a:cubicBezTo>
                <a:close/>
                <a:moveTo>
                  <a:pt x="49" y="157"/>
                </a:moveTo>
                <a:lnTo>
                  <a:pt x="0" y="0"/>
                </a:lnTo>
                <a:lnTo>
                  <a:pt x="155" y="56"/>
                </a:lnTo>
                <a:lnTo>
                  <a:pt x="49" y="157"/>
                </a:lnTo>
                <a:close/>
              </a:path>
            </a:pathLst>
          </a:custGeom>
          <a:solidFill>
            <a:srgbClr val="000000"/>
          </a:solidFill>
          <a:ln w="0">
            <a:solidFill>
              <a:srgbClr val="000000"/>
            </a:solidFill>
            <a:prstDash val="solid"/>
            <a:round/>
            <a:headEnd/>
            <a:tailEnd/>
          </a:ln>
        </p:spPr>
        <p:txBody>
          <a:bodyPr/>
          <a:lstStyle/>
          <a:p>
            <a:endParaRPr lang="en-US"/>
          </a:p>
        </p:txBody>
      </p:sp>
      <p:sp>
        <p:nvSpPr>
          <p:cNvPr id="6168" name="Freeform 70"/>
          <p:cNvSpPr>
            <a:spLocks noEditPoints="1"/>
          </p:cNvSpPr>
          <p:nvPr/>
        </p:nvSpPr>
        <p:spPr bwMode="auto">
          <a:xfrm>
            <a:off x="3940175" y="4305300"/>
            <a:ext cx="403225" cy="422275"/>
          </a:xfrm>
          <a:custGeom>
            <a:avLst/>
            <a:gdLst>
              <a:gd name="T0" fmla="*/ 2147483647 w 358"/>
              <a:gd name="T1" fmla="*/ 2147483647 h 375"/>
              <a:gd name="T2" fmla="*/ 2147483647 w 358"/>
              <a:gd name="T3" fmla="*/ 2147483647 h 375"/>
              <a:gd name="T4" fmla="*/ 2147483647 w 358"/>
              <a:gd name="T5" fmla="*/ 2147483647 h 375"/>
              <a:gd name="T6" fmla="*/ 2147483647 w 358"/>
              <a:gd name="T7" fmla="*/ 2147483647 h 375"/>
              <a:gd name="T8" fmla="*/ 2147483647 w 358"/>
              <a:gd name="T9" fmla="*/ 2147483647 h 375"/>
              <a:gd name="T10" fmla="*/ 2147483647 w 358"/>
              <a:gd name="T11" fmla="*/ 2147483647 h 375"/>
              <a:gd name="T12" fmla="*/ 2147483647 w 358"/>
              <a:gd name="T13" fmla="*/ 2147483647 h 375"/>
              <a:gd name="T14" fmla="*/ 2147483647 w 358"/>
              <a:gd name="T15" fmla="*/ 2147483647 h 375"/>
              <a:gd name="T16" fmla="*/ 0 w 358"/>
              <a:gd name="T17" fmla="*/ 0 h 375"/>
              <a:gd name="T18" fmla="*/ 2147483647 w 358"/>
              <a:gd name="T19" fmla="*/ 2147483647 h 375"/>
              <a:gd name="T20" fmla="*/ 2147483647 w 358"/>
              <a:gd name="T21" fmla="*/ 2147483647 h 3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8"/>
              <a:gd name="T34" fmla="*/ 0 h 375"/>
              <a:gd name="T35" fmla="*/ 358 w 358"/>
              <a:gd name="T36" fmla="*/ 375 h 3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8" h="375">
                <a:moveTo>
                  <a:pt x="336" y="370"/>
                </a:moveTo>
                <a:lnTo>
                  <a:pt x="76" y="97"/>
                </a:lnTo>
                <a:cubicBezTo>
                  <a:pt x="71" y="92"/>
                  <a:pt x="72" y="85"/>
                  <a:pt x="77" y="80"/>
                </a:cubicBezTo>
                <a:cubicBezTo>
                  <a:pt x="82" y="75"/>
                  <a:pt x="89" y="76"/>
                  <a:pt x="94" y="80"/>
                </a:cubicBezTo>
                <a:lnTo>
                  <a:pt x="354" y="353"/>
                </a:lnTo>
                <a:cubicBezTo>
                  <a:pt x="358" y="358"/>
                  <a:pt x="358" y="366"/>
                  <a:pt x="353" y="371"/>
                </a:cubicBezTo>
                <a:cubicBezTo>
                  <a:pt x="349" y="375"/>
                  <a:pt x="341" y="375"/>
                  <a:pt x="336" y="370"/>
                </a:cubicBezTo>
                <a:close/>
                <a:moveTo>
                  <a:pt x="49" y="157"/>
                </a:moveTo>
                <a:lnTo>
                  <a:pt x="0" y="0"/>
                </a:lnTo>
                <a:lnTo>
                  <a:pt x="155" y="56"/>
                </a:lnTo>
                <a:lnTo>
                  <a:pt x="49" y="157"/>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9" name="Freeform 71"/>
          <p:cNvSpPr>
            <a:spLocks noEditPoints="1"/>
          </p:cNvSpPr>
          <p:nvPr/>
        </p:nvSpPr>
        <p:spPr bwMode="auto">
          <a:xfrm>
            <a:off x="2698750" y="1501775"/>
            <a:ext cx="406400" cy="195263"/>
          </a:xfrm>
          <a:custGeom>
            <a:avLst/>
            <a:gdLst>
              <a:gd name="T0" fmla="*/ 2147483647 w 362"/>
              <a:gd name="T1" fmla="*/ 2147483647 h 173"/>
              <a:gd name="T2" fmla="*/ 2147483647 w 362"/>
              <a:gd name="T3" fmla="*/ 2147483647 h 173"/>
              <a:gd name="T4" fmla="*/ 2147483647 w 362"/>
              <a:gd name="T5" fmla="*/ 2147483647 h 173"/>
              <a:gd name="T6" fmla="*/ 2147483647 w 362"/>
              <a:gd name="T7" fmla="*/ 2147483647 h 173"/>
              <a:gd name="T8" fmla="*/ 2147483647 w 362"/>
              <a:gd name="T9" fmla="*/ 2147483647 h 173"/>
              <a:gd name="T10" fmla="*/ 2147483647 w 362"/>
              <a:gd name="T11" fmla="*/ 2147483647 h 173"/>
              <a:gd name="T12" fmla="*/ 2147483647 w 362"/>
              <a:gd name="T13" fmla="*/ 2147483647 h 173"/>
              <a:gd name="T14" fmla="*/ 2147483647 w 362"/>
              <a:gd name="T15" fmla="*/ 2147483647 h 173"/>
              <a:gd name="T16" fmla="*/ 2147483647 w 362"/>
              <a:gd name="T17" fmla="*/ 2147483647 h 173"/>
              <a:gd name="T18" fmla="*/ 2147483647 w 362"/>
              <a:gd name="T19" fmla="*/ 2147483647 h 173"/>
              <a:gd name="T20" fmla="*/ 2147483647 w 362"/>
              <a:gd name="T21" fmla="*/ 214748364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173"/>
              <a:gd name="T35" fmla="*/ 362 w 362"/>
              <a:gd name="T36" fmla="*/ 173 h 1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173">
                <a:moveTo>
                  <a:pt x="19" y="2"/>
                </a:moveTo>
                <a:lnTo>
                  <a:pt x="255" y="104"/>
                </a:lnTo>
                <a:cubicBezTo>
                  <a:pt x="261" y="106"/>
                  <a:pt x="264" y="113"/>
                  <a:pt x="261" y="120"/>
                </a:cubicBezTo>
                <a:cubicBezTo>
                  <a:pt x="258" y="126"/>
                  <a:pt x="251" y="129"/>
                  <a:pt x="245" y="126"/>
                </a:cubicBezTo>
                <a:lnTo>
                  <a:pt x="9" y="25"/>
                </a:lnTo>
                <a:cubicBezTo>
                  <a:pt x="3" y="22"/>
                  <a:pt x="0" y="15"/>
                  <a:pt x="3" y="9"/>
                </a:cubicBezTo>
                <a:cubicBezTo>
                  <a:pt x="6" y="3"/>
                  <a:pt x="13" y="0"/>
                  <a:pt x="19" y="2"/>
                </a:cubicBezTo>
                <a:close/>
                <a:moveTo>
                  <a:pt x="256" y="38"/>
                </a:moveTo>
                <a:lnTo>
                  <a:pt x="362" y="163"/>
                </a:lnTo>
                <a:lnTo>
                  <a:pt x="198" y="173"/>
                </a:lnTo>
                <a:lnTo>
                  <a:pt x="256" y="38"/>
                </a:lnTo>
                <a:close/>
              </a:path>
            </a:pathLst>
          </a:custGeom>
          <a:solidFill>
            <a:srgbClr val="000000"/>
          </a:solidFill>
          <a:ln w="0">
            <a:solidFill>
              <a:srgbClr val="000000"/>
            </a:solidFill>
            <a:prstDash val="solid"/>
            <a:round/>
            <a:headEnd/>
            <a:tailEnd/>
          </a:ln>
        </p:spPr>
        <p:txBody>
          <a:bodyPr/>
          <a:lstStyle/>
          <a:p>
            <a:endParaRPr lang="en-US"/>
          </a:p>
        </p:txBody>
      </p:sp>
      <p:sp>
        <p:nvSpPr>
          <p:cNvPr id="6170" name="Freeform 72"/>
          <p:cNvSpPr>
            <a:spLocks noEditPoints="1"/>
          </p:cNvSpPr>
          <p:nvPr/>
        </p:nvSpPr>
        <p:spPr bwMode="auto">
          <a:xfrm>
            <a:off x="2698750" y="1501775"/>
            <a:ext cx="406400" cy="195263"/>
          </a:xfrm>
          <a:custGeom>
            <a:avLst/>
            <a:gdLst>
              <a:gd name="T0" fmla="*/ 2147483647 w 362"/>
              <a:gd name="T1" fmla="*/ 2147483647 h 173"/>
              <a:gd name="T2" fmla="*/ 2147483647 w 362"/>
              <a:gd name="T3" fmla="*/ 2147483647 h 173"/>
              <a:gd name="T4" fmla="*/ 2147483647 w 362"/>
              <a:gd name="T5" fmla="*/ 2147483647 h 173"/>
              <a:gd name="T6" fmla="*/ 2147483647 w 362"/>
              <a:gd name="T7" fmla="*/ 2147483647 h 173"/>
              <a:gd name="T8" fmla="*/ 2147483647 w 362"/>
              <a:gd name="T9" fmla="*/ 2147483647 h 173"/>
              <a:gd name="T10" fmla="*/ 2147483647 w 362"/>
              <a:gd name="T11" fmla="*/ 2147483647 h 173"/>
              <a:gd name="T12" fmla="*/ 2147483647 w 362"/>
              <a:gd name="T13" fmla="*/ 2147483647 h 173"/>
              <a:gd name="T14" fmla="*/ 2147483647 w 362"/>
              <a:gd name="T15" fmla="*/ 2147483647 h 173"/>
              <a:gd name="T16" fmla="*/ 2147483647 w 362"/>
              <a:gd name="T17" fmla="*/ 2147483647 h 173"/>
              <a:gd name="T18" fmla="*/ 2147483647 w 362"/>
              <a:gd name="T19" fmla="*/ 2147483647 h 173"/>
              <a:gd name="T20" fmla="*/ 2147483647 w 362"/>
              <a:gd name="T21" fmla="*/ 214748364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173"/>
              <a:gd name="T35" fmla="*/ 362 w 362"/>
              <a:gd name="T36" fmla="*/ 173 h 1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173">
                <a:moveTo>
                  <a:pt x="19" y="2"/>
                </a:moveTo>
                <a:lnTo>
                  <a:pt x="255" y="104"/>
                </a:lnTo>
                <a:cubicBezTo>
                  <a:pt x="261" y="106"/>
                  <a:pt x="264" y="113"/>
                  <a:pt x="261" y="120"/>
                </a:cubicBezTo>
                <a:cubicBezTo>
                  <a:pt x="258" y="126"/>
                  <a:pt x="251" y="129"/>
                  <a:pt x="245" y="126"/>
                </a:cubicBezTo>
                <a:lnTo>
                  <a:pt x="9" y="25"/>
                </a:lnTo>
                <a:cubicBezTo>
                  <a:pt x="3" y="22"/>
                  <a:pt x="0" y="15"/>
                  <a:pt x="3" y="9"/>
                </a:cubicBezTo>
                <a:cubicBezTo>
                  <a:pt x="6" y="3"/>
                  <a:pt x="13" y="0"/>
                  <a:pt x="19" y="2"/>
                </a:cubicBezTo>
                <a:close/>
                <a:moveTo>
                  <a:pt x="256" y="38"/>
                </a:moveTo>
                <a:lnTo>
                  <a:pt x="362" y="163"/>
                </a:lnTo>
                <a:lnTo>
                  <a:pt x="198" y="173"/>
                </a:lnTo>
                <a:lnTo>
                  <a:pt x="256" y="38"/>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1" name="Rectangle 73"/>
          <p:cNvSpPr>
            <a:spLocks noChangeArrowheads="1"/>
          </p:cNvSpPr>
          <p:nvPr/>
        </p:nvSpPr>
        <p:spPr bwMode="auto">
          <a:xfrm>
            <a:off x="2246313" y="1295400"/>
            <a:ext cx="5603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b="1">
                <a:solidFill>
                  <a:srgbClr val="000000"/>
                </a:solidFill>
                <a:ea typeface="宋体" charset="0"/>
                <a:cs typeface="宋体" charset="0"/>
              </a:rPr>
              <a:t>Sensor</a:t>
            </a:r>
            <a:endParaRPr lang="en-US" altLang="zh-CN">
              <a:ea typeface="宋体" charset="0"/>
              <a:cs typeface="宋体" charset="0"/>
            </a:endParaRPr>
          </a:p>
        </p:txBody>
      </p:sp>
      <p:sp>
        <p:nvSpPr>
          <p:cNvPr id="6172" name="Freeform 74"/>
          <p:cNvSpPr>
            <a:spLocks noEditPoints="1"/>
          </p:cNvSpPr>
          <p:nvPr/>
        </p:nvSpPr>
        <p:spPr bwMode="auto">
          <a:xfrm>
            <a:off x="3203575" y="1731963"/>
            <a:ext cx="22225" cy="2108200"/>
          </a:xfrm>
          <a:custGeom>
            <a:avLst/>
            <a:gdLst>
              <a:gd name="T0" fmla="*/ 2147483647 w 19"/>
              <a:gd name="T1" fmla="*/ 2147483647 h 1875"/>
              <a:gd name="T2" fmla="*/ 0 w 19"/>
              <a:gd name="T3" fmla="*/ 2147483647 h 1875"/>
              <a:gd name="T4" fmla="*/ 2147483647 w 19"/>
              <a:gd name="T5" fmla="*/ 0 h 1875"/>
              <a:gd name="T6" fmla="*/ 2147483647 w 19"/>
              <a:gd name="T7" fmla="*/ 2147483647 h 1875"/>
              <a:gd name="T8" fmla="*/ 2147483647 w 19"/>
              <a:gd name="T9" fmla="*/ 2147483647 h 1875"/>
              <a:gd name="T10" fmla="*/ 0 w 19"/>
              <a:gd name="T11" fmla="*/ 2147483647 h 1875"/>
              <a:gd name="T12" fmla="*/ 2147483647 w 19"/>
              <a:gd name="T13" fmla="*/ 2147483647 h 1875"/>
              <a:gd name="T14" fmla="*/ 2147483647 w 19"/>
              <a:gd name="T15" fmla="*/ 2147483647 h 1875"/>
              <a:gd name="T16" fmla="*/ 0 w 19"/>
              <a:gd name="T17" fmla="*/ 2147483647 h 1875"/>
              <a:gd name="T18" fmla="*/ 2147483647 w 19"/>
              <a:gd name="T19" fmla="*/ 2147483647 h 1875"/>
              <a:gd name="T20" fmla="*/ 2147483647 w 19"/>
              <a:gd name="T21" fmla="*/ 2147483647 h 1875"/>
              <a:gd name="T22" fmla="*/ 2147483647 w 19"/>
              <a:gd name="T23" fmla="*/ 2147483647 h 1875"/>
              <a:gd name="T24" fmla="*/ 0 w 19"/>
              <a:gd name="T25" fmla="*/ 2147483647 h 1875"/>
              <a:gd name="T26" fmla="*/ 2147483647 w 19"/>
              <a:gd name="T27" fmla="*/ 2147483647 h 1875"/>
              <a:gd name="T28" fmla="*/ 2147483647 w 19"/>
              <a:gd name="T29" fmla="*/ 2147483647 h 1875"/>
              <a:gd name="T30" fmla="*/ 0 w 19"/>
              <a:gd name="T31" fmla="*/ 2147483647 h 1875"/>
              <a:gd name="T32" fmla="*/ 2147483647 w 19"/>
              <a:gd name="T33" fmla="*/ 2147483647 h 1875"/>
              <a:gd name="T34" fmla="*/ 2147483647 w 19"/>
              <a:gd name="T35" fmla="*/ 2147483647 h 1875"/>
              <a:gd name="T36" fmla="*/ 2147483647 w 19"/>
              <a:gd name="T37" fmla="*/ 2147483647 h 1875"/>
              <a:gd name="T38" fmla="*/ 0 w 19"/>
              <a:gd name="T39" fmla="*/ 2147483647 h 1875"/>
              <a:gd name="T40" fmla="*/ 2147483647 w 19"/>
              <a:gd name="T41" fmla="*/ 2147483647 h 1875"/>
              <a:gd name="T42" fmla="*/ 2147483647 w 19"/>
              <a:gd name="T43" fmla="*/ 2147483647 h 1875"/>
              <a:gd name="T44" fmla="*/ 0 w 19"/>
              <a:gd name="T45" fmla="*/ 2147483647 h 1875"/>
              <a:gd name="T46" fmla="*/ 2147483647 w 19"/>
              <a:gd name="T47" fmla="*/ 2147483647 h 1875"/>
              <a:gd name="T48" fmla="*/ 2147483647 w 19"/>
              <a:gd name="T49" fmla="*/ 2147483647 h 1875"/>
              <a:gd name="T50" fmla="*/ 2147483647 w 19"/>
              <a:gd name="T51" fmla="*/ 2147483647 h 1875"/>
              <a:gd name="T52" fmla="*/ 0 w 19"/>
              <a:gd name="T53" fmla="*/ 2147483647 h 1875"/>
              <a:gd name="T54" fmla="*/ 2147483647 w 19"/>
              <a:gd name="T55" fmla="*/ 2147483647 h 1875"/>
              <a:gd name="T56" fmla="*/ 2147483647 w 19"/>
              <a:gd name="T57" fmla="*/ 2147483647 h 1875"/>
              <a:gd name="T58" fmla="*/ 0 w 19"/>
              <a:gd name="T59" fmla="*/ 2147483647 h 1875"/>
              <a:gd name="T60" fmla="*/ 2147483647 w 19"/>
              <a:gd name="T61" fmla="*/ 2147483647 h 1875"/>
              <a:gd name="T62" fmla="*/ 2147483647 w 19"/>
              <a:gd name="T63" fmla="*/ 2147483647 h 1875"/>
              <a:gd name="T64" fmla="*/ 2147483647 w 19"/>
              <a:gd name="T65" fmla="*/ 2147483647 h 1875"/>
              <a:gd name="T66" fmla="*/ 0 w 19"/>
              <a:gd name="T67" fmla="*/ 2147483647 h 1875"/>
              <a:gd name="T68" fmla="*/ 2147483647 w 19"/>
              <a:gd name="T69" fmla="*/ 2147483647 h 1875"/>
              <a:gd name="T70" fmla="*/ 2147483647 w 19"/>
              <a:gd name="T71" fmla="*/ 2147483647 h 1875"/>
              <a:gd name="T72" fmla="*/ 0 w 19"/>
              <a:gd name="T73" fmla="*/ 2147483647 h 1875"/>
              <a:gd name="T74" fmla="*/ 2147483647 w 19"/>
              <a:gd name="T75" fmla="*/ 2147483647 h 1875"/>
              <a:gd name="T76" fmla="*/ 2147483647 w 19"/>
              <a:gd name="T77" fmla="*/ 2147483647 h 1875"/>
              <a:gd name="T78" fmla="*/ 2147483647 w 19"/>
              <a:gd name="T79" fmla="*/ 2147483647 h 1875"/>
              <a:gd name="T80" fmla="*/ 0 w 19"/>
              <a:gd name="T81" fmla="*/ 2147483647 h 1875"/>
              <a:gd name="T82" fmla="*/ 2147483647 w 19"/>
              <a:gd name="T83" fmla="*/ 2147483647 h 1875"/>
              <a:gd name="T84" fmla="*/ 2147483647 w 19"/>
              <a:gd name="T85" fmla="*/ 2147483647 h 1875"/>
              <a:gd name="T86" fmla="*/ 0 w 19"/>
              <a:gd name="T87" fmla="*/ 2147483647 h 1875"/>
              <a:gd name="T88" fmla="*/ 2147483647 w 19"/>
              <a:gd name="T89" fmla="*/ 2147483647 h 1875"/>
              <a:gd name="T90" fmla="*/ 2147483647 w 19"/>
              <a:gd name="T91" fmla="*/ 2147483647 h 1875"/>
              <a:gd name="T92" fmla="*/ 2147483647 w 19"/>
              <a:gd name="T93" fmla="*/ 2147483647 h 1875"/>
              <a:gd name="T94" fmla="*/ 0 w 19"/>
              <a:gd name="T95" fmla="*/ 2147483647 h 1875"/>
              <a:gd name="T96" fmla="*/ 2147483647 w 19"/>
              <a:gd name="T97" fmla="*/ 2147483647 h 1875"/>
              <a:gd name="T98" fmla="*/ 2147483647 w 19"/>
              <a:gd name="T99" fmla="*/ 2147483647 h 1875"/>
              <a:gd name="T100" fmla="*/ 0 w 19"/>
              <a:gd name="T101" fmla="*/ 2147483647 h 1875"/>
              <a:gd name="T102" fmla="*/ 2147483647 w 19"/>
              <a:gd name="T103" fmla="*/ 2147483647 h 18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
              <a:gd name="T157" fmla="*/ 0 h 1875"/>
              <a:gd name="T158" fmla="*/ 19 w 19"/>
              <a:gd name="T159" fmla="*/ 1875 h 187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 h="1875">
                <a:moveTo>
                  <a:pt x="19" y="9"/>
                </a:moveTo>
                <a:lnTo>
                  <a:pt x="19" y="65"/>
                </a:lnTo>
                <a:cubicBezTo>
                  <a:pt x="19" y="70"/>
                  <a:pt x="14" y="74"/>
                  <a:pt x="9" y="74"/>
                </a:cubicBezTo>
                <a:cubicBezTo>
                  <a:pt x="4" y="74"/>
                  <a:pt x="0" y="70"/>
                  <a:pt x="0" y="65"/>
                </a:cubicBezTo>
                <a:lnTo>
                  <a:pt x="0" y="9"/>
                </a:lnTo>
                <a:cubicBezTo>
                  <a:pt x="0" y="5"/>
                  <a:pt x="4" y="0"/>
                  <a:pt x="9" y="0"/>
                </a:cubicBezTo>
                <a:cubicBezTo>
                  <a:pt x="14" y="0"/>
                  <a:pt x="19" y="5"/>
                  <a:pt x="19" y="9"/>
                </a:cubicBezTo>
                <a:close/>
                <a:moveTo>
                  <a:pt x="19" y="138"/>
                </a:moveTo>
                <a:lnTo>
                  <a:pt x="19" y="193"/>
                </a:lnTo>
                <a:cubicBezTo>
                  <a:pt x="19" y="198"/>
                  <a:pt x="14" y="203"/>
                  <a:pt x="9" y="203"/>
                </a:cubicBezTo>
                <a:cubicBezTo>
                  <a:pt x="4" y="203"/>
                  <a:pt x="0" y="198"/>
                  <a:pt x="0" y="193"/>
                </a:cubicBezTo>
                <a:lnTo>
                  <a:pt x="0" y="138"/>
                </a:lnTo>
                <a:cubicBezTo>
                  <a:pt x="0" y="133"/>
                  <a:pt x="4" y="129"/>
                  <a:pt x="9" y="129"/>
                </a:cubicBezTo>
                <a:cubicBezTo>
                  <a:pt x="14" y="129"/>
                  <a:pt x="19" y="133"/>
                  <a:pt x="19" y="138"/>
                </a:cubicBezTo>
                <a:close/>
                <a:moveTo>
                  <a:pt x="19" y="267"/>
                </a:moveTo>
                <a:lnTo>
                  <a:pt x="19" y="322"/>
                </a:lnTo>
                <a:cubicBezTo>
                  <a:pt x="19" y="327"/>
                  <a:pt x="14" y="331"/>
                  <a:pt x="9" y="331"/>
                </a:cubicBezTo>
                <a:cubicBezTo>
                  <a:pt x="4" y="331"/>
                  <a:pt x="0" y="327"/>
                  <a:pt x="0" y="322"/>
                </a:cubicBezTo>
                <a:lnTo>
                  <a:pt x="0" y="267"/>
                </a:lnTo>
                <a:cubicBezTo>
                  <a:pt x="0" y="262"/>
                  <a:pt x="4" y="258"/>
                  <a:pt x="9" y="258"/>
                </a:cubicBezTo>
                <a:cubicBezTo>
                  <a:pt x="14" y="258"/>
                  <a:pt x="19" y="262"/>
                  <a:pt x="19" y="267"/>
                </a:cubicBezTo>
                <a:close/>
                <a:moveTo>
                  <a:pt x="19" y="396"/>
                </a:moveTo>
                <a:lnTo>
                  <a:pt x="19" y="451"/>
                </a:lnTo>
                <a:cubicBezTo>
                  <a:pt x="19" y="456"/>
                  <a:pt x="14" y="460"/>
                  <a:pt x="9" y="460"/>
                </a:cubicBezTo>
                <a:cubicBezTo>
                  <a:pt x="4" y="460"/>
                  <a:pt x="0" y="456"/>
                  <a:pt x="0" y="451"/>
                </a:cubicBezTo>
                <a:lnTo>
                  <a:pt x="0" y="396"/>
                </a:lnTo>
                <a:cubicBezTo>
                  <a:pt x="0" y="391"/>
                  <a:pt x="4" y="386"/>
                  <a:pt x="9" y="386"/>
                </a:cubicBezTo>
                <a:cubicBezTo>
                  <a:pt x="14" y="386"/>
                  <a:pt x="19" y="391"/>
                  <a:pt x="19" y="396"/>
                </a:cubicBezTo>
                <a:close/>
                <a:moveTo>
                  <a:pt x="19" y="524"/>
                </a:moveTo>
                <a:lnTo>
                  <a:pt x="19" y="579"/>
                </a:lnTo>
                <a:cubicBezTo>
                  <a:pt x="19" y="585"/>
                  <a:pt x="14" y="589"/>
                  <a:pt x="9" y="589"/>
                </a:cubicBezTo>
                <a:cubicBezTo>
                  <a:pt x="4" y="589"/>
                  <a:pt x="0" y="585"/>
                  <a:pt x="0" y="579"/>
                </a:cubicBezTo>
                <a:lnTo>
                  <a:pt x="0" y="524"/>
                </a:lnTo>
                <a:cubicBezTo>
                  <a:pt x="0" y="519"/>
                  <a:pt x="4" y="515"/>
                  <a:pt x="9" y="515"/>
                </a:cubicBezTo>
                <a:cubicBezTo>
                  <a:pt x="14" y="515"/>
                  <a:pt x="19" y="519"/>
                  <a:pt x="19" y="524"/>
                </a:cubicBezTo>
                <a:close/>
                <a:moveTo>
                  <a:pt x="19" y="653"/>
                </a:moveTo>
                <a:lnTo>
                  <a:pt x="19" y="708"/>
                </a:lnTo>
                <a:cubicBezTo>
                  <a:pt x="19" y="713"/>
                  <a:pt x="14" y="717"/>
                  <a:pt x="9" y="717"/>
                </a:cubicBezTo>
                <a:cubicBezTo>
                  <a:pt x="4" y="717"/>
                  <a:pt x="0" y="713"/>
                  <a:pt x="0" y="708"/>
                </a:cubicBezTo>
                <a:lnTo>
                  <a:pt x="0" y="653"/>
                </a:lnTo>
                <a:cubicBezTo>
                  <a:pt x="0" y="648"/>
                  <a:pt x="4" y="644"/>
                  <a:pt x="9" y="644"/>
                </a:cubicBezTo>
                <a:cubicBezTo>
                  <a:pt x="14" y="644"/>
                  <a:pt x="19" y="648"/>
                  <a:pt x="19" y="653"/>
                </a:cubicBezTo>
                <a:close/>
                <a:moveTo>
                  <a:pt x="19" y="782"/>
                </a:moveTo>
                <a:lnTo>
                  <a:pt x="19" y="837"/>
                </a:lnTo>
                <a:cubicBezTo>
                  <a:pt x="19" y="842"/>
                  <a:pt x="14" y="846"/>
                  <a:pt x="9" y="846"/>
                </a:cubicBezTo>
                <a:cubicBezTo>
                  <a:pt x="4" y="846"/>
                  <a:pt x="0" y="842"/>
                  <a:pt x="0" y="837"/>
                </a:cubicBezTo>
                <a:lnTo>
                  <a:pt x="0" y="782"/>
                </a:lnTo>
                <a:cubicBezTo>
                  <a:pt x="0" y="777"/>
                  <a:pt x="4" y="772"/>
                  <a:pt x="9" y="772"/>
                </a:cubicBezTo>
                <a:cubicBezTo>
                  <a:pt x="14" y="772"/>
                  <a:pt x="19" y="777"/>
                  <a:pt x="19" y="782"/>
                </a:cubicBezTo>
                <a:close/>
                <a:moveTo>
                  <a:pt x="19" y="910"/>
                </a:moveTo>
                <a:lnTo>
                  <a:pt x="19" y="965"/>
                </a:lnTo>
                <a:cubicBezTo>
                  <a:pt x="19" y="971"/>
                  <a:pt x="14" y="975"/>
                  <a:pt x="9" y="975"/>
                </a:cubicBezTo>
                <a:cubicBezTo>
                  <a:pt x="4" y="975"/>
                  <a:pt x="0" y="971"/>
                  <a:pt x="0" y="965"/>
                </a:cubicBezTo>
                <a:lnTo>
                  <a:pt x="0" y="910"/>
                </a:lnTo>
                <a:cubicBezTo>
                  <a:pt x="0" y="905"/>
                  <a:pt x="4" y="901"/>
                  <a:pt x="9" y="901"/>
                </a:cubicBezTo>
                <a:cubicBezTo>
                  <a:pt x="14" y="901"/>
                  <a:pt x="19" y="905"/>
                  <a:pt x="19" y="910"/>
                </a:cubicBezTo>
                <a:close/>
                <a:moveTo>
                  <a:pt x="19" y="1039"/>
                </a:moveTo>
                <a:lnTo>
                  <a:pt x="19" y="1094"/>
                </a:lnTo>
                <a:cubicBezTo>
                  <a:pt x="19" y="1099"/>
                  <a:pt x="14" y="1103"/>
                  <a:pt x="9" y="1103"/>
                </a:cubicBezTo>
                <a:cubicBezTo>
                  <a:pt x="4" y="1103"/>
                  <a:pt x="0" y="1099"/>
                  <a:pt x="0" y="1094"/>
                </a:cubicBezTo>
                <a:lnTo>
                  <a:pt x="0" y="1039"/>
                </a:lnTo>
                <a:cubicBezTo>
                  <a:pt x="0" y="1034"/>
                  <a:pt x="4" y="1030"/>
                  <a:pt x="9" y="1030"/>
                </a:cubicBezTo>
                <a:cubicBezTo>
                  <a:pt x="14" y="1030"/>
                  <a:pt x="19" y="1034"/>
                  <a:pt x="19" y="1039"/>
                </a:cubicBezTo>
                <a:close/>
                <a:moveTo>
                  <a:pt x="19" y="1168"/>
                </a:moveTo>
                <a:lnTo>
                  <a:pt x="19" y="1223"/>
                </a:lnTo>
                <a:cubicBezTo>
                  <a:pt x="19" y="1228"/>
                  <a:pt x="14" y="1232"/>
                  <a:pt x="9" y="1232"/>
                </a:cubicBezTo>
                <a:cubicBezTo>
                  <a:pt x="4" y="1232"/>
                  <a:pt x="0" y="1228"/>
                  <a:pt x="0" y="1223"/>
                </a:cubicBezTo>
                <a:lnTo>
                  <a:pt x="0" y="1168"/>
                </a:lnTo>
                <a:cubicBezTo>
                  <a:pt x="0" y="1163"/>
                  <a:pt x="4" y="1159"/>
                  <a:pt x="9" y="1159"/>
                </a:cubicBezTo>
                <a:cubicBezTo>
                  <a:pt x="14" y="1159"/>
                  <a:pt x="19" y="1163"/>
                  <a:pt x="19" y="1168"/>
                </a:cubicBezTo>
                <a:close/>
                <a:moveTo>
                  <a:pt x="19" y="1296"/>
                </a:moveTo>
                <a:lnTo>
                  <a:pt x="19" y="1352"/>
                </a:lnTo>
                <a:cubicBezTo>
                  <a:pt x="19" y="1357"/>
                  <a:pt x="14" y="1361"/>
                  <a:pt x="9" y="1361"/>
                </a:cubicBezTo>
                <a:cubicBezTo>
                  <a:pt x="4" y="1361"/>
                  <a:pt x="0" y="1357"/>
                  <a:pt x="0" y="1352"/>
                </a:cubicBezTo>
                <a:lnTo>
                  <a:pt x="0" y="1296"/>
                </a:lnTo>
                <a:cubicBezTo>
                  <a:pt x="0" y="1291"/>
                  <a:pt x="4" y="1287"/>
                  <a:pt x="9" y="1287"/>
                </a:cubicBezTo>
                <a:cubicBezTo>
                  <a:pt x="14" y="1287"/>
                  <a:pt x="19" y="1291"/>
                  <a:pt x="19" y="1296"/>
                </a:cubicBezTo>
                <a:close/>
                <a:moveTo>
                  <a:pt x="19" y="1425"/>
                </a:moveTo>
                <a:lnTo>
                  <a:pt x="19" y="1480"/>
                </a:lnTo>
                <a:cubicBezTo>
                  <a:pt x="19" y="1485"/>
                  <a:pt x="14" y="1489"/>
                  <a:pt x="9" y="1489"/>
                </a:cubicBezTo>
                <a:cubicBezTo>
                  <a:pt x="4" y="1489"/>
                  <a:pt x="0" y="1485"/>
                  <a:pt x="0" y="1480"/>
                </a:cubicBezTo>
                <a:lnTo>
                  <a:pt x="0" y="1425"/>
                </a:lnTo>
                <a:cubicBezTo>
                  <a:pt x="0" y="1420"/>
                  <a:pt x="4" y="1416"/>
                  <a:pt x="9" y="1416"/>
                </a:cubicBezTo>
                <a:cubicBezTo>
                  <a:pt x="14" y="1416"/>
                  <a:pt x="19" y="1420"/>
                  <a:pt x="19" y="1425"/>
                </a:cubicBezTo>
                <a:close/>
                <a:moveTo>
                  <a:pt x="19" y="1554"/>
                </a:moveTo>
                <a:lnTo>
                  <a:pt x="19" y="1609"/>
                </a:lnTo>
                <a:cubicBezTo>
                  <a:pt x="19" y="1614"/>
                  <a:pt x="14" y="1618"/>
                  <a:pt x="9" y="1618"/>
                </a:cubicBezTo>
                <a:cubicBezTo>
                  <a:pt x="4" y="1618"/>
                  <a:pt x="0" y="1614"/>
                  <a:pt x="0" y="1609"/>
                </a:cubicBezTo>
                <a:lnTo>
                  <a:pt x="0" y="1554"/>
                </a:lnTo>
                <a:cubicBezTo>
                  <a:pt x="0" y="1549"/>
                  <a:pt x="4" y="1545"/>
                  <a:pt x="9" y="1545"/>
                </a:cubicBezTo>
                <a:cubicBezTo>
                  <a:pt x="14" y="1545"/>
                  <a:pt x="19" y="1549"/>
                  <a:pt x="19" y="1554"/>
                </a:cubicBezTo>
                <a:close/>
                <a:moveTo>
                  <a:pt x="19" y="1682"/>
                </a:moveTo>
                <a:lnTo>
                  <a:pt x="19" y="1738"/>
                </a:lnTo>
                <a:cubicBezTo>
                  <a:pt x="19" y="1743"/>
                  <a:pt x="14" y="1747"/>
                  <a:pt x="9" y="1747"/>
                </a:cubicBezTo>
                <a:cubicBezTo>
                  <a:pt x="4" y="1747"/>
                  <a:pt x="0" y="1743"/>
                  <a:pt x="0" y="1738"/>
                </a:cubicBezTo>
                <a:lnTo>
                  <a:pt x="0" y="1682"/>
                </a:lnTo>
                <a:cubicBezTo>
                  <a:pt x="0" y="1677"/>
                  <a:pt x="4" y="1673"/>
                  <a:pt x="9" y="1673"/>
                </a:cubicBezTo>
                <a:cubicBezTo>
                  <a:pt x="14" y="1673"/>
                  <a:pt x="19" y="1677"/>
                  <a:pt x="19" y="1682"/>
                </a:cubicBezTo>
                <a:close/>
                <a:moveTo>
                  <a:pt x="19" y="1811"/>
                </a:moveTo>
                <a:lnTo>
                  <a:pt x="19" y="1866"/>
                </a:lnTo>
                <a:cubicBezTo>
                  <a:pt x="19" y="1871"/>
                  <a:pt x="14" y="1875"/>
                  <a:pt x="9" y="1875"/>
                </a:cubicBezTo>
                <a:cubicBezTo>
                  <a:pt x="4" y="1875"/>
                  <a:pt x="0" y="1871"/>
                  <a:pt x="0" y="1866"/>
                </a:cubicBezTo>
                <a:lnTo>
                  <a:pt x="0" y="1811"/>
                </a:lnTo>
                <a:cubicBezTo>
                  <a:pt x="0" y="1806"/>
                  <a:pt x="4" y="1802"/>
                  <a:pt x="9" y="1802"/>
                </a:cubicBezTo>
                <a:cubicBezTo>
                  <a:pt x="14" y="1802"/>
                  <a:pt x="19" y="1806"/>
                  <a:pt x="19" y="1811"/>
                </a:cubicBezTo>
                <a:close/>
              </a:path>
            </a:pathLst>
          </a:custGeom>
          <a:solidFill>
            <a:srgbClr val="000000"/>
          </a:solidFill>
          <a:ln w="0">
            <a:solidFill>
              <a:srgbClr val="000000"/>
            </a:solidFill>
            <a:prstDash val="solid"/>
            <a:round/>
            <a:headEnd/>
            <a:tailEnd/>
          </a:ln>
        </p:spPr>
        <p:txBody>
          <a:bodyPr/>
          <a:lstStyle/>
          <a:p>
            <a:endParaRPr lang="en-US"/>
          </a:p>
        </p:txBody>
      </p:sp>
      <p:sp>
        <p:nvSpPr>
          <p:cNvPr id="6173" name="Freeform 75"/>
          <p:cNvSpPr>
            <a:spLocks noEditPoints="1"/>
          </p:cNvSpPr>
          <p:nvPr/>
        </p:nvSpPr>
        <p:spPr bwMode="auto">
          <a:xfrm>
            <a:off x="3203575" y="1731963"/>
            <a:ext cx="22225" cy="2108200"/>
          </a:xfrm>
          <a:custGeom>
            <a:avLst/>
            <a:gdLst>
              <a:gd name="T0" fmla="*/ 2147483647 w 19"/>
              <a:gd name="T1" fmla="*/ 2147483647 h 1875"/>
              <a:gd name="T2" fmla="*/ 0 w 19"/>
              <a:gd name="T3" fmla="*/ 2147483647 h 1875"/>
              <a:gd name="T4" fmla="*/ 2147483647 w 19"/>
              <a:gd name="T5" fmla="*/ 0 h 1875"/>
              <a:gd name="T6" fmla="*/ 2147483647 w 19"/>
              <a:gd name="T7" fmla="*/ 2147483647 h 1875"/>
              <a:gd name="T8" fmla="*/ 2147483647 w 19"/>
              <a:gd name="T9" fmla="*/ 2147483647 h 1875"/>
              <a:gd name="T10" fmla="*/ 0 w 19"/>
              <a:gd name="T11" fmla="*/ 2147483647 h 1875"/>
              <a:gd name="T12" fmla="*/ 2147483647 w 19"/>
              <a:gd name="T13" fmla="*/ 2147483647 h 1875"/>
              <a:gd name="T14" fmla="*/ 2147483647 w 19"/>
              <a:gd name="T15" fmla="*/ 2147483647 h 1875"/>
              <a:gd name="T16" fmla="*/ 0 w 19"/>
              <a:gd name="T17" fmla="*/ 2147483647 h 1875"/>
              <a:gd name="T18" fmla="*/ 2147483647 w 19"/>
              <a:gd name="T19" fmla="*/ 2147483647 h 1875"/>
              <a:gd name="T20" fmla="*/ 2147483647 w 19"/>
              <a:gd name="T21" fmla="*/ 2147483647 h 1875"/>
              <a:gd name="T22" fmla="*/ 2147483647 w 19"/>
              <a:gd name="T23" fmla="*/ 2147483647 h 1875"/>
              <a:gd name="T24" fmla="*/ 0 w 19"/>
              <a:gd name="T25" fmla="*/ 2147483647 h 1875"/>
              <a:gd name="T26" fmla="*/ 2147483647 w 19"/>
              <a:gd name="T27" fmla="*/ 2147483647 h 1875"/>
              <a:gd name="T28" fmla="*/ 2147483647 w 19"/>
              <a:gd name="T29" fmla="*/ 2147483647 h 1875"/>
              <a:gd name="T30" fmla="*/ 0 w 19"/>
              <a:gd name="T31" fmla="*/ 2147483647 h 1875"/>
              <a:gd name="T32" fmla="*/ 2147483647 w 19"/>
              <a:gd name="T33" fmla="*/ 2147483647 h 1875"/>
              <a:gd name="T34" fmla="*/ 2147483647 w 19"/>
              <a:gd name="T35" fmla="*/ 2147483647 h 1875"/>
              <a:gd name="T36" fmla="*/ 2147483647 w 19"/>
              <a:gd name="T37" fmla="*/ 2147483647 h 1875"/>
              <a:gd name="T38" fmla="*/ 0 w 19"/>
              <a:gd name="T39" fmla="*/ 2147483647 h 1875"/>
              <a:gd name="T40" fmla="*/ 2147483647 w 19"/>
              <a:gd name="T41" fmla="*/ 2147483647 h 1875"/>
              <a:gd name="T42" fmla="*/ 2147483647 w 19"/>
              <a:gd name="T43" fmla="*/ 2147483647 h 1875"/>
              <a:gd name="T44" fmla="*/ 0 w 19"/>
              <a:gd name="T45" fmla="*/ 2147483647 h 1875"/>
              <a:gd name="T46" fmla="*/ 2147483647 w 19"/>
              <a:gd name="T47" fmla="*/ 2147483647 h 1875"/>
              <a:gd name="T48" fmla="*/ 2147483647 w 19"/>
              <a:gd name="T49" fmla="*/ 2147483647 h 1875"/>
              <a:gd name="T50" fmla="*/ 2147483647 w 19"/>
              <a:gd name="T51" fmla="*/ 2147483647 h 1875"/>
              <a:gd name="T52" fmla="*/ 0 w 19"/>
              <a:gd name="T53" fmla="*/ 2147483647 h 1875"/>
              <a:gd name="T54" fmla="*/ 2147483647 w 19"/>
              <a:gd name="T55" fmla="*/ 2147483647 h 1875"/>
              <a:gd name="T56" fmla="*/ 2147483647 w 19"/>
              <a:gd name="T57" fmla="*/ 2147483647 h 1875"/>
              <a:gd name="T58" fmla="*/ 0 w 19"/>
              <a:gd name="T59" fmla="*/ 2147483647 h 1875"/>
              <a:gd name="T60" fmla="*/ 2147483647 w 19"/>
              <a:gd name="T61" fmla="*/ 2147483647 h 1875"/>
              <a:gd name="T62" fmla="*/ 2147483647 w 19"/>
              <a:gd name="T63" fmla="*/ 2147483647 h 1875"/>
              <a:gd name="T64" fmla="*/ 2147483647 w 19"/>
              <a:gd name="T65" fmla="*/ 2147483647 h 1875"/>
              <a:gd name="T66" fmla="*/ 0 w 19"/>
              <a:gd name="T67" fmla="*/ 2147483647 h 1875"/>
              <a:gd name="T68" fmla="*/ 2147483647 w 19"/>
              <a:gd name="T69" fmla="*/ 2147483647 h 1875"/>
              <a:gd name="T70" fmla="*/ 2147483647 w 19"/>
              <a:gd name="T71" fmla="*/ 2147483647 h 1875"/>
              <a:gd name="T72" fmla="*/ 0 w 19"/>
              <a:gd name="T73" fmla="*/ 2147483647 h 1875"/>
              <a:gd name="T74" fmla="*/ 2147483647 w 19"/>
              <a:gd name="T75" fmla="*/ 2147483647 h 1875"/>
              <a:gd name="T76" fmla="*/ 2147483647 w 19"/>
              <a:gd name="T77" fmla="*/ 2147483647 h 1875"/>
              <a:gd name="T78" fmla="*/ 2147483647 w 19"/>
              <a:gd name="T79" fmla="*/ 2147483647 h 1875"/>
              <a:gd name="T80" fmla="*/ 0 w 19"/>
              <a:gd name="T81" fmla="*/ 2147483647 h 1875"/>
              <a:gd name="T82" fmla="*/ 2147483647 w 19"/>
              <a:gd name="T83" fmla="*/ 2147483647 h 1875"/>
              <a:gd name="T84" fmla="*/ 2147483647 w 19"/>
              <a:gd name="T85" fmla="*/ 2147483647 h 1875"/>
              <a:gd name="T86" fmla="*/ 0 w 19"/>
              <a:gd name="T87" fmla="*/ 2147483647 h 1875"/>
              <a:gd name="T88" fmla="*/ 2147483647 w 19"/>
              <a:gd name="T89" fmla="*/ 2147483647 h 1875"/>
              <a:gd name="T90" fmla="*/ 2147483647 w 19"/>
              <a:gd name="T91" fmla="*/ 2147483647 h 1875"/>
              <a:gd name="T92" fmla="*/ 2147483647 w 19"/>
              <a:gd name="T93" fmla="*/ 2147483647 h 1875"/>
              <a:gd name="T94" fmla="*/ 0 w 19"/>
              <a:gd name="T95" fmla="*/ 2147483647 h 1875"/>
              <a:gd name="T96" fmla="*/ 2147483647 w 19"/>
              <a:gd name="T97" fmla="*/ 2147483647 h 1875"/>
              <a:gd name="T98" fmla="*/ 2147483647 w 19"/>
              <a:gd name="T99" fmla="*/ 2147483647 h 1875"/>
              <a:gd name="T100" fmla="*/ 0 w 19"/>
              <a:gd name="T101" fmla="*/ 2147483647 h 1875"/>
              <a:gd name="T102" fmla="*/ 2147483647 w 19"/>
              <a:gd name="T103" fmla="*/ 2147483647 h 18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
              <a:gd name="T157" fmla="*/ 0 h 1875"/>
              <a:gd name="T158" fmla="*/ 19 w 19"/>
              <a:gd name="T159" fmla="*/ 1875 h 187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 h="1875">
                <a:moveTo>
                  <a:pt x="19" y="9"/>
                </a:moveTo>
                <a:lnTo>
                  <a:pt x="19" y="65"/>
                </a:lnTo>
                <a:cubicBezTo>
                  <a:pt x="19" y="70"/>
                  <a:pt x="14" y="74"/>
                  <a:pt x="9" y="74"/>
                </a:cubicBezTo>
                <a:cubicBezTo>
                  <a:pt x="4" y="74"/>
                  <a:pt x="0" y="70"/>
                  <a:pt x="0" y="65"/>
                </a:cubicBezTo>
                <a:lnTo>
                  <a:pt x="0" y="9"/>
                </a:lnTo>
                <a:cubicBezTo>
                  <a:pt x="0" y="5"/>
                  <a:pt x="4" y="0"/>
                  <a:pt x="9" y="0"/>
                </a:cubicBezTo>
                <a:cubicBezTo>
                  <a:pt x="14" y="0"/>
                  <a:pt x="19" y="5"/>
                  <a:pt x="19" y="9"/>
                </a:cubicBezTo>
                <a:close/>
                <a:moveTo>
                  <a:pt x="19" y="138"/>
                </a:moveTo>
                <a:lnTo>
                  <a:pt x="19" y="193"/>
                </a:lnTo>
                <a:cubicBezTo>
                  <a:pt x="19" y="198"/>
                  <a:pt x="14" y="203"/>
                  <a:pt x="9" y="203"/>
                </a:cubicBezTo>
                <a:cubicBezTo>
                  <a:pt x="4" y="203"/>
                  <a:pt x="0" y="198"/>
                  <a:pt x="0" y="193"/>
                </a:cubicBezTo>
                <a:lnTo>
                  <a:pt x="0" y="138"/>
                </a:lnTo>
                <a:cubicBezTo>
                  <a:pt x="0" y="133"/>
                  <a:pt x="4" y="129"/>
                  <a:pt x="9" y="129"/>
                </a:cubicBezTo>
                <a:cubicBezTo>
                  <a:pt x="14" y="129"/>
                  <a:pt x="19" y="133"/>
                  <a:pt x="19" y="138"/>
                </a:cubicBezTo>
                <a:close/>
                <a:moveTo>
                  <a:pt x="19" y="267"/>
                </a:moveTo>
                <a:lnTo>
                  <a:pt x="19" y="322"/>
                </a:lnTo>
                <a:cubicBezTo>
                  <a:pt x="19" y="327"/>
                  <a:pt x="14" y="331"/>
                  <a:pt x="9" y="331"/>
                </a:cubicBezTo>
                <a:cubicBezTo>
                  <a:pt x="4" y="331"/>
                  <a:pt x="0" y="327"/>
                  <a:pt x="0" y="322"/>
                </a:cubicBezTo>
                <a:lnTo>
                  <a:pt x="0" y="267"/>
                </a:lnTo>
                <a:cubicBezTo>
                  <a:pt x="0" y="262"/>
                  <a:pt x="4" y="258"/>
                  <a:pt x="9" y="258"/>
                </a:cubicBezTo>
                <a:cubicBezTo>
                  <a:pt x="14" y="258"/>
                  <a:pt x="19" y="262"/>
                  <a:pt x="19" y="267"/>
                </a:cubicBezTo>
                <a:close/>
                <a:moveTo>
                  <a:pt x="19" y="396"/>
                </a:moveTo>
                <a:lnTo>
                  <a:pt x="19" y="451"/>
                </a:lnTo>
                <a:cubicBezTo>
                  <a:pt x="19" y="456"/>
                  <a:pt x="14" y="460"/>
                  <a:pt x="9" y="460"/>
                </a:cubicBezTo>
                <a:cubicBezTo>
                  <a:pt x="4" y="460"/>
                  <a:pt x="0" y="456"/>
                  <a:pt x="0" y="451"/>
                </a:cubicBezTo>
                <a:lnTo>
                  <a:pt x="0" y="396"/>
                </a:lnTo>
                <a:cubicBezTo>
                  <a:pt x="0" y="391"/>
                  <a:pt x="4" y="386"/>
                  <a:pt x="9" y="386"/>
                </a:cubicBezTo>
                <a:cubicBezTo>
                  <a:pt x="14" y="386"/>
                  <a:pt x="19" y="391"/>
                  <a:pt x="19" y="396"/>
                </a:cubicBezTo>
                <a:close/>
                <a:moveTo>
                  <a:pt x="19" y="524"/>
                </a:moveTo>
                <a:lnTo>
                  <a:pt x="19" y="579"/>
                </a:lnTo>
                <a:cubicBezTo>
                  <a:pt x="19" y="585"/>
                  <a:pt x="14" y="589"/>
                  <a:pt x="9" y="589"/>
                </a:cubicBezTo>
                <a:cubicBezTo>
                  <a:pt x="4" y="589"/>
                  <a:pt x="0" y="585"/>
                  <a:pt x="0" y="579"/>
                </a:cubicBezTo>
                <a:lnTo>
                  <a:pt x="0" y="524"/>
                </a:lnTo>
                <a:cubicBezTo>
                  <a:pt x="0" y="519"/>
                  <a:pt x="4" y="515"/>
                  <a:pt x="9" y="515"/>
                </a:cubicBezTo>
                <a:cubicBezTo>
                  <a:pt x="14" y="515"/>
                  <a:pt x="19" y="519"/>
                  <a:pt x="19" y="524"/>
                </a:cubicBezTo>
                <a:close/>
                <a:moveTo>
                  <a:pt x="19" y="653"/>
                </a:moveTo>
                <a:lnTo>
                  <a:pt x="19" y="708"/>
                </a:lnTo>
                <a:cubicBezTo>
                  <a:pt x="19" y="713"/>
                  <a:pt x="14" y="717"/>
                  <a:pt x="9" y="717"/>
                </a:cubicBezTo>
                <a:cubicBezTo>
                  <a:pt x="4" y="717"/>
                  <a:pt x="0" y="713"/>
                  <a:pt x="0" y="708"/>
                </a:cubicBezTo>
                <a:lnTo>
                  <a:pt x="0" y="653"/>
                </a:lnTo>
                <a:cubicBezTo>
                  <a:pt x="0" y="648"/>
                  <a:pt x="4" y="644"/>
                  <a:pt x="9" y="644"/>
                </a:cubicBezTo>
                <a:cubicBezTo>
                  <a:pt x="14" y="644"/>
                  <a:pt x="19" y="648"/>
                  <a:pt x="19" y="653"/>
                </a:cubicBezTo>
                <a:close/>
                <a:moveTo>
                  <a:pt x="19" y="782"/>
                </a:moveTo>
                <a:lnTo>
                  <a:pt x="19" y="837"/>
                </a:lnTo>
                <a:cubicBezTo>
                  <a:pt x="19" y="842"/>
                  <a:pt x="14" y="846"/>
                  <a:pt x="9" y="846"/>
                </a:cubicBezTo>
                <a:cubicBezTo>
                  <a:pt x="4" y="846"/>
                  <a:pt x="0" y="842"/>
                  <a:pt x="0" y="837"/>
                </a:cubicBezTo>
                <a:lnTo>
                  <a:pt x="0" y="782"/>
                </a:lnTo>
                <a:cubicBezTo>
                  <a:pt x="0" y="777"/>
                  <a:pt x="4" y="772"/>
                  <a:pt x="9" y="772"/>
                </a:cubicBezTo>
                <a:cubicBezTo>
                  <a:pt x="14" y="772"/>
                  <a:pt x="19" y="777"/>
                  <a:pt x="19" y="782"/>
                </a:cubicBezTo>
                <a:close/>
                <a:moveTo>
                  <a:pt x="19" y="910"/>
                </a:moveTo>
                <a:lnTo>
                  <a:pt x="19" y="965"/>
                </a:lnTo>
                <a:cubicBezTo>
                  <a:pt x="19" y="971"/>
                  <a:pt x="14" y="975"/>
                  <a:pt x="9" y="975"/>
                </a:cubicBezTo>
                <a:cubicBezTo>
                  <a:pt x="4" y="975"/>
                  <a:pt x="0" y="971"/>
                  <a:pt x="0" y="965"/>
                </a:cubicBezTo>
                <a:lnTo>
                  <a:pt x="0" y="910"/>
                </a:lnTo>
                <a:cubicBezTo>
                  <a:pt x="0" y="905"/>
                  <a:pt x="4" y="901"/>
                  <a:pt x="9" y="901"/>
                </a:cubicBezTo>
                <a:cubicBezTo>
                  <a:pt x="14" y="901"/>
                  <a:pt x="19" y="905"/>
                  <a:pt x="19" y="910"/>
                </a:cubicBezTo>
                <a:close/>
                <a:moveTo>
                  <a:pt x="19" y="1039"/>
                </a:moveTo>
                <a:lnTo>
                  <a:pt x="19" y="1094"/>
                </a:lnTo>
                <a:cubicBezTo>
                  <a:pt x="19" y="1099"/>
                  <a:pt x="14" y="1103"/>
                  <a:pt x="9" y="1103"/>
                </a:cubicBezTo>
                <a:cubicBezTo>
                  <a:pt x="4" y="1103"/>
                  <a:pt x="0" y="1099"/>
                  <a:pt x="0" y="1094"/>
                </a:cubicBezTo>
                <a:lnTo>
                  <a:pt x="0" y="1039"/>
                </a:lnTo>
                <a:cubicBezTo>
                  <a:pt x="0" y="1034"/>
                  <a:pt x="4" y="1030"/>
                  <a:pt x="9" y="1030"/>
                </a:cubicBezTo>
                <a:cubicBezTo>
                  <a:pt x="14" y="1030"/>
                  <a:pt x="19" y="1034"/>
                  <a:pt x="19" y="1039"/>
                </a:cubicBezTo>
                <a:close/>
                <a:moveTo>
                  <a:pt x="19" y="1168"/>
                </a:moveTo>
                <a:lnTo>
                  <a:pt x="19" y="1223"/>
                </a:lnTo>
                <a:cubicBezTo>
                  <a:pt x="19" y="1228"/>
                  <a:pt x="14" y="1232"/>
                  <a:pt x="9" y="1232"/>
                </a:cubicBezTo>
                <a:cubicBezTo>
                  <a:pt x="4" y="1232"/>
                  <a:pt x="0" y="1228"/>
                  <a:pt x="0" y="1223"/>
                </a:cubicBezTo>
                <a:lnTo>
                  <a:pt x="0" y="1168"/>
                </a:lnTo>
                <a:cubicBezTo>
                  <a:pt x="0" y="1163"/>
                  <a:pt x="4" y="1159"/>
                  <a:pt x="9" y="1159"/>
                </a:cubicBezTo>
                <a:cubicBezTo>
                  <a:pt x="14" y="1159"/>
                  <a:pt x="19" y="1163"/>
                  <a:pt x="19" y="1168"/>
                </a:cubicBezTo>
                <a:close/>
                <a:moveTo>
                  <a:pt x="19" y="1296"/>
                </a:moveTo>
                <a:lnTo>
                  <a:pt x="19" y="1352"/>
                </a:lnTo>
                <a:cubicBezTo>
                  <a:pt x="19" y="1357"/>
                  <a:pt x="14" y="1361"/>
                  <a:pt x="9" y="1361"/>
                </a:cubicBezTo>
                <a:cubicBezTo>
                  <a:pt x="4" y="1361"/>
                  <a:pt x="0" y="1357"/>
                  <a:pt x="0" y="1352"/>
                </a:cubicBezTo>
                <a:lnTo>
                  <a:pt x="0" y="1296"/>
                </a:lnTo>
                <a:cubicBezTo>
                  <a:pt x="0" y="1291"/>
                  <a:pt x="4" y="1287"/>
                  <a:pt x="9" y="1287"/>
                </a:cubicBezTo>
                <a:cubicBezTo>
                  <a:pt x="14" y="1287"/>
                  <a:pt x="19" y="1291"/>
                  <a:pt x="19" y="1296"/>
                </a:cubicBezTo>
                <a:close/>
                <a:moveTo>
                  <a:pt x="19" y="1425"/>
                </a:moveTo>
                <a:lnTo>
                  <a:pt x="19" y="1480"/>
                </a:lnTo>
                <a:cubicBezTo>
                  <a:pt x="19" y="1485"/>
                  <a:pt x="14" y="1489"/>
                  <a:pt x="9" y="1489"/>
                </a:cubicBezTo>
                <a:cubicBezTo>
                  <a:pt x="4" y="1489"/>
                  <a:pt x="0" y="1485"/>
                  <a:pt x="0" y="1480"/>
                </a:cubicBezTo>
                <a:lnTo>
                  <a:pt x="0" y="1425"/>
                </a:lnTo>
                <a:cubicBezTo>
                  <a:pt x="0" y="1420"/>
                  <a:pt x="4" y="1416"/>
                  <a:pt x="9" y="1416"/>
                </a:cubicBezTo>
                <a:cubicBezTo>
                  <a:pt x="14" y="1416"/>
                  <a:pt x="19" y="1420"/>
                  <a:pt x="19" y="1425"/>
                </a:cubicBezTo>
                <a:close/>
                <a:moveTo>
                  <a:pt x="19" y="1554"/>
                </a:moveTo>
                <a:lnTo>
                  <a:pt x="19" y="1609"/>
                </a:lnTo>
                <a:cubicBezTo>
                  <a:pt x="19" y="1614"/>
                  <a:pt x="14" y="1618"/>
                  <a:pt x="9" y="1618"/>
                </a:cubicBezTo>
                <a:cubicBezTo>
                  <a:pt x="4" y="1618"/>
                  <a:pt x="0" y="1614"/>
                  <a:pt x="0" y="1609"/>
                </a:cubicBezTo>
                <a:lnTo>
                  <a:pt x="0" y="1554"/>
                </a:lnTo>
                <a:cubicBezTo>
                  <a:pt x="0" y="1549"/>
                  <a:pt x="4" y="1545"/>
                  <a:pt x="9" y="1545"/>
                </a:cubicBezTo>
                <a:cubicBezTo>
                  <a:pt x="14" y="1545"/>
                  <a:pt x="19" y="1549"/>
                  <a:pt x="19" y="1554"/>
                </a:cubicBezTo>
                <a:close/>
                <a:moveTo>
                  <a:pt x="19" y="1682"/>
                </a:moveTo>
                <a:lnTo>
                  <a:pt x="19" y="1738"/>
                </a:lnTo>
                <a:cubicBezTo>
                  <a:pt x="19" y="1743"/>
                  <a:pt x="14" y="1747"/>
                  <a:pt x="9" y="1747"/>
                </a:cubicBezTo>
                <a:cubicBezTo>
                  <a:pt x="4" y="1747"/>
                  <a:pt x="0" y="1743"/>
                  <a:pt x="0" y="1738"/>
                </a:cubicBezTo>
                <a:lnTo>
                  <a:pt x="0" y="1682"/>
                </a:lnTo>
                <a:cubicBezTo>
                  <a:pt x="0" y="1677"/>
                  <a:pt x="4" y="1673"/>
                  <a:pt x="9" y="1673"/>
                </a:cubicBezTo>
                <a:cubicBezTo>
                  <a:pt x="14" y="1673"/>
                  <a:pt x="19" y="1677"/>
                  <a:pt x="19" y="1682"/>
                </a:cubicBezTo>
                <a:close/>
                <a:moveTo>
                  <a:pt x="19" y="1811"/>
                </a:moveTo>
                <a:lnTo>
                  <a:pt x="19" y="1866"/>
                </a:lnTo>
                <a:cubicBezTo>
                  <a:pt x="19" y="1871"/>
                  <a:pt x="14" y="1875"/>
                  <a:pt x="9" y="1875"/>
                </a:cubicBezTo>
                <a:cubicBezTo>
                  <a:pt x="4" y="1875"/>
                  <a:pt x="0" y="1871"/>
                  <a:pt x="0" y="1866"/>
                </a:cubicBezTo>
                <a:lnTo>
                  <a:pt x="0" y="1811"/>
                </a:lnTo>
                <a:cubicBezTo>
                  <a:pt x="0" y="1806"/>
                  <a:pt x="4" y="1802"/>
                  <a:pt x="9" y="1802"/>
                </a:cubicBezTo>
                <a:cubicBezTo>
                  <a:pt x="14" y="1802"/>
                  <a:pt x="19" y="1806"/>
                  <a:pt x="19" y="1811"/>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4" name="Freeform 76"/>
          <p:cNvSpPr>
            <a:spLocks noEditPoints="1"/>
          </p:cNvSpPr>
          <p:nvPr/>
        </p:nvSpPr>
        <p:spPr bwMode="auto">
          <a:xfrm>
            <a:off x="5827713" y="1731963"/>
            <a:ext cx="19050" cy="2108200"/>
          </a:xfrm>
          <a:custGeom>
            <a:avLst/>
            <a:gdLst>
              <a:gd name="T0" fmla="*/ 2147483647 w 18"/>
              <a:gd name="T1" fmla="*/ 2147483647 h 1875"/>
              <a:gd name="T2" fmla="*/ 0 w 18"/>
              <a:gd name="T3" fmla="*/ 2147483647 h 1875"/>
              <a:gd name="T4" fmla="*/ 2147483647 w 18"/>
              <a:gd name="T5" fmla="*/ 0 h 1875"/>
              <a:gd name="T6" fmla="*/ 2147483647 w 18"/>
              <a:gd name="T7" fmla="*/ 2147483647 h 1875"/>
              <a:gd name="T8" fmla="*/ 2147483647 w 18"/>
              <a:gd name="T9" fmla="*/ 2147483647 h 1875"/>
              <a:gd name="T10" fmla="*/ 0 w 18"/>
              <a:gd name="T11" fmla="*/ 2147483647 h 1875"/>
              <a:gd name="T12" fmla="*/ 2147483647 w 18"/>
              <a:gd name="T13" fmla="*/ 2147483647 h 1875"/>
              <a:gd name="T14" fmla="*/ 2147483647 w 18"/>
              <a:gd name="T15" fmla="*/ 2147483647 h 1875"/>
              <a:gd name="T16" fmla="*/ 0 w 18"/>
              <a:gd name="T17" fmla="*/ 2147483647 h 1875"/>
              <a:gd name="T18" fmla="*/ 2147483647 w 18"/>
              <a:gd name="T19" fmla="*/ 2147483647 h 1875"/>
              <a:gd name="T20" fmla="*/ 2147483647 w 18"/>
              <a:gd name="T21" fmla="*/ 2147483647 h 1875"/>
              <a:gd name="T22" fmla="*/ 2147483647 w 18"/>
              <a:gd name="T23" fmla="*/ 2147483647 h 1875"/>
              <a:gd name="T24" fmla="*/ 0 w 18"/>
              <a:gd name="T25" fmla="*/ 2147483647 h 1875"/>
              <a:gd name="T26" fmla="*/ 2147483647 w 18"/>
              <a:gd name="T27" fmla="*/ 2147483647 h 1875"/>
              <a:gd name="T28" fmla="*/ 2147483647 w 18"/>
              <a:gd name="T29" fmla="*/ 2147483647 h 1875"/>
              <a:gd name="T30" fmla="*/ 0 w 18"/>
              <a:gd name="T31" fmla="*/ 2147483647 h 1875"/>
              <a:gd name="T32" fmla="*/ 2147483647 w 18"/>
              <a:gd name="T33" fmla="*/ 2147483647 h 1875"/>
              <a:gd name="T34" fmla="*/ 2147483647 w 18"/>
              <a:gd name="T35" fmla="*/ 2147483647 h 1875"/>
              <a:gd name="T36" fmla="*/ 2147483647 w 18"/>
              <a:gd name="T37" fmla="*/ 2147483647 h 1875"/>
              <a:gd name="T38" fmla="*/ 0 w 18"/>
              <a:gd name="T39" fmla="*/ 2147483647 h 1875"/>
              <a:gd name="T40" fmla="*/ 2147483647 w 18"/>
              <a:gd name="T41" fmla="*/ 2147483647 h 1875"/>
              <a:gd name="T42" fmla="*/ 2147483647 w 18"/>
              <a:gd name="T43" fmla="*/ 2147483647 h 1875"/>
              <a:gd name="T44" fmla="*/ 0 w 18"/>
              <a:gd name="T45" fmla="*/ 2147483647 h 1875"/>
              <a:gd name="T46" fmla="*/ 2147483647 w 18"/>
              <a:gd name="T47" fmla="*/ 2147483647 h 1875"/>
              <a:gd name="T48" fmla="*/ 2147483647 w 18"/>
              <a:gd name="T49" fmla="*/ 2147483647 h 1875"/>
              <a:gd name="T50" fmla="*/ 2147483647 w 18"/>
              <a:gd name="T51" fmla="*/ 2147483647 h 1875"/>
              <a:gd name="T52" fmla="*/ 0 w 18"/>
              <a:gd name="T53" fmla="*/ 2147483647 h 1875"/>
              <a:gd name="T54" fmla="*/ 2147483647 w 18"/>
              <a:gd name="T55" fmla="*/ 2147483647 h 1875"/>
              <a:gd name="T56" fmla="*/ 2147483647 w 18"/>
              <a:gd name="T57" fmla="*/ 2147483647 h 1875"/>
              <a:gd name="T58" fmla="*/ 0 w 18"/>
              <a:gd name="T59" fmla="*/ 2147483647 h 1875"/>
              <a:gd name="T60" fmla="*/ 2147483647 w 18"/>
              <a:gd name="T61" fmla="*/ 2147483647 h 1875"/>
              <a:gd name="T62" fmla="*/ 2147483647 w 18"/>
              <a:gd name="T63" fmla="*/ 2147483647 h 1875"/>
              <a:gd name="T64" fmla="*/ 2147483647 w 18"/>
              <a:gd name="T65" fmla="*/ 2147483647 h 1875"/>
              <a:gd name="T66" fmla="*/ 0 w 18"/>
              <a:gd name="T67" fmla="*/ 2147483647 h 1875"/>
              <a:gd name="T68" fmla="*/ 2147483647 w 18"/>
              <a:gd name="T69" fmla="*/ 2147483647 h 1875"/>
              <a:gd name="T70" fmla="*/ 2147483647 w 18"/>
              <a:gd name="T71" fmla="*/ 2147483647 h 1875"/>
              <a:gd name="T72" fmla="*/ 0 w 18"/>
              <a:gd name="T73" fmla="*/ 2147483647 h 1875"/>
              <a:gd name="T74" fmla="*/ 2147483647 w 18"/>
              <a:gd name="T75" fmla="*/ 2147483647 h 1875"/>
              <a:gd name="T76" fmla="*/ 2147483647 w 18"/>
              <a:gd name="T77" fmla="*/ 2147483647 h 1875"/>
              <a:gd name="T78" fmla="*/ 2147483647 w 18"/>
              <a:gd name="T79" fmla="*/ 2147483647 h 1875"/>
              <a:gd name="T80" fmla="*/ 0 w 18"/>
              <a:gd name="T81" fmla="*/ 2147483647 h 1875"/>
              <a:gd name="T82" fmla="*/ 2147483647 w 18"/>
              <a:gd name="T83" fmla="*/ 2147483647 h 1875"/>
              <a:gd name="T84" fmla="*/ 2147483647 w 18"/>
              <a:gd name="T85" fmla="*/ 2147483647 h 1875"/>
              <a:gd name="T86" fmla="*/ 0 w 18"/>
              <a:gd name="T87" fmla="*/ 2147483647 h 1875"/>
              <a:gd name="T88" fmla="*/ 2147483647 w 18"/>
              <a:gd name="T89" fmla="*/ 2147483647 h 1875"/>
              <a:gd name="T90" fmla="*/ 2147483647 w 18"/>
              <a:gd name="T91" fmla="*/ 2147483647 h 1875"/>
              <a:gd name="T92" fmla="*/ 2147483647 w 18"/>
              <a:gd name="T93" fmla="*/ 2147483647 h 1875"/>
              <a:gd name="T94" fmla="*/ 0 w 18"/>
              <a:gd name="T95" fmla="*/ 2147483647 h 1875"/>
              <a:gd name="T96" fmla="*/ 2147483647 w 18"/>
              <a:gd name="T97" fmla="*/ 2147483647 h 1875"/>
              <a:gd name="T98" fmla="*/ 2147483647 w 18"/>
              <a:gd name="T99" fmla="*/ 2147483647 h 1875"/>
              <a:gd name="T100" fmla="*/ 0 w 18"/>
              <a:gd name="T101" fmla="*/ 2147483647 h 1875"/>
              <a:gd name="T102" fmla="*/ 2147483647 w 18"/>
              <a:gd name="T103" fmla="*/ 2147483647 h 18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
              <a:gd name="T157" fmla="*/ 0 h 1875"/>
              <a:gd name="T158" fmla="*/ 18 w 18"/>
              <a:gd name="T159" fmla="*/ 1875 h 187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 h="1875">
                <a:moveTo>
                  <a:pt x="18" y="9"/>
                </a:moveTo>
                <a:lnTo>
                  <a:pt x="18" y="65"/>
                </a:lnTo>
                <a:cubicBezTo>
                  <a:pt x="18" y="70"/>
                  <a:pt x="14" y="74"/>
                  <a:pt x="9" y="74"/>
                </a:cubicBezTo>
                <a:cubicBezTo>
                  <a:pt x="4" y="74"/>
                  <a:pt x="0" y="70"/>
                  <a:pt x="0" y="65"/>
                </a:cubicBezTo>
                <a:lnTo>
                  <a:pt x="0" y="9"/>
                </a:lnTo>
                <a:cubicBezTo>
                  <a:pt x="0" y="5"/>
                  <a:pt x="4" y="0"/>
                  <a:pt x="9" y="0"/>
                </a:cubicBezTo>
                <a:cubicBezTo>
                  <a:pt x="14" y="0"/>
                  <a:pt x="18" y="5"/>
                  <a:pt x="18" y="9"/>
                </a:cubicBezTo>
                <a:close/>
                <a:moveTo>
                  <a:pt x="18" y="138"/>
                </a:moveTo>
                <a:lnTo>
                  <a:pt x="18" y="193"/>
                </a:lnTo>
                <a:cubicBezTo>
                  <a:pt x="18" y="198"/>
                  <a:pt x="14" y="203"/>
                  <a:pt x="9" y="203"/>
                </a:cubicBezTo>
                <a:cubicBezTo>
                  <a:pt x="4" y="203"/>
                  <a:pt x="0" y="198"/>
                  <a:pt x="0" y="193"/>
                </a:cubicBezTo>
                <a:lnTo>
                  <a:pt x="0" y="138"/>
                </a:lnTo>
                <a:cubicBezTo>
                  <a:pt x="0" y="133"/>
                  <a:pt x="4" y="129"/>
                  <a:pt x="9" y="129"/>
                </a:cubicBezTo>
                <a:cubicBezTo>
                  <a:pt x="14" y="129"/>
                  <a:pt x="18" y="133"/>
                  <a:pt x="18" y="138"/>
                </a:cubicBezTo>
                <a:close/>
                <a:moveTo>
                  <a:pt x="18" y="267"/>
                </a:moveTo>
                <a:lnTo>
                  <a:pt x="18" y="322"/>
                </a:lnTo>
                <a:cubicBezTo>
                  <a:pt x="18" y="327"/>
                  <a:pt x="14" y="331"/>
                  <a:pt x="9" y="331"/>
                </a:cubicBezTo>
                <a:cubicBezTo>
                  <a:pt x="4" y="331"/>
                  <a:pt x="0" y="327"/>
                  <a:pt x="0" y="322"/>
                </a:cubicBezTo>
                <a:lnTo>
                  <a:pt x="0" y="267"/>
                </a:lnTo>
                <a:cubicBezTo>
                  <a:pt x="0" y="262"/>
                  <a:pt x="4" y="258"/>
                  <a:pt x="9" y="258"/>
                </a:cubicBezTo>
                <a:cubicBezTo>
                  <a:pt x="14" y="258"/>
                  <a:pt x="18" y="262"/>
                  <a:pt x="18" y="267"/>
                </a:cubicBezTo>
                <a:close/>
                <a:moveTo>
                  <a:pt x="18" y="396"/>
                </a:moveTo>
                <a:lnTo>
                  <a:pt x="18" y="451"/>
                </a:lnTo>
                <a:cubicBezTo>
                  <a:pt x="18" y="456"/>
                  <a:pt x="14" y="460"/>
                  <a:pt x="9" y="460"/>
                </a:cubicBezTo>
                <a:cubicBezTo>
                  <a:pt x="4" y="460"/>
                  <a:pt x="0" y="456"/>
                  <a:pt x="0" y="451"/>
                </a:cubicBezTo>
                <a:lnTo>
                  <a:pt x="0" y="396"/>
                </a:lnTo>
                <a:cubicBezTo>
                  <a:pt x="0" y="391"/>
                  <a:pt x="4" y="386"/>
                  <a:pt x="9" y="386"/>
                </a:cubicBezTo>
                <a:cubicBezTo>
                  <a:pt x="14" y="386"/>
                  <a:pt x="18" y="391"/>
                  <a:pt x="18" y="396"/>
                </a:cubicBezTo>
                <a:close/>
                <a:moveTo>
                  <a:pt x="18" y="524"/>
                </a:moveTo>
                <a:lnTo>
                  <a:pt x="18" y="579"/>
                </a:lnTo>
                <a:cubicBezTo>
                  <a:pt x="18" y="585"/>
                  <a:pt x="14" y="589"/>
                  <a:pt x="9" y="589"/>
                </a:cubicBezTo>
                <a:cubicBezTo>
                  <a:pt x="4" y="589"/>
                  <a:pt x="0" y="585"/>
                  <a:pt x="0" y="579"/>
                </a:cubicBezTo>
                <a:lnTo>
                  <a:pt x="0" y="524"/>
                </a:lnTo>
                <a:cubicBezTo>
                  <a:pt x="0" y="519"/>
                  <a:pt x="4" y="515"/>
                  <a:pt x="9" y="515"/>
                </a:cubicBezTo>
                <a:cubicBezTo>
                  <a:pt x="14" y="515"/>
                  <a:pt x="18" y="519"/>
                  <a:pt x="18" y="524"/>
                </a:cubicBezTo>
                <a:close/>
                <a:moveTo>
                  <a:pt x="18" y="653"/>
                </a:moveTo>
                <a:lnTo>
                  <a:pt x="18" y="708"/>
                </a:lnTo>
                <a:cubicBezTo>
                  <a:pt x="18" y="713"/>
                  <a:pt x="14" y="717"/>
                  <a:pt x="9" y="717"/>
                </a:cubicBezTo>
                <a:cubicBezTo>
                  <a:pt x="4" y="717"/>
                  <a:pt x="0" y="713"/>
                  <a:pt x="0" y="708"/>
                </a:cubicBezTo>
                <a:lnTo>
                  <a:pt x="0" y="653"/>
                </a:lnTo>
                <a:cubicBezTo>
                  <a:pt x="0" y="648"/>
                  <a:pt x="4" y="644"/>
                  <a:pt x="9" y="644"/>
                </a:cubicBezTo>
                <a:cubicBezTo>
                  <a:pt x="14" y="644"/>
                  <a:pt x="18" y="648"/>
                  <a:pt x="18" y="653"/>
                </a:cubicBezTo>
                <a:close/>
                <a:moveTo>
                  <a:pt x="18" y="782"/>
                </a:moveTo>
                <a:lnTo>
                  <a:pt x="18" y="837"/>
                </a:lnTo>
                <a:cubicBezTo>
                  <a:pt x="18" y="842"/>
                  <a:pt x="14" y="846"/>
                  <a:pt x="9" y="846"/>
                </a:cubicBezTo>
                <a:cubicBezTo>
                  <a:pt x="4" y="846"/>
                  <a:pt x="0" y="842"/>
                  <a:pt x="0" y="837"/>
                </a:cubicBezTo>
                <a:lnTo>
                  <a:pt x="0" y="782"/>
                </a:lnTo>
                <a:cubicBezTo>
                  <a:pt x="0" y="777"/>
                  <a:pt x="4" y="772"/>
                  <a:pt x="9" y="772"/>
                </a:cubicBezTo>
                <a:cubicBezTo>
                  <a:pt x="14" y="772"/>
                  <a:pt x="18" y="777"/>
                  <a:pt x="18" y="782"/>
                </a:cubicBezTo>
                <a:close/>
                <a:moveTo>
                  <a:pt x="18" y="910"/>
                </a:moveTo>
                <a:lnTo>
                  <a:pt x="18" y="965"/>
                </a:lnTo>
                <a:cubicBezTo>
                  <a:pt x="18" y="971"/>
                  <a:pt x="14" y="975"/>
                  <a:pt x="9" y="975"/>
                </a:cubicBezTo>
                <a:cubicBezTo>
                  <a:pt x="4" y="975"/>
                  <a:pt x="0" y="971"/>
                  <a:pt x="0" y="965"/>
                </a:cubicBezTo>
                <a:lnTo>
                  <a:pt x="0" y="910"/>
                </a:lnTo>
                <a:cubicBezTo>
                  <a:pt x="0" y="905"/>
                  <a:pt x="4" y="901"/>
                  <a:pt x="9" y="901"/>
                </a:cubicBezTo>
                <a:cubicBezTo>
                  <a:pt x="14" y="901"/>
                  <a:pt x="18" y="905"/>
                  <a:pt x="18" y="910"/>
                </a:cubicBezTo>
                <a:close/>
                <a:moveTo>
                  <a:pt x="18" y="1039"/>
                </a:moveTo>
                <a:lnTo>
                  <a:pt x="18" y="1094"/>
                </a:lnTo>
                <a:cubicBezTo>
                  <a:pt x="18" y="1099"/>
                  <a:pt x="14" y="1103"/>
                  <a:pt x="9" y="1103"/>
                </a:cubicBezTo>
                <a:cubicBezTo>
                  <a:pt x="4" y="1103"/>
                  <a:pt x="0" y="1099"/>
                  <a:pt x="0" y="1094"/>
                </a:cubicBezTo>
                <a:lnTo>
                  <a:pt x="0" y="1039"/>
                </a:lnTo>
                <a:cubicBezTo>
                  <a:pt x="0" y="1034"/>
                  <a:pt x="4" y="1030"/>
                  <a:pt x="9" y="1030"/>
                </a:cubicBezTo>
                <a:cubicBezTo>
                  <a:pt x="14" y="1030"/>
                  <a:pt x="18" y="1034"/>
                  <a:pt x="18" y="1039"/>
                </a:cubicBezTo>
                <a:close/>
                <a:moveTo>
                  <a:pt x="18" y="1168"/>
                </a:moveTo>
                <a:lnTo>
                  <a:pt x="18" y="1223"/>
                </a:lnTo>
                <a:cubicBezTo>
                  <a:pt x="18" y="1228"/>
                  <a:pt x="14" y="1232"/>
                  <a:pt x="9" y="1232"/>
                </a:cubicBezTo>
                <a:cubicBezTo>
                  <a:pt x="4" y="1232"/>
                  <a:pt x="0" y="1228"/>
                  <a:pt x="0" y="1223"/>
                </a:cubicBezTo>
                <a:lnTo>
                  <a:pt x="0" y="1168"/>
                </a:lnTo>
                <a:cubicBezTo>
                  <a:pt x="0" y="1163"/>
                  <a:pt x="4" y="1159"/>
                  <a:pt x="9" y="1159"/>
                </a:cubicBezTo>
                <a:cubicBezTo>
                  <a:pt x="14" y="1159"/>
                  <a:pt x="18" y="1163"/>
                  <a:pt x="18" y="1168"/>
                </a:cubicBezTo>
                <a:close/>
                <a:moveTo>
                  <a:pt x="18" y="1296"/>
                </a:moveTo>
                <a:lnTo>
                  <a:pt x="18" y="1352"/>
                </a:lnTo>
                <a:cubicBezTo>
                  <a:pt x="18" y="1357"/>
                  <a:pt x="14" y="1361"/>
                  <a:pt x="9" y="1361"/>
                </a:cubicBezTo>
                <a:cubicBezTo>
                  <a:pt x="4" y="1361"/>
                  <a:pt x="0" y="1357"/>
                  <a:pt x="0" y="1352"/>
                </a:cubicBezTo>
                <a:lnTo>
                  <a:pt x="0" y="1296"/>
                </a:lnTo>
                <a:cubicBezTo>
                  <a:pt x="0" y="1291"/>
                  <a:pt x="4" y="1287"/>
                  <a:pt x="9" y="1287"/>
                </a:cubicBezTo>
                <a:cubicBezTo>
                  <a:pt x="14" y="1287"/>
                  <a:pt x="18" y="1291"/>
                  <a:pt x="18" y="1296"/>
                </a:cubicBezTo>
                <a:close/>
                <a:moveTo>
                  <a:pt x="18" y="1425"/>
                </a:moveTo>
                <a:lnTo>
                  <a:pt x="18" y="1480"/>
                </a:lnTo>
                <a:cubicBezTo>
                  <a:pt x="18" y="1485"/>
                  <a:pt x="14" y="1489"/>
                  <a:pt x="9" y="1489"/>
                </a:cubicBezTo>
                <a:cubicBezTo>
                  <a:pt x="4" y="1489"/>
                  <a:pt x="0" y="1485"/>
                  <a:pt x="0" y="1480"/>
                </a:cubicBezTo>
                <a:lnTo>
                  <a:pt x="0" y="1425"/>
                </a:lnTo>
                <a:cubicBezTo>
                  <a:pt x="0" y="1420"/>
                  <a:pt x="4" y="1416"/>
                  <a:pt x="9" y="1416"/>
                </a:cubicBezTo>
                <a:cubicBezTo>
                  <a:pt x="14" y="1416"/>
                  <a:pt x="18" y="1420"/>
                  <a:pt x="18" y="1425"/>
                </a:cubicBezTo>
                <a:close/>
                <a:moveTo>
                  <a:pt x="18" y="1554"/>
                </a:moveTo>
                <a:lnTo>
                  <a:pt x="18" y="1609"/>
                </a:lnTo>
                <a:cubicBezTo>
                  <a:pt x="18" y="1614"/>
                  <a:pt x="14" y="1618"/>
                  <a:pt x="9" y="1618"/>
                </a:cubicBezTo>
                <a:cubicBezTo>
                  <a:pt x="4" y="1618"/>
                  <a:pt x="0" y="1614"/>
                  <a:pt x="0" y="1609"/>
                </a:cubicBezTo>
                <a:lnTo>
                  <a:pt x="0" y="1554"/>
                </a:lnTo>
                <a:cubicBezTo>
                  <a:pt x="0" y="1549"/>
                  <a:pt x="4" y="1545"/>
                  <a:pt x="9" y="1545"/>
                </a:cubicBezTo>
                <a:cubicBezTo>
                  <a:pt x="14" y="1545"/>
                  <a:pt x="18" y="1549"/>
                  <a:pt x="18" y="1554"/>
                </a:cubicBezTo>
                <a:close/>
                <a:moveTo>
                  <a:pt x="18" y="1682"/>
                </a:moveTo>
                <a:lnTo>
                  <a:pt x="18" y="1738"/>
                </a:lnTo>
                <a:cubicBezTo>
                  <a:pt x="18" y="1743"/>
                  <a:pt x="14" y="1747"/>
                  <a:pt x="9" y="1747"/>
                </a:cubicBezTo>
                <a:cubicBezTo>
                  <a:pt x="4" y="1747"/>
                  <a:pt x="0" y="1743"/>
                  <a:pt x="0" y="1738"/>
                </a:cubicBezTo>
                <a:lnTo>
                  <a:pt x="0" y="1682"/>
                </a:lnTo>
                <a:cubicBezTo>
                  <a:pt x="0" y="1677"/>
                  <a:pt x="4" y="1673"/>
                  <a:pt x="9" y="1673"/>
                </a:cubicBezTo>
                <a:cubicBezTo>
                  <a:pt x="14" y="1673"/>
                  <a:pt x="18" y="1677"/>
                  <a:pt x="18" y="1682"/>
                </a:cubicBezTo>
                <a:close/>
                <a:moveTo>
                  <a:pt x="18" y="1811"/>
                </a:moveTo>
                <a:lnTo>
                  <a:pt x="18" y="1866"/>
                </a:lnTo>
                <a:cubicBezTo>
                  <a:pt x="18" y="1871"/>
                  <a:pt x="14" y="1875"/>
                  <a:pt x="9" y="1875"/>
                </a:cubicBezTo>
                <a:cubicBezTo>
                  <a:pt x="4" y="1875"/>
                  <a:pt x="0" y="1871"/>
                  <a:pt x="0" y="1866"/>
                </a:cubicBezTo>
                <a:lnTo>
                  <a:pt x="0" y="1811"/>
                </a:lnTo>
                <a:cubicBezTo>
                  <a:pt x="0" y="1806"/>
                  <a:pt x="4" y="1802"/>
                  <a:pt x="9" y="1802"/>
                </a:cubicBezTo>
                <a:cubicBezTo>
                  <a:pt x="14" y="1802"/>
                  <a:pt x="18" y="1806"/>
                  <a:pt x="18" y="1811"/>
                </a:cubicBezTo>
                <a:close/>
              </a:path>
            </a:pathLst>
          </a:custGeom>
          <a:solidFill>
            <a:srgbClr val="000000"/>
          </a:solidFill>
          <a:ln w="0">
            <a:solidFill>
              <a:srgbClr val="000000"/>
            </a:solidFill>
            <a:prstDash val="solid"/>
            <a:round/>
            <a:headEnd/>
            <a:tailEnd/>
          </a:ln>
        </p:spPr>
        <p:txBody>
          <a:bodyPr/>
          <a:lstStyle/>
          <a:p>
            <a:endParaRPr lang="en-US"/>
          </a:p>
        </p:txBody>
      </p:sp>
      <p:sp>
        <p:nvSpPr>
          <p:cNvPr id="6175" name="Freeform 77"/>
          <p:cNvSpPr>
            <a:spLocks noEditPoints="1"/>
          </p:cNvSpPr>
          <p:nvPr/>
        </p:nvSpPr>
        <p:spPr bwMode="auto">
          <a:xfrm>
            <a:off x="5827713" y="1731963"/>
            <a:ext cx="19050" cy="2108200"/>
          </a:xfrm>
          <a:custGeom>
            <a:avLst/>
            <a:gdLst>
              <a:gd name="T0" fmla="*/ 2147483647 w 18"/>
              <a:gd name="T1" fmla="*/ 2147483647 h 1875"/>
              <a:gd name="T2" fmla="*/ 0 w 18"/>
              <a:gd name="T3" fmla="*/ 2147483647 h 1875"/>
              <a:gd name="T4" fmla="*/ 2147483647 w 18"/>
              <a:gd name="T5" fmla="*/ 0 h 1875"/>
              <a:gd name="T6" fmla="*/ 2147483647 w 18"/>
              <a:gd name="T7" fmla="*/ 2147483647 h 1875"/>
              <a:gd name="T8" fmla="*/ 2147483647 w 18"/>
              <a:gd name="T9" fmla="*/ 2147483647 h 1875"/>
              <a:gd name="T10" fmla="*/ 0 w 18"/>
              <a:gd name="T11" fmla="*/ 2147483647 h 1875"/>
              <a:gd name="T12" fmla="*/ 2147483647 w 18"/>
              <a:gd name="T13" fmla="*/ 2147483647 h 1875"/>
              <a:gd name="T14" fmla="*/ 2147483647 w 18"/>
              <a:gd name="T15" fmla="*/ 2147483647 h 1875"/>
              <a:gd name="T16" fmla="*/ 0 w 18"/>
              <a:gd name="T17" fmla="*/ 2147483647 h 1875"/>
              <a:gd name="T18" fmla="*/ 2147483647 w 18"/>
              <a:gd name="T19" fmla="*/ 2147483647 h 1875"/>
              <a:gd name="T20" fmla="*/ 2147483647 w 18"/>
              <a:gd name="T21" fmla="*/ 2147483647 h 1875"/>
              <a:gd name="T22" fmla="*/ 2147483647 w 18"/>
              <a:gd name="T23" fmla="*/ 2147483647 h 1875"/>
              <a:gd name="T24" fmla="*/ 0 w 18"/>
              <a:gd name="T25" fmla="*/ 2147483647 h 1875"/>
              <a:gd name="T26" fmla="*/ 2147483647 w 18"/>
              <a:gd name="T27" fmla="*/ 2147483647 h 1875"/>
              <a:gd name="T28" fmla="*/ 2147483647 w 18"/>
              <a:gd name="T29" fmla="*/ 2147483647 h 1875"/>
              <a:gd name="T30" fmla="*/ 0 w 18"/>
              <a:gd name="T31" fmla="*/ 2147483647 h 1875"/>
              <a:gd name="T32" fmla="*/ 2147483647 w 18"/>
              <a:gd name="T33" fmla="*/ 2147483647 h 1875"/>
              <a:gd name="T34" fmla="*/ 2147483647 w 18"/>
              <a:gd name="T35" fmla="*/ 2147483647 h 1875"/>
              <a:gd name="T36" fmla="*/ 2147483647 w 18"/>
              <a:gd name="T37" fmla="*/ 2147483647 h 1875"/>
              <a:gd name="T38" fmla="*/ 0 w 18"/>
              <a:gd name="T39" fmla="*/ 2147483647 h 1875"/>
              <a:gd name="T40" fmla="*/ 2147483647 w 18"/>
              <a:gd name="T41" fmla="*/ 2147483647 h 1875"/>
              <a:gd name="T42" fmla="*/ 2147483647 w 18"/>
              <a:gd name="T43" fmla="*/ 2147483647 h 1875"/>
              <a:gd name="T44" fmla="*/ 0 w 18"/>
              <a:gd name="T45" fmla="*/ 2147483647 h 1875"/>
              <a:gd name="T46" fmla="*/ 2147483647 w 18"/>
              <a:gd name="T47" fmla="*/ 2147483647 h 1875"/>
              <a:gd name="T48" fmla="*/ 2147483647 w 18"/>
              <a:gd name="T49" fmla="*/ 2147483647 h 1875"/>
              <a:gd name="T50" fmla="*/ 2147483647 w 18"/>
              <a:gd name="T51" fmla="*/ 2147483647 h 1875"/>
              <a:gd name="T52" fmla="*/ 0 w 18"/>
              <a:gd name="T53" fmla="*/ 2147483647 h 1875"/>
              <a:gd name="T54" fmla="*/ 2147483647 w 18"/>
              <a:gd name="T55" fmla="*/ 2147483647 h 1875"/>
              <a:gd name="T56" fmla="*/ 2147483647 w 18"/>
              <a:gd name="T57" fmla="*/ 2147483647 h 1875"/>
              <a:gd name="T58" fmla="*/ 0 w 18"/>
              <a:gd name="T59" fmla="*/ 2147483647 h 1875"/>
              <a:gd name="T60" fmla="*/ 2147483647 w 18"/>
              <a:gd name="T61" fmla="*/ 2147483647 h 1875"/>
              <a:gd name="T62" fmla="*/ 2147483647 w 18"/>
              <a:gd name="T63" fmla="*/ 2147483647 h 1875"/>
              <a:gd name="T64" fmla="*/ 2147483647 w 18"/>
              <a:gd name="T65" fmla="*/ 2147483647 h 1875"/>
              <a:gd name="T66" fmla="*/ 0 w 18"/>
              <a:gd name="T67" fmla="*/ 2147483647 h 1875"/>
              <a:gd name="T68" fmla="*/ 2147483647 w 18"/>
              <a:gd name="T69" fmla="*/ 2147483647 h 1875"/>
              <a:gd name="T70" fmla="*/ 2147483647 w 18"/>
              <a:gd name="T71" fmla="*/ 2147483647 h 1875"/>
              <a:gd name="T72" fmla="*/ 0 w 18"/>
              <a:gd name="T73" fmla="*/ 2147483647 h 1875"/>
              <a:gd name="T74" fmla="*/ 2147483647 w 18"/>
              <a:gd name="T75" fmla="*/ 2147483647 h 1875"/>
              <a:gd name="T76" fmla="*/ 2147483647 w 18"/>
              <a:gd name="T77" fmla="*/ 2147483647 h 1875"/>
              <a:gd name="T78" fmla="*/ 2147483647 w 18"/>
              <a:gd name="T79" fmla="*/ 2147483647 h 1875"/>
              <a:gd name="T80" fmla="*/ 0 w 18"/>
              <a:gd name="T81" fmla="*/ 2147483647 h 1875"/>
              <a:gd name="T82" fmla="*/ 2147483647 w 18"/>
              <a:gd name="T83" fmla="*/ 2147483647 h 1875"/>
              <a:gd name="T84" fmla="*/ 2147483647 w 18"/>
              <a:gd name="T85" fmla="*/ 2147483647 h 1875"/>
              <a:gd name="T86" fmla="*/ 0 w 18"/>
              <a:gd name="T87" fmla="*/ 2147483647 h 1875"/>
              <a:gd name="T88" fmla="*/ 2147483647 w 18"/>
              <a:gd name="T89" fmla="*/ 2147483647 h 1875"/>
              <a:gd name="T90" fmla="*/ 2147483647 w 18"/>
              <a:gd name="T91" fmla="*/ 2147483647 h 1875"/>
              <a:gd name="T92" fmla="*/ 2147483647 w 18"/>
              <a:gd name="T93" fmla="*/ 2147483647 h 1875"/>
              <a:gd name="T94" fmla="*/ 0 w 18"/>
              <a:gd name="T95" fmla="*/ 2147483647 h 1875"/>
              <a:gd name="T96" fmla="*/ 2147483647 w 18"/>
              <a:gd name="T97" fmla="*/ 2147483647 h 1875"/>
              <a:gd name="T98" fmla="*/ 2147483647 w 18"/>
              <a:gd name="T99" fmla="*/ 2147483647 h 1875"/>
              <a:gd name="T100" fmla="*/ 0 w 18"/>
              <a:gd name="T101" fmla="*/ 2147483647 h 1875"/>
              <a:gd name="T102" fmla="*/ 2147483647 w 18"/>
              <a:gd name="T103" fmla="*/ 2147483647 h 18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
              <a:gd name="T157" fmla="*/ 0 h 1875"/>
              <a:gd name="T158" fmla="*/ 18 w 18"/>
              <a:gd name="T159" fmla="*/ 1875 h 187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 h="1875">
                <a:moveTo>
                  <a:pt x="18" y="9"/>
                </a:moveTo>
                <a:lnTo>
                  <a:pt x="18" y="65"/>
                </a:lnTo>
                <a:cubicBezTo>
                  <a:pt x="18" y="70"/>
                  <a:pt x="14" y="74"/>
                  <a:pt x="9" y="74"/>
                </a:cubicBezTo>
                <a:cubicBezTo>
                  <a:pt x="4" y="74"/>
                  <a:pt x="0" y="70"/>
                  <a:pt x="0" y="65"/>
                </a:cubicBezTo>
                <a:lnTo>
                  <a:pt x="0" y="9"/>
                </a:lnTo>
                <a:cubicBezTo>
                  <a:pt x="0" y="5"/>
                  <a:pt x="4" y="0"/>
                  <a:pt x="9" y="0"/>
                </a:cubicBezTo>
                <a:cubicBezTo>
                  <a:pt x="14" y="0"/>
                  <a:pt x="18" y="5"/>
                  <a:pt x="18" y="9"/>
                </a:cubicBezTo>
                <a:close/>
                <a:moveTo>
                  <a:pt x="18" y="138"/>
                </a:moveTo>
                <a:lnTo>
                  <a:pt x="18" y="193"/>
                </a:lnTo>
                <a:cubicBezTo>
                  <a:pt x="18" y="198"/>
                  <a:pt x="14" y="203"/>
                  <a:pt x="9" y="203"/>
                </a:cubicBezTo>
                <a:cubicBezTo>
                  <a:pt x="4" y="203"/>
                  <a:pt x="0" y="198"/>
                  <a:pt x="0" y="193"/>
                </a:cubicBezTo>
                <a:lnTo>
                  <a:pt x="0" y="138"/>
                </a:lnTo>
                <a:cubicBezTo>
                  <a:pt x="0" y="133"/>
                  <a:pt x="4" y="129"/>
                  <a:pt x="9" y="129"/>
                </a:cubicBezTo>
                <a:cubicBezTo>
                  <a:pt x="14" y="129"/>
                  <a:pt x="18" y="133"/>
                  <a:pt x="18" y="138"/>
                </a:cubicBezTo>
                <a:close/>
                <a:moveTo>
                  <a:pt x="18" y="267"/>
                </a:moveTo>
                <a:lnTo>
                  <a:pt x="18" y="322"/>
                </a:lnTo>
                <a:cubicBezTo>
                  <a:pt x="18" y="327"/>
                  <a:pt x="14" y="331"/>
                  <a:pt x="9" y="331"/>
                </a:cubicBezTo>
                <a:cubicBezTo>
                  <a:pt x="4" y="331"/>
                  <a:pt x="0" y="327"/>
                  <a:pt x="0" y="322"/>
                </a:cubicBezTo>
                <a:lnTo>
                  <a:pt x="0" y="267"/>
                </a:lnTo>
                <a:cubicBezTo>
                  <a:pt x="0" y="262"/>
                  <a:pt x="4" y="258"/>
                  <a:pt x="9" y="258"/>
                </a:cubicBezTo>
                <a:cubicBezTo>
                  <a:pt x="14" y="258"/>
                  <a:pt x="18" y="262"/>
                  <a:pt x="18" y="267"/>
                </a:cubicBezTo>
                <a:close/>
                <a:moveTo>
                  <a:pt x="18" y="396"/>
                </a:moveTo>
                <a:lnTo>
                  <a:pt x="18" y="451"/>
                </a:lnTo>
                <a:cubicBezTo>
                  <a:pt x="18" y="456"/>
                  <a:pt x="14" y="460"/>
                  <a:pt x="9" y="460"/>
                </a:cubicBezTo>
                <a:cubicBezTo>
                  <a:pt x="4" y="460"/>
                  <a:pt x="0" y="456"/>
                  <a:pt x="0" y="451"/>
                </a:cubicBezTo>
                <a:lnTo>
                  <a:pt x="0" y="396"/>
                </a:lnTo>
                <a:cubicBezTo>
                  <a:pt x="0" y="391"/>
                  <a:pt x="4" y="386"/>
                  <a:pt x="9" y="386"/>
                </a:cubicBezTo>
                <a:cubicBezTo>
                  <a:pt x="14" y="386"/>
                  <a:pt x="18" y="391"/>
                  <a:pt x="18" y="396"/>
                </a:cubicBezTo>
                <a:close/>
                <a:moveTo>
                  <a:pt x="18" y="524"/>
                </a:moveTo>
                <a:lnTo>
                  <a:pt x="18" y="579"/>
                </a:lnTo>
                <a:cubicBezTo>
                  <a:pt x="18" y="585"/>
                  <a:pt x="14" y="589"/>
                  <a:pt x="9" y="589"/>
                </a:cubicBezTo>
                <a:cubicBezTo>
                  <a:pt x="4" y="589"/>
                  <a:pt x="0" y="585"/>
                  <a:pt x="0" y="579"/>
                </a:cubicBezTo>
                <a:lnTo>
                  <a:pt x="0" y="524"/>
                </a:lnTo>
                <a:cubicBezTo>
                  <a:pt x="0" y="519"/>
                  <a:pt x="4" y="515"/>
                  <a:pt x="9" y="515"/>
                </a:cubicBezTo>
                <a:cubicBezTo>
                  <a:pt x="14" y="515"/>
                  <a:pt x="18" y="519"/>
                  <a:pt x="18" y="524"/>
                </a:cubicBezTo>
                <a:close/>
                <a:moveTo>
                  <a:pt x="18" y="653"/>
                </a:moveTo>
                <a:lnTo>
                  <a:pt x="18" y="708"/>
                </a:lnTo>
                <a:cubicBezTo>
                  <a:pt x="18" y="713"/>
                  <a:pt x="14" y="717"/>
                  <a:pt x="9" y="717"/>
                </a:cubicBezTo>
                <a:cubicBezTo>
                  <a:pt x="4" y="717"/>
                  <a:pt x="0" y="713"/>
                  <a:pt x="0" y="708"/>
                </a:cubicBezTo>
                <a:lnTo>
                  <a:pt x="0" y="653"/>
                </a:lnTo>
                <a:cubicBezTo>
                  <a:pt x="0" y="648"/>
                  <a:pt x="4" y="644"/>
                  <a:pt x="9" y="644"/>
                </a:cubicBezTo>
                <a:cubicBezTo>
                  <a:pt x="14" y="644"/>
                  <a:pt x="18" y="648"/>
                  <a:pt x="18" y="653"/>
                </a:cubicBezTo>
                <a:close/>
                <a:moveTo>
                  <a:pt x="18" y="782"/>
                </a:moveTo>
                <a:lnTo>
                  <a:pt x="18" y="837"/>
                </a:lnTo>
                <a:cubicBezTo>
                  <a:pt x="18" y="842"/>
                  <a:pt x="14" y="846"/>
                  <a:pt x="9" y="846"/>
                </a:cubicBezTo>
                <a:cubicBezTo>
                  <a:pt x="4" y="846"/>
                  <a:pt x="0" y="842"/>
                  <a:pt x="0" y="837"/>
                </a:cubicBezTo>
                <a:lnTo>
                  <a:pt x="0" y="782"/>
                </a:lnTo>
                <a:cubicBezTo>
                  <a:pt x="0" y="777"/>
                  <a:pt x="4" y="772"/>
                  <a:pt x="9" y="772"/>
                </a:cubicBezTo>
                <a:cubicBezTo>
                  <a:pt x="14" y="772"/>
                  <a:pt x="18" y="777"/>
                  <a:pt x="18" y="782"/>
                </a:cubicBezTo>
                <a:close/>
                <a:moveTo>
                  <a:pt x="18" y="910"/>
                </a:moveTo>
                <a:lnTo>
                  <a:pt x="18" y="965"/>
                </a:lnTo>
                <a:cubicBezTo>
                  <a:pt x="18" y="971"/>
                  <a:pt x="14" y="975"/>
                  <a:pt x="9" y="975"/>
                </a:cubicBezTo>
                <a:cubicBezTo>
                  <a:pt x="4" y="975"/>
                  <a:pt x="0" y="971"/>
                  <a:pt x="0" y="965"/>
                </a:cubicBezTo>
                <a:lnTo>
                  <a:pt x="0" y="910"/>
                </a:lnTo>
                <a:cubicBezTo>
                  <a:pt x="0" y="905"/>
                  <a:pt x="4" y="901"/>
                  <a:pt x="9" y="901"/>
                </a:cubicBezTo>
                <a:cubicBezTo>
                  <a:pt x="14" y="901"/>
                  <a:pt x="18" y="905"/>
                  <a:pt x="18" y="910"/>
                </a:cubicBezTo>
                <a:close/>
                <a:moveTo>
                  <a:pt x="18" y="1039"/>
                </a:moveTo>
                <a:lnTo>
                  <a:pt x="18" y="1094"/>
                </a:lnTo>
                <a:cubicBezTo>
                  <a:pt x="18" y="1099"/>
                  <a:pt x="14" y="1103"/>
                  <a:pt x="9" y="1103"/>
                </a:cubicBezTo>
                <a:cubicBezTo>
                  <a:pt x="4" y="1103"/>
                  <a:pt x="0" y="1099"/>
                  <a:pt x="0" y="1094"/>
                </a:cubicBezTo>
                <a:lnTo>
                  <a:pt x="0" y="1039"/>
                </a:lnTo>
                <a:cubicBezTo>
                  <a:pt x="0" y="1034"/>
                  <a:pt x="4" y="1030"/>
                  <a:pt x="9" y="1030"/>
                </a:cubicBezTo>
                <a:cubicBezTo>
                  <a:pt x="14" y="1030"/>
                  <a:pt x="18" y="1034"/>
                  <a:pt x="18" y="1039"/>
                </a:cubicBezTo>
                <a:close/>
                <a:moveTo>
                  <a:pt x="18" y="1168"/>
                </a:moveTo>
                <a:lnTo>
                  <a:pt x="18" y="1223"/>
                </a:lnTo>
                <a:cubicBezTo>
                  <a:pt x="18" y="1228"/>
                  <a:pt x="14" y="1232"/>
                  <a:pt x="9" y="1232"/>
                </a:cubicBezTo>
                <a:cubicBezTo>
                  <a:pt x="4" y="1232"/>
                  <a:pt x="0" y="1228"/>
                  <a:pt x="0" y="1223"/>
                </a:cubicBezTo>
                <a:lnTo>
                  <a:pt x="0" y="1168"/>
                </a:lnTo>
                <a:cubicBezTo>
                  <a:pt x="0" y="1163"/>
                  <a:pt x="4" y="1159"/>
                  <a:pt x="9" y="1159"/>
                </a:cubicBezTo>
                <a:cubicBezTo>
                  <a:pt x="14" y="1159"/>
                  <a:pt x="18" y="1163"/>
                  <a:pt x="18" y="1168"/>
                </a:cubicBezTo>
                <a:close/>
                <a:moveTo>
                  <a:pt x="18" y="1296"/>
                </a:moveTo>
                <a:lnTo>
                  <a:pt x="18" y="1352"/>
                </a:lnTo>
                <a:cubicBezTo>
                  <a:pt x="18" y="1357"/>
                  <a:pt x="14" y="1361"/>
                  <a:pt x="9" y="1361"/>
                </a:cubicBezTo>
                <a:cubicBezTo>
                  <a:pt x="4" y="1361"/>
                  <a:pt x="0" y="1357"/>
                  <a:pt x="0" y="1352"/>
                </a:cubicBezTo>
                <a:lnTo>
                  <a:pt x="0" y="1296"/>
                </a:lnTo>
                <a:cubicBezTo>
                  <a:pt x="0" y="1291"/>
                  <a:pt x="4" y="1287"/>
                  <a:pt x="9" y="1287"/>
                </a:cubicBezTo>
                <a:cubicBezTo>
                  <a:pt x="14" y="1287"/>
                  <a:pt x="18" y="1291"/>
                  <a:pt x="18" y="1296"/>
                </a:cubicBezTo>
                <a:close/>
                <a:moveTo>
                  <a:pt x="18" y="1425"/>
                </a:moveTo>
                <a:lnTo>
                  <a:pt x="18" y="1480"/>
                </a:lnTo>
                <a:cubicBezTo>
                  <a:pt x="18" y="1485"/>
                  <a:pt x="14" y="1489"/>
                  <a:pt x="9" y="1489"/>
                </a:cubicBezTo>
                <a:cubicBezTo>
                  <a:pt x="4" y="1489"/>
                  <a:pt x="0" y="1485"/>
                  <a:pt x="0" y="1480"/>
                </a:cubicBezTo>
                <a:lnTo>
                  <a:pt x="0" y="1425"/>
                </a:lnTo>
                <a:cubicBezTo>
                  <a:pt x="0" y="1420"/>
                  <a:pt x="4" y="1416"/>
                  <a:pt x="9" y="1416"/>
                </a:cubicBezTo>
                <a:cubicBezTo>
                  <a:pt x="14" y="1416"/>
                  <a:pt x="18" y="1420"/>
                  <a:pt x="18" y="1425"/>
                </a:cubicBezTo>
                <a:close/>
                <a:moveTo>
                  <a:pt x="18" y="1554"/>
                </a:moveTo>
                <a:lnTo>
                  <a:pt x="18" y="1609"/>
                </a:lnTo>
                <a:cubicBezTo>
                  <a:pt x="18" y="1614"/>
                  <a:pt x="14" y="1618"/>
                  <a:pt x="9" y="1618"/>
                </a:cubicBezTo>
                <a:cubicBezTo>
                  <a:pt x="4" y="1618"/>
                  <a:pt x="0" y="1614"/>
                  <a:pt x="0" y="1609"/>
                </a:cubicBezTo>
                <a:lnTo>
                  <a:pt x="0" y="1554"/>
                </a:lnTo>
                <a:cubicBezTo>
                  <a:pt x="0" y="1549"/>
                  <a:pt x="4" y="1545"/>
                  <a:pt x="9" y="1545"/>
                </a:cubicBezTo>
                <a:cubicBezTo>
                  <a:pt x="14" y="1545"/>
                  <a:pt x="18" y="1549"/>
                  <a:pt x="18" y="1554"/>
                </a:cubicBezTo>
                <a:close/>
                <a:moveTo>
                  <a:pt x="18" y="1682"/>
                </a:moveTo>
                <a:lnTo>
                  <a:pt x="18" y="1738"/>
                </a:lnTo>
                <a:cubicBezTo>
                  <a:pt x="18" y="1743"/>
                  <a:pt x="14" y="1747"/>
                  <a:pt x="9" y="1747"/>
                </a:cubicBezTo>
                <a:cubicBezTo>
                  <a:pt x="4" y="1747"/>
                  <a:pt x="0" y="1743"/>
                  <a:pt x="0" y="1738"/>
                </a:cubicBezTo>
                <a:lnTo>
                  <a:pt x="0" y="1682"/>
                </a:lnTo>
                <a:cubicBezTo>
                  <a:pt x="0" y="1677"/>
                  <a:pt x="4" y="1673"/>
                  <a:pt x="9" y="1673"/>
                </a:cubicBezTo>
                <a:cubicBezTo>
                  <a:pt x="14" y="1673"/>
                  <a:pt x="18" y="1677"/>
                  <a:pt x="18" y="1682"/>
                </a:cubicBezTo>
                <a:close/>
                <a:moveTo>
                  <a:pt x="18" y="1811"/>
                </a:moveTo>
                <a:lnTo>
                  <a:pt x="18" y="1866"/>
                </a:lnTo>
                <a:cubicBezTo>
                  <a:pt x="18" y="1871"/>
                  <a:pt x="14" y="1875"/>
                  <a:pt x="9" y="1875"/>
                </a:cubicBezTo>
                <a:cubicBezTo>
                  <a:pt x="4" y="1875"/>
                  <a:pt x="0" y="1871"/>
                  <a:pt x="0" y="1866"/>
                </a:cubicBezTo>
                <a:lnTo>
                  <a:pt x="0" y="1811"/>
                </a:lnTo>
                <a:cubicBezTo>
                  <a:pt x="0" y="1806"/>
                  <a:pt x="4" y="1802"/>
                  <a:pt x="9" y="1802"/>
                </a:cubicBezTo>
                <a:cubicBezTo>
                  <a:pt x="14" y="1802"/>
                  <a:pt x="18" y="1806"/>
                  <a:pt x="18" y="1811"/>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6" name="Rectangle 78"/>
          <p:cNvSpPr>
            <a:spLocks noChangeArrowheads="1"/>
          </p:cNvSpPr>
          <p:nvPr/>
        </p:nvSpPr>
        <p:spPr bwMode="auto">
          <a:xfrm>
            <a:off x="4152900" y="4713288"/>
            <a:ext cx="22098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300" b="1">
                <a:solidFill>
                  <a:srgbClr val="000000"/>
                </a:solidFill>
                <a:ea typeface="宋体" charset="0"/>
                <a:cs typeface="宋体" charset="0"/>
              </a:rPr>
              <a:t>Main Vertical Line (MVL)</a:t>
            </a:r>
            <a:endParaRPr lang="en-US" altLang="zh-CN">
              <a:ea typeface="宋体" charset="0"/>
              <a:cs typeface="宋体" charset="0"/>
            </a:endParaRPr>
          </a:p>
        </p:txBody>
      </p:sp>
      <p:sp>
        <p:nvSpPr>
          <p:cNvPr id="6177" name="Freeform 79"/>
          <p:cNvSpPr>
            <a:spLocks noEditPoints="1"/>
          </p:cNvSpPr>
          <p:nvPr/>
        </p:nvSpPr>
        <p:spPr bwMode="auto">
          <a:xfrm>
            <a:off x="3460750" y="3525838"/>
            <a:ext cx="1098550" cy="722312"/>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6" y="624"/>
                </a:moveTo>
                <a:lnTo>
                  <a:pt x="52" y="594"/>
                </a:lnTo>
                <a:cubicBezTo>
                  <a:pt x="56" y="591"/>
                  <a:pt x="62" y="592"/>
                  <a:pt x="65" y="597"/>
                </a:cubicBezTo>
                <a:cubicBezTo>
                  <a:pt x="68" y="601"/>
                  <a:pt x="66" y="607"/>
                  <a:pt x="62" y="609"/>
                </a:cubicBezTo>
                <a:lnTo>
                  <a:pt x="16" y="639"/>
                </a:lnTo>
                <a:cubicBezTo>
                  <a:pt x="12" y="642"/>
                  <a:pt x="6" y="641"/>
                  <a:pt x="3" y="637"/>
                </a:cubicBezTo>
                <a:cubicBezTo>
                  <a:pt x="0" y="632"/>
                  <a:pt x="2" y="627"/>
                  <a:pt x="6" y="624"/>
                </a:cubicBezTo>
                <a:close/>
                <a:moveTo>
                  <a:pt x="114" y="554"/>
                </a:moveTo>
                <a:cubicBezTo>
                  <a:pt x="118" y="551"/>
                  <a:pt x="124" y="552"/>
                  <a:pt x="127" y="557"/>
                </a:cubicBezTo>
                <a:cubicBezTo>
                  <a:pt x="129" y="561"/>
                  <a:pt x="128" y="566"/>
                  <a:pt x="124" y="569"/>
                </a:cubicBezTo>
                <a:cubicBezTo>
                  <a:pt x="120" y="572"/>
                  <a:pt x="114" y="571"/>
                  <a:pt x="111" y="567"/>
                </a:cubicBezTo>
                <a:cubicBezTo>
                  <a:pt x="108" y="562"/>
                  <a:pt x="110" y="557"/>
                  <a:pt x="114" y="554"/>
                </a:cubicBezTo>
                <a:close/>
                <a:moveTo>
                  <a:pt x="176" y="514"/>
                </a:moveTo>
                <a:lnTo>
                  <a:pt x="222" y="484"/>
                </a:lnTo>
                <a:cubicBezTo>
                  <a:pt x="226" y="481"/>
                  <a:pt x="232" y="482"/>
                  <a:pt x="234" y="486"/>
                </a:cubicBezTo>
                <a:cubicBezTo>
                  <a:pt x="237" y="491"/>
                  <a:pt x="236" y="496"/>
                  <a:pt x="232" y="499"/>
                </a:cubicBezTo>
                <a:lnTo>
                  <a:pt x="186" y="529"/>
                </a:lnTo>
                <a:cubicBezTo>
                  <a:pt x="181" y="532"/>
                  <a:pt x="176" y="531"/>
                  <a:pt x="173" y="526"/>
                </a:cubicBezTo>
                <a:cubicBezTo>
                  <a:pt x="170" y="522"/>
                  <a:pt x="171" y="516"/>
                  <a:pt x="176" y="514"/>
                </a:cubicBezTo>
                <a:close/>
                <a:moveTo>
                  <a:pt x="283" y="444"/>
                </a:moveTo>
                <a:cubicBezTo>
                  <a:pt x="288" y="441"/>
                  <a:pt x="293" y="442"/>
                  <a:pt x="296" y="446"/>
                </a:cubicBezTo>
                <a:cubicBezTo>
                  <a:pt x="299" y="450"/>
                  <a:pt x="298" y="456"/>
                  <a:pt x="293" y="459"/>
                </a:cubicBezTo>
                <a:cubicBezTo>
                  <a:pt x="289" y="462"/>
                  <a:pt x="284" y="461"/>
                  <a:pt x="281" y="456"/>
                </a:cubicBezTo>
                <a:cubicBezTo>
                  <a:pt x="278" y="452"/>
                  <a:pt x="279" y="446"/>
                  <a:pt x="283" y="444"/>
                </a:cubicBezTo>
                <a:close/>
                <a:moveTo>
                  <a:pt x="345" y="404"/>
                </a:moveTo>
                <a:lnTo>
                  <a:pt x="391" y="373"/>
                </a:lnTo>
                <a:cubicBezTo>
                  <a:pt x="396" y="371"/>
                  <a:pt x="401" y="372"/>
                  <a:pt x="404" y="376"/>
                </a:cubicBezTo>
                <a:cubicBezTo>
                  <a:pt x="407" y="380"/>
                  <a:pt x="406" y="386"/>
                  <a:pt x="401" y="389"/>
                </a:cubicBezTo>
                <a:lnTo>
                  <a:pt x="355" y="419"/>
                </a:lnTo>
                <a:cubicBezTo>
                  <a:pt x="351" y="422"/>
                  <a:pt x="345" y="420"/>
                  <a:pt x="342" y="416"/>
                </a:cubicBezTo>
                <a:cubicBezTo>
                  <a:pt x="340" y="412"/>
                  <a:pt x="341" y="406"/>
                  <a:pt x="345" y="404"/>
                </a:cubicBezTo>
                <a:close/>
                <a:moveTo>
                  <a:pt x="453" y="333"/>
                </a:moveTo>
                <a:cubicBezTo>
                  <a:pt x="457" y="331"/>
                  <a:pt x="463" y="332"/>
                  <a:pt x="466" y="336"/>
                </a:cubicBezTo>
                <a:cubicBezTo>
                  <a:pt x="469" y="340"/>
                  <a:pt x="467" y="346"/>
                  <a:pt x="463" y="349"/>
                </a:cubicBezTo>
                <a:cubicBezTo>
                  <a:pt x="459" y="352"/>
                  <a:pt x="453" y="350"/>
                  <a:pt x="450" y="346"/>
                </a:cubicBezTo>
                <a:cubicBezTo>
                  <a:pt x="448" y="342"/>
                  <a:pt x="449" y="336"/>
                  <a:pt x="453" y="333"/>
                </a:cubicBezTo>
                <a:close/>
                <a:moveTo>
                  <a:pt x="515" y="293"/>
                </a:moveTo>
                <a:lnTo>
                  <a:pt x="561" y="263"/>
                </a:lnTo>
                <a:cubicBezTo>
                  <a:pt x="565" y="260"/>
                  <a:pt x="571" y="262"/>
                  <a:pt x="574" y="266"/>
                </a:cubicBezTo>
                <a:cubicBezTo>
                  <a:pt x="577" y="270"/>
                  <a:pt x="575" y="276"/>
                  <a:pt x="571" y="279"/>
                </a:cubicBezTo>
                <a:lnTo>
                  <a:pt x="525" y="309"/>
                </a:lnTo>
                <a:cubicBezTo>
                  <a:pt x="520" y="311"/>
                  <a:pt x="515" y="310"/>
                  <a:pt x="512" y="306"/>
                </a:cubicBezTo>
                <a:cubicBezTo>
                  <a:pt x="509" y="302"/>
                  <a:pt x="510" y="296"/>
                  <a:pt x="515" y="293"/>
                </a:cubicBezTo>
                <a:close/>
                <a:moveTo>
                  <a:pt x="623" y="223"/>
                </a:moveTo>
                <a:cubicBezTo>
                  <a:pt x="627" y="220"/>
                  <a:pt x="633" y="222"/>
                  <a:pt x="635" y="226"/>
                </a:cubicBezTo>
                <a:cubicBezTo>
                  <a:pt x="638" y="230"/>
                  <a:pt x="637" y="236"/>
                  <a:pt x="633" y="238"/>
                </a:cubicBezTo>
                <a:cubicBezTo>
                  <a:pt x="629" y="241"/>
                  <a:pt x="623" y="240"/>
                  <a:pt x="620" y="236"/>
                </a:cubicBezTo>
                <a:cubicBezTo>
                  <a:pt x="617" y="232"/>
                  <a:pt x="618" y="226"/>
                  <a:pt x="623" y="223"/>
                </a:cubicBezTo>
                <a:close/>
                <a:moveTo>
                  <a:pt x="684" y="183"/>
                </a:moveTo>
                <a:lnTo>
                  <a:pt x="731" y="153"/>
                </a:lnTo>
                <a:cubicBezTo>
                  <a:pt x="735" y="150"/>
                  <a:pt x="741" y="151"/>
                  <a:pt x="743" y="156"/>
                </a:cubicBezTo>
                <a:cubicBezTo>
                  <a:pt x="746" y="160"/>
                  <a:pt x="745" y="165"/>
                  <a:pt x="741" y="168"/>
                </a:cubicBezTo>
                <a:lnTo>
                  <a:pt x="694" y="198"/>
                </a:lnTo>
                <a:cubicBezTo>
                  <a:pt x="690" y="201"/>
                  <a:pt x="684" y="200"/>
                  <a:pt x="682" y="196"/>
                </a:cubicBezTo>
                <a:cubicBezTo>
                  <a:pt x="679" y="191"/>
                  <a:pt x="680" y="186"/>
                  <a:pt x="684" y="183"/>
                </a:cubicBezTo>
                <a:close/>
                <a:moveTo>
                  <a:pt x="792" y="113"/>
                </a:moveTo>
                <a:cubicBezTo>
                  <a:pt x="796" y="110"/>
                  <a:pt x="802" y="111"/>
                  <a:pt x="805" y="115"/>
                </a:cubicBezTo>
                <a:cubicBezTo>
                  <a:pt x="808" y="120"/>
                  <a:pt x="807" y="125"/>
                  <a:pt x="802" y="128"/>
                </a:cubicBezTo>
                <a:cubicBezTo>
                  <a:pt x="798" y="131"/>
                  <a:pt x="792" y="130"/>
                  <a:pt x="790" y="126"/>
                </a:cubicBezTo>
                <a:cubicBezTo>
                  <a:pt x="787" y="121"/>
                  <a:pt x="788" y="116"/>
                  <a:pt x="792" y="113"/>
                </a:cubicBezTo>
                <a:close/>
                <a:moveTo>
                  <a:pt x="854" y="73"/>
                </a:moveTo>
                <a:lnTo>
                  <a:pt x="900" y="43"/>
                </a:lnTo>
                <a:cubicBezTo>
                  <a:pt x="904" y="40"/>
                  <a:pt x="910" y="41"/>
                  <a:pt x="913" y="45"/>
                </a:cubicBezTo>
                <a:cubicBezTo>
                  <a:pt x="916" y="50"/>
                  <a:pt x="915" y="55"/>
                  <a:pt x="910" y="58"/>
                </a:cubicBezTo>
                <a:lnTo>
                  <a:pt x="864" y="88"/>
                </a:lnTo>
                <a:cubicBezTo>
                  <a:pt x="860" y="91"/>
                  <a:pt x="854" y="90"/>
                  <a:pt x="851" y="86"/>
                </a:cubicBezTo>
                <a:cubicBezTo>
                  <a:pt x="849" y="81"/>
                  <a:pt x="850" y="76"/>
                  <a:pt x="854" y="73"/>
                </a:cubicBezTo>
                <a:close/>
                <a:moveTo>
                  <a:pt x="962" y="3"/>
                </a:moveTo>
                <a:cubicBezTo>
                  <a:pt x="966" y="0"/>
                  <a:pt x="972" y="1"/>
                  <a:pt x="975" y="5"/>
                </a:cubicBezTo>
                <a:cubicBezTo>
                  <a:pt x="977" y="9"/>
                  <a:pt x="976" y="15"/>
                  <a:pt x="972" y="18"/>
                </a:cubicBezTo>
                <a:cubicBezTo>
                  <a:pt x="968" y="21"/>
                  <a:pt x="962" y="20"/>
                  <a:pt x="959" y="15"/>
                </a:cubicBezTo>
                <a:cubicBezTo>
                  <a:pt x="956" y="11"/>
                  <a:pt x="958" y="5"/>
                  <a:pt x="962" y="3"/>
                </a:cubicBezTo>
                <a:close/>
              </a:path>
            </a:pathLst>
          </a:custGeom>
          <a:solidFill>
            <a:srgbClr val="000000"/>
          </a:solidFill>
          <a:ln w="0">
            <a:solidFill>
              <a:srgbClr val="000000"/>
            </a:solidFill>
            <a:prstDash val="solid"/>
            <a:round/>
            <a:headEnd/>
            <a:tailEnd/>
          </a:ln>
        </p:spPr>
        <p:txBody>
          <a:bodyPr/>
          <a:lstStyle/>
          <a:p>
            <a:endParaRPr lang="en-US"/>
          </a:p>
        </p:txBody>
      </p:sp>
      <p:sp>
        <p:nvSpPr>
          <p:cNvPr id="6178" name="Freeform 80"/>
          <p:cNvSpPr>
            <a:spLocks noEditPoints="1"/>
          </p:cNvSpPr>
          <p:nvPr/>
        </p:nvSpPr>
        <p:spPr bwMode="auto">
          <a:xfrm>
            <a:off x="3460750" y="3525838"/>
            <a:ext cx="1098550" cy="722312"/>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6" y="624"/>
                </a:moveTo>
                <a:lnTo>
                  <a:pt x="52" y="594"/>
                </a:lnTo>
                <a:cubicBezTo>
                  <a:pt x="56" y="591"/>
                  <a:pt x="62" y="592"/>
                  <a:pt x="65" y="597"/>
                </a:cubicBezTo>
                <a:cubicBezTo>
                  <a:pt x="68" y="601"/>
                  <a:pt x="66" y="607"/>
                  <a:pt x="62" y="609"/>
                </a:cubicBezTo>
                <a:lnTo>
                  <a:pt x="16" y="639"/>
                </a:lnTo>
                <a:cubicBezTo>
                  <a:pt x="12" y="642"/>
                  <a:pt x="6" y="641"/>
                  <a:pt x="3" y="637"/>
                </a:cubicBezTo>
                <a:cubicBezTo>
                  <a:pt x="0" y="632"/>
                  <a:pt x="2" y="627"/>
                  <a:pt x="6" y="624"/>
                </a:cubicBezTo>
                <a:close/>
                <a:moveTo>
                  <a:pt x="114" y="554"/>
                </a:moveTo>
                <a:cubicBezTo>
                  <a:pt x="118" y="551"/>
                  <a:pt x="124" y="552"/>
                  <a:pt x="127" y="557"/>
                </a:cubicBezTo>
                <a:cubicBezTo>
                  <a:pt x="129" y="561"/>
                  <a:pt x="128" y="566"/>
                  <a:pt x="124" y="569"/>
                </a:cubicBezTo>
                <a:cubicBezTo>
                  <a:pt x="120" y="572"/>
                  <a:pt x="114" y="571"/>
                  <a:pt x="111" y="567"/>
                </a:cubicBezTo>
                <a:cubicBezTo>
                  <a:pt x="108" y="562"/>
                  <a:pt x="110" y="557"/>
                  <a:pt x="114" y="554"/>
                </a:cubicBezTo>
                <a:close/>
                <a:moveTo>
                  <a:pt x="176" y="514"/>
                </a:moveTo>
                <a:lnTo>
                  <a:pt x="222" y="484"/>
                </a:lnTo>
                <a:cubicBezTo>
                  <a:pt x="226" y="481"/>
                  <a:pt x="232" y="482"/>
                  <a:pt x="234" y="486"/>
                </a:cubicBezTo>
                <a:cubicBezTo>
                  <a:pt x="237" y="491"/>
                  <a:pt x="236" y="496"/>
                  <a:pt x="232" y="499"/>
                </a:cubicBezTo>
                <a:lnTo>
                  <a:pt x="186" y="529"/>
                </a:lnTo>
                <a:cubicBezTo>
                  <a:pt x="181" y="532"/>
                  <a:pt x="176" y="531"/>
                  <a:pt x="173" y="526"/>
                </a:cubicBezTo>
                <a:cubicBezTo>
                  <a:pt x="170" y="522"/>
                  <a:pt x="171" y="516"/>
                  <a:pt x="176" y="514"/>
                </a:cubicBezTo>
                <a:close/>
                <a:moveTo>
                  <a:pt x="283" y="444"/>
                </a:moveTo>
                <a:cubicBezTo>
                  <a:pt x="288" y="441"/>
                  <a:pt x="293" y="442"/>
                  <a:pt x="296" y="446"/>
                </a:cubicBezTo>
                <a:cubicBezTo>
                  <a:pt x="299" y="450"/>
                  <a:pt x="298" y="456"/>
                  <a:pt x="293" y="459"/>
                </a:cubicBezTo>
                <a:cubicBezTo>
                  <a:pt x="289" y="462"/>
                  <a:pt x="284" y="461"/>
                  <a:pt x="281" y="456"/>
                </a:cubicBezTo>
                <a:cubicBezTo>
                  <a:pt x="278" y="452"/>
                  <a:pt x="279" y="446"/>
                  <a:pt x="283" y="444"/>
                </a:cubicBezTo>
                <a:close/>
                <a:moveTo>
                  <a:pt x="345" y="404"/>
                </a:moveTo>
                <a:lnTo>
                  <a:pt x="391" y="373"/>
                </a:lnTo>
                <a:cubicBezTo>
                  <a:pt x="396" y="371"/>
                  <a:pt x="401" y="372"/>
                  <a:pt x="404" y="376"/>
                </a:cubicBezTo>
                <a:cubicBezTo>
                  <a:pt x="407" y="380"/>
                  <a:pt x="406" y="386"/>
                  <a:pt x="401" y="389"/>
                </a:cubicBezTo>
                <a:lnTo>
                  <a:pt x="355" y="419"/>
                </a:lnTo>
                <a:cubicBezTo>
                  <a:pt x="351" y="422"/>
                  <a:pt x="345" y="420"/>
                  <a:pt x="342" y="416"/>
                </a:cubicBezTo>
                <a:cubicBezTo>
                  <a:pt x="340" y="412"/>
                  <a:pt x="341" y="406"/>
                  <a:pt x="345" y="404"/>
                </a:cubicBezTo>
                <a:close/>
                <a:moveTo>
                  <a:pt x="453" y="333"/>
                </a:moveTo>
                <a:cubicBezTo>
                  <a:pt x="457" y="331"/>
                  <a:pt x="463" y="332"/>
                  <a:pt x="466" y="336"/>
                </a:cubicBezTo>
                <a:cubicBezTo>
                  <a:pt x="469" y="340"/>
                  <a:pt x="467" y="346"/>
                  <a:pt x="463" y="349"/>
                </a:cubicBezTo>
                <a:cubicBezTo>
                  <a:pt x="459" y="352"/>
                  <a:pt x="453" y="350"/>
                  <a:pt x="450" y="346"/>
                </a:cubicBezTo>
                <a:cubicBezTo>
                  <a:pt x="448" y="342"/>
                  <a:pt x="449" y="336"/>
                  <a:pt x="453" y="333"/>
                </a:cubicBezTo>
                <a:close/>
                <a:moveTo>
                  <a:pt x="515" y="293"/>
                </a:moveTo>
                <a:lnTo>
                  <a:pt x="561" y="263"/>
                </a:lnTo>
                <a:cubicBezTo>
                  <a:pt x="565" y="260"/>
                  <a:pt x="571" y="262"/>
                  <a:pt x="574" y="266"/>
                </a:cubicBezTo>
                <a:cubicBezTo>
                  <a:pt x="577" y="270"/>
                  <a:pt x="575" y="276"/>
                  <a:pt x="571" y="279"/>
                </a:cubicBezTo>
                <a:lnTo>
                  <a:pt x="525" y="309"/>
                </a:lnTo>
                <a:cubicBezTo>
                  <a:pt x="520" y="311"/>
                  <a:pt x="515" y="310"/>
                  <a:pt x="512" y="306"/>
                </a:cubicBezTo>
                <a:cubicBezTo>
                  <a:pt x="509" y="302"/>
                  <a:pt x="510" y="296"/>
                  <a:pt x="515" y="293"/>
                </a:cubicBezTo>
                <a:close/>
                <a:moveTo>
                  <a:pt x="623" y="223"/>
                </a:moveTo>
                <a:cubicBezTo>
                  <a:pt x="627" y="220"/>
                  <a:pt x="633" y="222"/>
                  <a:pt x="635" y="226"/>
                </a:cubicBezTo>
                <a:cubicBezTo>
                  <a:pt x="638" y="230"/>
                  <a:pt x="637" y="236"/>
                  <a:pt x="633" y="238"/>
                </a:cubicBezTo>
                <a:cubicBezTo>
                  <a:pt x="629" y="241"/>
                  <a:pt x="623" y="240"/>
                  <a:pt x="620" y="236"/>
                </a:cubicBezTo>
                <a:cubicBezTo>
                  <a:pt x="617" y="232"/>
                  <a:pt x="618" y="226"/>
                  <a:pt x="623" y="223"/>
                </a:cubicBezTo>
                <a:close/>
                <a:moveTo>
                  <a:pt x="684" y="183"/>
                </a:moveTo>
                <a:lnTo>
                  <a:pt x="731" y="153"/>
                </a:lnTo>
                <a:cubicBezTo>
                  <a:pt x="735" y="150"/>
                  <a:pt x="741" y="151"/>
                  <a:pt x="743" y="156"/>
                </a:cubicBezTo>
                <a:cubicBezTo>
                  <a:pt x="746" y="160"/>
                  <a:pt x="745" y="165"/>
                  <a:pt x="741" y="168"/>
                </a:cubicBezTo>
                <a:lnTo>
                  <a:pt x="694" y="198"/>
                </a:lnTo>
                <a:cubicBezTo>
                  <a:pt x="690" y="201"/>
                  <a:pt x="684" y="200"/>
                  <a:pt x="682" y="196"/>
                </a:cubicBezTo>
                <a:cubicBezTo>
                  <a:pt x="679" y="191"/>
                  <a:pt x="680" y="186"/>
                  <a:pt x="684" y="183"/>
                </a:cubicBezTo>
                <a:close/>
                <a:moveTo>
                  <a:pt x="792" y="113"/>
                </a:moveTo>
                <a:cubicBezTo>
                  <a:pt x="796" y="110"/>
                  <a:pt x="802" y="111"/>
                  <a:pt x="805" y="115"/>
                </a:cubicBezTo>
                <a:cubicBezTo>
                  <a:pt x="808" y="120"/>
                  <a:pt x="807" y="125"/>
                  <a:pt x="802" y="128"/>
                </a:cubicBezTo>
                <a:cubicBezTo>
                  <a:pt x="798" y="131"/>
                  <a:pt x="792" y="130"/>
                  <a:pt x="790" y="126"/>
                </a:cubicBezTo>
                <a:cubicBezTo>
                  <a:pt x="787" y="121"/>
                  <a:pt x="788" y="116"/>
                  <a:pt x="792" y="113"/>
                </a:cubicBezTo>
                <a:close/>
                <a:moveTo>
                  <a:pt x="854" y="73"/>
                </a:moveTo>
                <a:lnTo>
                  <a:pt x="900" y="43"/>
                </a:lnTo>
                <a:cubicBezTo>
                  <a:pt x="904" y="40"/>
                  <a:pt x="910" y="41"/>
                  <a:pt x="913" y="45"/>
                </a:cubicBezTo>
                <a:cubicBezTo>
                  <a:pt x="916" y="50"/>
                  <a:pt x="915" y="55"/>
                  <a:pt x="910" y="58"/>
                </a:cubicBezTo>
                <a:lnTo>
                  <a:pt x="864" y="88"/>
                </a:lnTo>
                <a:cubicBezTo>
                  <a:pt x="860" y="91"/>
                  <a:pt x="854" y="90"/>
                  <a:pt x="851" y="86"/>
                </a:cubicBezTo>
                <a:cubicBezTo>
                  <a:pt x="849" y="81"/>
                  <a:pt x="850" y="76"/>
                  <a:pt x="854" y="73"/>
                </a:cubicBezTo>
                <a:close/>
                <a:moveTo>
                  <a:pt x="962" y="3"/>
                </a:moveTo>
                <a:cubicBezTo>
                  <a:pt x="966" y="0"/>
                  <a:pt x="972" y="1"/>
                  <a:pt x="975" y="5"/>
                </a:cubicBezTo>
                <a:cubicBezTo>
                  <a:pt x="977" y="9"/>
                  <a:pt x="976" y="15"/>
                  <a:pt x="972" y="18"/>
                </a:cubicBezTo>
                <a:cubicBezTo>
                  <a:pt x="968" y="21"/>
                  <a:pt x="962" y="20"/>
                  <a:pt x="959" y="15"/>
                </a:cubicBezTo>
                <a:cubicBezTo>
                  <a:pt x="956" y="11"/>
                  <a:pt x="958" y="5"/>
                  <a:pt x="962" y="3"/>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9" name="Freeform 81"/>
          <p:cNvSpPr>
            <a:spLocks noEditPoints="1"/>
          </p:cNvSpPr>
          <p:nvPr/>
        </p:nvSpPr>
        <p:spPr bwMode="auto">
          <a:xfrm>
            <a:off x="3082925" y="3508375"/>
            <a:ext cx="1098550" cy="720725"/>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6" y="624"/>
                </a:moveTo>
                <a:lnTo>
                  <a:pt x="52" y="594"/>
                </a:lnTo>
                <a:cubicBezTo>
                  <a:pt x="56" y="591"/>
                  <a:pt x="62" y="592"/>
                  <a:pt x="65" y="597"/>
                </a:cubicBezTo>
                <a:cubicBezTo>
                  <a:pt x="68" y="601"/>
                  <a:pt x="66" y="606"/>
                  <a:pt x="62" y="609"/>
                </a:cubicBezTo>
                <a:lnTo>
                  <a:pt x="16" y="639"/>
                </a:lnTo>
                <a:cubicBezTo>
                  <a:pt x="12" y="642"/>
                  <a:pt x="6" y="641"/>
                  <a:pt x="3" y="637"/>
                </a:cubicBezTo>
                <a:cubicBezTo>
                  <a:pt x="0" y="632"/>
                  <a:pt x="2" y="627"/>
                  <a:pt x="6" y="624"/>
                </a:cubicBezTo>
                <a:close/>
                <a:moveTo>
                  <a:pt x="114" y="554"/>
                </a:moveTo>
                <a:cubicBezTo>
                  <a:pt x="118" y="551"/>
                  <a:pt x="124" y="552"/>
                  <a:pt x="127" y="556"/>
                </a:cubicBezTo>
                <a:cubicBezTo>
                  <a:pt x="129" y="561"/>
                  <a:pt x="128" y="566"/>
                  <a:pt x="124" y="569"/>
                </a:cubicBezTo>
                <a:cubicBezTo>
                  <a:pt x="120" y="572"/>
                  <a:pt x="114" y="571"/>
                  <a:pt x="111" y="567"/>
                </a:cubicBezTo>
                <a:cubicBezTo>
                  <a:pt x="108" y="562"/>
                  <a:pt x="110" y="557"/>
                  <a:pt x="114" y="554"/>
                </a:cubicBezTo>
                <a:close/>
                <a:moveTo>
                  <a:pt x="176" y="514"/>
                </a:moveTo>
                <a:lnTo>
                  <a:pt x="222" y="484"/>
                </a:lnTo>
                <a:cubicBezTo>
                  <a:pt x="226" y="481"/>
                  <a:pt x="232" y="482"/>
                  <a:pt x="234" y="486"/>
                </a:cubicBezTo>
                <a:cubicBezTo>
                  <a:pt x="237" y="491"/>
                  <a:pt x="236" y="496"/>
                  <a:pt x="232" y="499"/>
                </a:cubicBezTo>
                <a:lnTo>
                  <a:pt x="186" y="529"/>
                </a:lnTo>
                <a:cubicBezTo>
                  <a:pt x="181" y="532"/>
                  <a:pt x="176" y="531"/>
                  <a:pt x="173" y="526"/>
                </a:cubicBezTo>
                <a:cubicBezTo>
                  <a:pt x="170" y="522"/>
                  <a:pt x="171" y="516"/>
                  <a:pt x="176" y="514"/>
                </a:cubicBezTo>
                <a:close/>
                <a:moveTo>
                  <a:pt x="283" y="444"/>
                </a:moveTo>
                <a:cubicBezTo>
                  <a:pt x="288" y="441"/>
                  <a:pt x="293" y="442"/>
                  <a:pt x="296" y="446"/>
                </a:cubicBezTo>
                <a:cubicBezTo>
                  <a:pt x="299" y="450"/>
                  <a:pt x="298" y="456"/>
                  <a:pt x="293" y="459"/>
                </a:cubicBezTo>
                <a:cubicBezTo>
                  <a:pt x="289" y="462"/>
                  <a:pt x="284" y="460"/>
                  <a:pt x="281" y="456"/>
                </a:cubicBezTo>
                <a:cubicBezTo>
                  <a:pt x="278" y="452"/>
                  <a:pt x="279" y="446"/>
                  <a:pt x="283" y="444"/>
                </a:cubicBezTo>
                <a:close/>
                <a:moveTo>
                  <a:pt x="345" y="403"/>
                </a:moveTo>
                <a:lnTo>
                  <a:pt x="391" y="373"/>
                </a:lnTo>
                <a:cubicBezTo>
                  <a:pt x="396" y="371"/>
                  <a:pt x="401" y="372"/>
                  <a:pt x="404" y="376"/>
                </a:cubicBezTo>
                <a:cubicBezTo>
                  <a:pt x="407" y="380"/>
                  <a:pt x="406" y="386"/>
                  <a:pt x="401" y="389"/>
                </a:cubicBezTo>
                <a:lnTo>
                  <a:pt x="355" y="419"/>
                </a:lnTo>
                <a:cubicBezTo>
                  <a:pt x="351" y="421"/>
                  <a:pt x="345" y="420"/>
                  <a:pt x="342" y="416"/>
                </a:cubicBezTo>
                <a:cubicBezTo>
                  <a:pt x="340" y="412"/>
                  <a:pt x="341" y="406"/>
                  <a:pt x="345" y="403"/>
                </a:cubicBezTo>
                <a:close/>
                <a:moveTo>
                  <a:pt x="453" y="333"/>
                </a:moveTo>
                <a:cubicBezTo>
                  <a:pt x="457" y="330"/>
                  <a:pt x="463" y="332"/>
                  <a:pt x="466" y="336"/>
                </a:cubicBezTo>
                <a:cubicBezTo>
                  <a:pt x="469" y="340"/>
                  <a:pt x="467" y="346"/>
                  <a:pt x="463" y="349"/>
                </a:cubicBezTo>
                <a:cubicBezTo>
                  <a:pt x="459" y="351"/>
                  <a:pt x="453" y="350"/>
                  <a:pt x="450" y="346"/>
                </a:cubicBezTo>
                <a:cubicBezTo>
                  <a:pt x="448" y="342"/>
                  <a:pt x="449" y="336"/>
                  <a:pt x="453" y="333"/>
                </a:cubicBezTo>
                <a:close/>
                <a:moveTo>
                  <a:pt x="515" y="293"/>
                </a:moveTo>
                <a:lnTo>
                  <a:pt x="561" y="263"/>
                </a:lnTo>
                <a:cubicBezTo>
                  <a:pt x="565" y="260"/>
                  <a:pt x="571" y="262"/>
                  <a:pt x="574" y="266"/>
                </a:cubicBezTo>
                <a:cubicBezTo>
                  <a:pt x="577" y="270"/>
                  <a:pt x="575" y="276"/>
                  <a:pt x="571" y="278"/>
                </a:cubicBezTo>
                <a:lnTo>
                  <a:pt x="525" y="309"/>
                </a:lnTo>
                <a:cubicBezTo>
                  <a:pt x="520" y="311"/>
                  <a:pt x="515" y="310"/>
                  <a:pt x="512" y="306"/>
                </a:cubicBezTo>
                <a:cubicBezTo>
                  <a:pt x="509" y="302"/>
                  <a:pt x="510" y="296"/>
                  <a:pt x="515" y="293"/>
                </a:cubicBezTo>
                <a:close/>
                <a:moveTo>
                  <a:pt x="623" y="223"/>
                </a:moveTo>
                <a:cubicBezTo>
                  <a:pt x="627" y="220"/>
                  <a:pt x="633" y="221"/>
                  <a:pt x="635" y="226"/>
                </a:cubicBezTo>
                <a:cubicBezTo>
                  <a:pt x="638" y="230"/>
                  <a:pt x="637" y="236"/>
                  <a:pt x="633" y="238"/>
                </a:cubicBezTo>
                <a:cubicBezTo>
                  <a:pt x="629" y="241"/>
                  <a:pt x="623" y="240"/>
                  <a:pt x="620" y="236"/>
                </a:cubicBezTo>
                <a:cubicBezTo>
                  <a:pt x="617" y="232"/>
                  <a:pt x="618" y="226"/>
                  <a:pt x="623" y="223"/>
                </a:cubicBezTo>
                <a:close/>
                <a:moveTo>
                  <a:pt x="684" y="183"/>
                </a:moveTo>
                <a:lnTo>
                  <a:pt x="731" y="153"/>
                </a:lnTo>
                <a:cubicBezTo>
                  <a:pt x="735" y="150"/>
                  <a:pt x="741" y="151"/>
                  <a:pt x="743" y="155"/>
                </a:cubicBezTo>
                <a:cubicBezTo>
                  <a:pt x="746" y="160"/>
                  <a:pt x="745" y="165"/>
                  <a:pt x="741" y="168"/>
                </a:cubicBezTo>
                <a:lnTo>
                  <a:pt x="694" y="198"/>
                </a:lnTo>
                <a:cubicBezTo>
                  <a:pt x="690" y="201"/>
                  <a:pt x="684" y="200"/>
                  <a:pt x="682" y="196"/>
                </a:cubicBezTo>
                <a:cubicBezTo>
                  <a:pt x="679" y="191"/>
                  <a:pt x="680" y="186"/>
                  <a:pt x="684" y="183"/>
                </a:cubicBezTo>
                <a:close/>
                <a:moveTo>
                  <a:pt x="792" y="113"/>
                </a:moveTo>
                <a:cubicBezTo>
                  <a:pt x="796" y="110"/>
                  <a:pt x="802" y="111"/>
                  <a:pt x="805" y="115"/>
                </a:cubicBezTo>
                <a:cubicBezTo>
                  <a:pt x="808" y="120"/>
                  <a:pt x="807" y="125"/>
                  <a:pt x="802" y="128"/>
                </a:cubicBezTo>
                <a:cubicBezTo>
                  <a:pt x="798" y="131"/>
                  <a:pt x="792" y="130"/>
                  <a:pt x="790" y="125"/>
                </a:cubicBezTo>
                <a:cubicBezTo>
                  <a:pt x="787" y="121"/>
                  <a:pt x="788" y="116"/>
                  <a:pt x="792" y="113"/>
                </a:cubicBezTo>
                <a:close/>
                <a:moveTo>
                  <a:pt x="854" y="73"/>
                </a:moveTo>
                <a:lnTo>
                  <a:pt x="900" y="43"/>
                </a:lnTo>
                <a:cubicBezTo>
                  <a:pt x="904" y="40"/>
                  <a:pt x="910" y="41"/>
                  <a:pt x="913" y="45"/>
                </a:cubicBezTo>
                <a:cubicBezTo>
                  <a:pt x="916" y="50"/>
                  <a:pt x="915" y="55"/>
                  <a:pt x="910" y="58"/>
                </a:cubicBezTo>
                <a:lnTo>
                  <a:pt x="864" y="88"/>
                </a:lnTo>
                <a:cubicBezTo>
                  <a:pt x="860" y="91"/>
                  <a:pt x="854" y="90"/>
                  <a:pt x="851" y="85"/>
                </a:cubicBezTo>
                <a:cubicBezTo>
                  <a:pt x="849" y="81"/>
                  <a:pt x="850" y="75"/>
                  <a:pt x="854" y="73"/>
                </a:cubicBezTo>
                <a:close/>
                <a:moveTo>
                  <a:pt x="962" y="3"/>
                </a:moveTo>
                <a:cubicBezTo>
                  <a:pt x="966" y="0"/>
                  <a:pt x="972" y="1"/>
                  <a:pt x="975" y="5"/>
                </a:cubicBezTo>
                <a:cubicBezTo>
                  <a:pt x="977" y="9"/>
                  <a:pt x="976" y="15"/>
                  <a:pt x="972" y="18"/>
                </a:cubicBezTo>
                <a:cubicBezTo>
                  <a:pt x="968" y="21"/>
                  <a:pt x="962" y="19"/>
                  <a:pt x="959" y="15"/>
                </a:cubicBezTo>
                <a:cubicBezTo>
                  <a:pt x="956" y="11"/>
                  <a:pt x="958" y="5"/>
                  <a:pt x="962" y="3"/>
                </a:cubicBezTo>
                <a:close/>
              </a:path>
            </a:pathLst>
          </a:custGeom>
          <a:solidFill>
            <a:srgbClr val="000000"/>
          </a:solidFill>
          <a:ln w="0">
            <a:solidFill>
              <a:srgbClr val="000000"/>
            </a:solidFill>
            <a:prstDash val="solid"/>
            <a:round/>
            <a:headEnd/>
            <a:tailEnd/>
          </a:ln>
        </p:spPr>
        <p:txBody>
          <a:bodyPr/>
          <a:lstStyle/>
          <a:p>
            <a:endParaRPr lang="en-US"/>
          </a:p>
        </p:txBody>
      </p:sp>
      <p:sp>
        <p:nvSpPr>
          <p:cNvPr id="6180" name="Freeform 82"/>
          <p:cNvSpPr>
            <a:spLocks noEditPoints="1"/>
          </p:cNvSpPr>
          <p:nvPr/>
        </p:nvSpPr>
        <p:spPr bwMode="auto">
          <a:xfrm>
            <a:off x="3082925" y="3508375"/>
            <a:ext cx="1098550" cy="720725"/>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6" y="624"/>
                </a:moveTo>
                <a:lnTo>
                  <a:pt x="52" y="594"/>
                </a:lnTo>
                <a:cubicBezTo>
                  <a:pt x="56" y="591"/>
                  <a:pt x="62" y="592"/>
                  <a:pt x="65" y="597"/>
                </a:cubicBezTo>
                <a:cubicBezTo>
                  <a:pt x="68" y="601"/>
                  <a:pt x="66" y="606"/>
                  <a:pt x="62" y="609"/>
                </a:cubicBezTo>
                <a:lnTo>
                  <a:pt x="16" y="639"/>
                </a:lnTo>
                <a:cubicBezTo>
                  <a:pt x="12" y="642"/>
                  <a:pt x="6" y="641"/>
                  <a:pt x="3" y="637"/>
                </a:cubicBezTo>
                <a:cubicBezTo>
                  <a:pt x="0" y="632"/>
                  <a:pt x="2" y="627"/>
                  <a:pt x="6" y="624"/>
                </a:cubicBezTo>
                <a:close/>
                <a:moveTo>
                  <a:pt x="114" y="554"/>
                </a:moveTo>
                <a:cubicBezTo>
                  <a:pt x="118" y="551"/>
                  <a:pt x="124" y="552"/>
                  <a:pt x="127" y="556"/>
                </a:cubicBezTo>
                <a:cubicBezTo>
                  <a:pt x="129" y="561"/>
                  <a:pt x="128" y="566"/>
                  <a:pt x="124" y="569"/>
                </a:cubicBezTo>
                <a:cubicBezTo>
                  <a:pt x="120" y="572"/>
                  <a:pt x="114" y="571"/>
                  <a:pt x="111" y="567"/>
                </a:cubicBezTo>
                <a:cubicBezTo>
                  <a:pt x="108" y="562"/>
                  <a:pt x="110" y="557"/>
                  <a:pt x="114" y="554"/>
                </a:cubicBezTo>
                <a:close/>
                <a:moveTo>
                  <a:pt x="176" y="514"/>
                </a:moveTo>
                <a:lnTo>
                  <a:pt x="222" y="484"/>
                </a:lnTo>
                <a:cubicBezTo>
                  <a:pt x="226" y="481"/>
                  <a:pt x="232" y="482"/>
                  <a:pt x="234" y="486"/>
                </a:cubicBezTo>
                <a:cubicBezTo>
                  <a:pt x="237" y="491"/>
                  <a:pt x="236" y="496"/>
                  <a:pt x="232" y="499"/>
                </a:cubicBezTo>
                <a:lnTo>
                  <a:pt x="186" y="529"/>
                </a:lnTo>
                <a:cubicBezTo>
                  <a:pt x="181" y="532"/>
                  <a:pt x="176" y="531"/>
                  <a:pt x="173" y="526"/>
                </a:cubicBezTo>
                <a:cubicBezTo>
                  <a:pt x="170" y="522"/>
                  <a:pt x="171" y="516"/>
                  <a:pt x="176" y="514"/>
                </a:cubicBezTo>
                <a:close/>
                <a:moveTo>
                  <a:pt x="283" y="444"/>
                </a:moveTo>
                <a:cubicBezTo>
                  <a:pt x="288" y="441"/>
                  <a:pt x="293" y="442"/>
                  <a:pt x="296" y="446"/>
                </a:cubicBezTo>
                <a:cubicBezTo>
                  <a:pt x="299" y="450"/>
                  <a:pt x="298" y="456"/>
                  <a:pt x="293" y="459"/>
                </a:cubicBezTo>
                <a:cubicBezTo>
                  <a:pt x="289" y="462"/>
                  <a:pt x="284" y="460"/>
                  <a:pt x="281" y="456"/>
                </a:cubicBezTo>
                <a:cubicBezTo>
                  <a:pt x="278" y="452"/>
                  <a:pt x="279" y="446"/>
                  <a:pt x="283" y="444"/>
                </a:cubicBezTo>
                <a:close/>
                <a:moveTo>
                  <a:pt x="345" y="403"/>
                </a:moveTo>
                <a:lnTo>
                  <a:pt x="391" y="373"/>
                </a:lnTo>
                <a:cubicBezTo>
                  <a:pt x="396" y="371"/>
                  <a:pt x="401" y="372"/>
                  <a:pt x="404" y="376"/>
                </a:cubicBezTo>
                <a:cubicBezTo>
                  <a:pt x="407" y="380"/>
                  <a:pt x="406" y="386"/>
                  <a:pt x="401" y="389"/>
                </a:cubicBezTo>
                <a:lnTo>
                  <a:pt x="355" y="419"/>
                </a:lnTo>
                <a:cubicBezTo>
                  <a:pt x="351" y="421"/>
                  <a:pt x="345" y="420"/>
                  <a:pt x="342" y="416"/>
                </a:cubicBezTo>
                <a:cubicBezTo>
                  <a:pt x="340" y="412"/>
                  <a:pt x="341" y="406"/>
                  <a:pt x="345" y="403"/>
                </a:cubicBezTo>
                <a:close/>
                <a:moveTo>
                  <a:pt x="453" y="333"/>
                </a:moveTo>
                <a:cubicBezTo>
                  <a:pt x="457" y="330"/>
                  <a:pt x="463" y="332"/>
                  <a:pt x="466" y="336"/>
                </a:cubicBezTo>
                <a:cubicBezTo>
                  <a:pt x="469" y="340"/>
                  <a:pt x="467" y="346"/>
                  <a:pt x="463" y="349"/>
                </a:cubicBezTo>
                <a:cubicBezTo>
                  <a:pt x="459" y="351"/>
                  <a:pt x="453" y="350"/>
                  <a:pt x="450" y="346"/>
                </a:cubicBezTo>
                <a:cubicBezTo>
                  <a:pt x="448" y="342"/>
                  <a:pt x="449" y="336"/>
                  <a:pt x="453" y="333"/>
                </a:cubicBezTo>
                <a:close/>
                <a:moveTo>
                  <a:pt x="515" y="293"/>
                </a:moveTo>
                <a:lnTo>
                  <a:pt x="561" y="263"/>
                </a:lnTo>
                <a:cubicBezTo>
                  <a:pt x="565" y="260"/>
                  <a:pt x="571" y="262"/>
                  <a:pt x="574" y="266"/>
                </a:cubicBezTo>
                <a:cubicBezTo>
                  <a:pt x="577" y="270"/>
                  <a:pt x="575" y="276"/>
                  <a:pt x="571" y="278"/>
                </a:cubicBezTo>
                <a:lnTo>
                  <a:pt x="525" y="309"/>
                </a:lnTo>
                <a:cubicBezTo>
                  <a:pt x="520" y="311"/>
                  <a:pt x="515" y="310"/>
                  <a:pt x="512" y="306"/>
                </a:cubicBezTo>
                <a:cubicBezTo>
                  <a:pt x="509" y="302"/>
                  <a:pt x="510" y="296"/>
                  <a:pt x="515" y="293"/>
                </a:cubicBezTo>
                <a:close/>
                <a:moveTo>
                  <a:pt x="623" y="223"/>
                </a:moveTo>
                <a:cubicBezTo>
                  <a:pt x="627" y="220"/>
                  <a:pt x="633" y="221"/>
                  <a:pt x="635" y="226"/>
                </a:cubicBezTo>
                <a:cubicBezTo>
                  <a:pt x="638" y="230"/>
                  <a:pt x="637" y="236"/>
                  <a:pt x="633" y="238"/>
                </a:cubicBezTo>
                <a:cubicBezTo>
                  <a:pt x="629" y="241"/>
                  <a:pt x="623" y="240"/>
                  <a:pt x="620" y="236"/>
                </a:cubicBezTo>
                <a:cubicBezTo>
                  <a:pt x="617" y="232"/>
                  <a:pt x="618" y="226"/>
                  <a:pt x="623" y="223"/>
                </a:cubicBezTo>
                <a:close/>
                <a:moveTo>
                  <a:pt x="684" y="183"/>
                </a:moveTo>
                <a:lnTo>
                  <a:pt x="731" y="153"/>
                </a:lnTo>
                <a:cubicBezTo>
                  <a:pt x="735" y="150"/>
                  <a:pt x="741" y="151"/>
                  <a:pt x="743" y="155"/>
                </a:cubicBezTo>
                <a:cubicBezTo>
                  <a:pt x="746" y="160"/>
                  <a:pt x="745" y="165"/>
                  <a:pt x="741" y="168"/>
                </a:cubicBezTo>
                <a:lnTo>
                  <a:pt x="694" y="198"/>
                </a:lnTo>
                <a:cubicBezTo>
                  <a:pt x="690" y="201"/>
                  <a:pt x="684" y="200"/>
                  <a:pt x="682" y="196"/>
                </a:cubicBezTo>
                <a:cubicBezTo>
                  <a:pt x="679" y="191"/>
                  <a:pt x="680" y="186"/>
                  <a:pt x="684" y="183"/>
                </a:cubicBezTo>
                <a:close/>
                <a:moveTo>
                  <a:pt x="792" y="113"/>
                </a:moveTo>
                <a:cubicBezTo>
                  <a:pt x="796" y="110"/>
                  <a:pt x="802" y="111"/>
                  <a:pt x="805" y="115"/>
                </a:cubicBezTo>
                <a:cubicBezTo>
                  <a:pt x="808" y="120"/>
                  <a:pt x="807" y="125"/>
                  <a:pt x="802" y="128"/>
                </a:cubicBezTo>
                <a:cubicBezTo>
                  <a:pt x="798" y="131"/>
                  <a:pt x="792" y="130"/>
                  <a:pt x="790" y="125"/>
                </a:cubicBezTo>
                <a:cubicBezTo>
                  <a:pt x="787" y="121"/>
                  <a:pt x="788" y="116"/>
                  <a:pt x="792" y="113"/>
                </a:cubicBezTo>
                <a:close/>
                <a:moveTo>
                  <a:pt x="854" y="73"/>
                </a:moveTo>
                <a:lnTo>
                  <a:pt x="900" y="43"/>
                </a:lnTo>
                <a:cubicBezTo>
                  <a:pt x="904" y="40"/>
                  <a:pt x="910" y="41"/>
                  <a:pt x="913" y="45"/>
                </a:cubicBezTo>
                <a:cubicBezTo>
                  <a:pt x="916" y="50"/>
                  <a:pt x="915" y="55"/>
                  <a:pt x="910" y="58"/>
                </a:cubicBezTo>
                <a:lnTo>
                  <a:pt x="864" y="88"/>
                </a:lnTo>
                <a:cubicBezTo>
                  <a:pt x="860" y="91"/>
                  <a:pt x="854" y="90"/>
                  <a:pt x="851" y="85"/>
                </a:cubicBezTo>
                <a:cubicBezTo>
                  <a:pt x="849" y="81"/>
                  <a:pt x="850" y="75"/>
                  <a:pt x="854" y="73"/>
                </a:cubicBezTo>
                <a:close/>
                <a:moveTo>
                  <a:pt x="962" y="3"/>
                </a:moveTo>
                <a:cubicBezTo>
                  <a:pt x="966" y="0"/>
                  <a:pt x="972" y="1"/>
                  <a:pt x="975" y="5"/>
                </a:cubicBezTo>
                <a:cubicBezTo>
                  <a:pt x="977" y="9"/>
                  <a:pt x="976" y="15"/>
                  <a:pt x="972" y="18"/>
                </a:cubicBezTo>
                <a:cubicBezTo>
                  <a:pt x="968" y="21"/>
                  <a:pt x="962" y="19"/>
                  <a:pt x="959" y="15"/>
                </a:cubicBezTo>
                <a:cubicBezTo>
                  <a:pt x="956" y="11"/>
                  <a:pt x="958" y="5"/>
                  <a:pt x="962" y="3"/>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1" name="Freeform 83"/>
          <p:cNvSpPr>
            <a:spLocks noEditPoints="1"/>
          </p:cNvSpPr>
          <p:nvPr/>
        </p:nvSpPr>
        <p:spPr bwMode="auto">
          <a:xfrm>
            <a:off x="4819650" y="3543300"/>
            <a:ext cx="1098550" cy="722313"/>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5" y="624"/>
                </a:moveTo>
                <a:lnTo>
                  <a:pt x="51" y="594"/>
                </a:lnTo>
                <a:cubicBezTo>
                  <a:pt x="56" y="591"/>
                  <a:pt x="61" y="592"/>
                  <a:pt x="64" y="597"/>
                </a:cubicBezTo>
                <a:cubicBezTo>
                  <a:pt x="67" y="601"/>
                  <a:pt x="66" y="607"/>
                  <a:pt x="61" y="609"/>
                </a:cubicBezTo>
                <a:lnTo>
                  <a:pt x="15" y="640"/>
                </a:lnTo>
                <a:cubicBezTo>
                  <a:pt x="11" y="642"/>
                  <a:pt x="5" y="641"/>
                  <a:pt x="3" y="637"/>
                </a:cubicBezTo>
                <a:cubicBezTo>
                  <a:pt x="0" y="633"/>
                  <a:pt x="1" y="627"/>
                  <a:pt x="5" y="624"/>
                </a:cubicBezTo>
                <a:close/>
                <a:moveTo>
                  <a:pt x="113" y="554"/>
                </a:moveTo>
                <a:cubicBezTo>
                  <a:pt x="117" y="551"/>
                  <a:pt x="123" y="552"/>
                  <a:pt x="126" y="557"/>
                </a:cubicBezTo>
                <a:cubicBezTo>
                  <a:pt x="128" y="561"/>
                  <a:pt x="127" y="567"/>
                  <a:pt x="123" y="569"/>
                </a:cubicBezTo>
                <a:cubicBezTo>
                  <a:pt x="119" y="572"/>
                  <a:pt x="113" y="571"/>
                  <a:pt x="110" y="567"/>
                </a:cubicBezTo>
                <a:cubicBezTo>
                  <a:pt x="108" y="563"/>
                  <a:pt x="109" y="557"/>
                  <a:pt x="113" y="554"/>
                </a:cubicBezTo>
                <a:close/>
                <a:moveTo>
                  <a:pt x="175" y="514"/>
                </a:moveTo>
                <a:lnTo>
                  <a:pt x="221" y="484"/>
                </a:lnTo>
                <a:cubicBezTo>
                  <a:pt x="225" y="481"/>
                  <a:pt x="231" y="482"/>
                  <a:pt x="234" y="486"/>
                </a:cubicBezTo>
                <a:cubicBezTo>
                  <a:pt x="236" y="491"/>
                  <a:pt x="235" y="496"/>
                  <a:pt x="231" y="499"/>
                </a:cubicBezTo>
                <a:lnTo>
                  <a:pt x="185" y="529"/>
                </a:lnTo>
                <a:cubicBezTo>
                  <a:pt x="181" y="532"/>
                  <a:pt x="175" y="531"/>
                  <a:pt x="172" y="526"/>
                </a:cubicBezTo>
                <a:cubicBezTo>
                  <a:pt x="169" y="522"/>
                  <a:pt x="170" y="517"/>
                  <a:pt x="175" y="514"/>
                </a:cubicBezTo>
                <a:close/>
                <a:moveTo>
                  <a:pt x="283" y="444"/>
                </a:moveTo>
                <a:cubicBezTo>
                  <a:pt x="287" y="441"/>
                  <a:pt x="293" y="442"/>
                  <a:pt x="295" y="446"/>
                </a:cubicBezTo>
                <a:cubicBezTo>
                  <a:pt x="298" y="451"/>
                  <a:pt x="297" y="456"/>
                  <a:pt x="293" y="459"/>
                </a:cubicBezTo>
                <a:cubicBezTo>
                  <a:pt x="288" y="462"/>
                  <a:pt x="283" y="461"/>
                  <a:pt x="280" y="456"/>
                </a:cubicBezTo>
                <a:cubicBezTo>
                  <a:pt x="277" y="452"/>
                  <a:pt x="278" y="447"/>
                  <a:pt x="283" y="444"/>
                </a:cubicBezTo>
                <a:close/>
                <a:moveTo>
                  <a:pt x="344" y="404"/>
                </a:moveTo>
                <a:lnTo>
                  <a:pt x="391" y="374"/>
                </a:lnTo>
                <a:cubicBezTo>
                  <a:pt x="395" y="371"/>
                  <a:pt x="400" y="372"/>
                  <a:pt x="403" y="376"/>
                </a:cubicBezTo>
                <a:cubicBezTo>
                  <a:pt x="406" y="381"/>
                  <a:pt x="405" y="386"/>
                  <a:pt x="401" y="389"/>
                </a:cubicBezTo>
                <a:lnTo>
                  <a:pt x="354" y="419"/>
                </a:lnTo>
                <a:cubicBezTo>
                  <a:pt x="350" y="422"/>
                  <a:pt x="344" y="421"/>
                  <a:pt x="342" y="416"/>
                </a:cubicBezTo>
                <a:cubicBezTo>
                  <a:pt x="339" y="412"/>
                  <a:pt x="340" y="406"/>
                  <a:pt x="344" y="404"/>
                </a:cubicBezTo>
                <a:close/>
                <a:moveTo>
                  <a:pt x="452" y="333"/>
                </a:moveTo>
                <a:cubicBezTo>
                  <a:pt x="457" y="331"/>
                  <a:pt x="462" y="332"/>
                  <a:pt x="465" y="336"/>
                </a:cubicBezTo>
                <a:cubicBezTo>
                  <a:pt x="468" y="340"/>
                  <a:pt x="467" y="346"/>
                  <a:pt x="462" y="349"/>
                </a:cubicBezTo>
                <a:cubicBezTo>
                  <a:pt x="458" y="352"/>
                  <a:pt x="452" y="350"/>
                  <a:pt x="450" y="346"/>
                </a:cubicBezTo>
                <a:cubicBezTo>
                  <a:pt x="447" y="342"/>
                  <a:pt x="448" y="336"/>
                  <a:pt x="452" y="333"/>
                </a:cubicBezTo>
                <a:close/>
                <a:moveTo>
                  <a:pt x="514" y="293"/>
                </a:moveTo>
                <a:lnTo>
                  <a:pt x="560" y="263"/>
                </a:lnTo>
                <a:cubicBezTo>
                  <a:pt x="565" y="260"/>
                  <a:pt x="570" y="262"/>
                  <a:pt x="573" y="266"/>
                </a:cubicBezTo>
                <a:cubicBezTo>
                  <a:pt x="576" y="270"/>
                  <a:pt x="574" y="276"/>
                  <a:pt x="570" y="279"/>
                </a:cubicBezTo>
                <a:lnTo>
                  <a:pt x="524" y="309"/>
                </a:lnTo>
                <a:cubicBezTo>
                  <a:pt x="520" y="312"/>
                  <a:pt x="514" y="310"/>
                  <a:pt x="511" y="306"/>
                </a:cubicBezTo>
                <a:cubicBezTo>
                  <a:pt x="508" y="302"/>
                  <a:pt x="510" y="296"/>
                  <a:pt x="514" y="293"/>
                </a:cubicBezTo>
                <a:close/>
                <a:moveTo>
                  <a:pt x="622" y="223"/>
                </a:moveTo>
                <a:cubicBezTo>
                  <a:pt x="626" y="220"/>
                  <a:pt x="632" y="222"/>
                  <a:pt x="635" y="226"/>
                </a:cubicBezTo>
                <a:cubicBezTo>
                  <a:pt x="637" y="230"/>
                  <a:pt x="636" y="236"/>
                  <a:pt x="632" y="239"/>
                </a:cubicBezTo>
                <a:cubicBezTo>
                  <a:pt x="628" y="241"/>
                  <a:pt x="622" y="240"/>
                  <a:pt x="619" y="236"/>
                </a:cubicBezTo>
                <a:cubicBezTo>
                  <a:pt x="616" y="232"/>
                  <a:pt x="618" y="226"/>
                  <a:pt x="622" y="223"/>
                </a:cubicBezTo>
                <a:close/>
                <a:moveTo>
                  <a:pt x="683" y="183"/>
                </a:moveTo>
                <a:lnTo>
                  <a:pt x="730" y="153"/>
                </a:lnTo>
                <a:cubicBezTo>
                  <a:pt x="734" y="150"/>
                  <a:pt x="740" y="151"/>
                  <a:pt x="743" y="156"/>
                </a:cubicBezTo>
                <a:cubicBezTo>
                  <a:pt x="745" y="160"/>
                  <a:pt x="744" y="166"/>
                  <a:pt x="740" y="169"/>
                </a:cubicBezTo>
                <a:lnTo>
                  <a:pt x="694" y="199"/>
                </a:lnTo>
                <a:cubicBezTo>
                  <a:pt x="689" y="201"/>
                  <a:pt x="684" y="200"/>
                  <a:pt x="681" y="196"/>
                </a:cubicBezTo>
                <a:cubicBezTo>
                  <a:pt x="678" y="192"/>
                  <a:pt x="679" y="186"/>
                  <a:pt x="683" y="183"/>
                </a:cubicBezTo>
                <a:close/>
                <a:moveTo>
                  <a:pt x="791" y="113"/>
                </a:moveTo>
                <a:cubicBezTo>
                  <a:pt x="796" y="110"/>
                  <a:pt x="801" y="111"/>
                  <a:pt x="804" y="116"/>
                </a:cubicBezTo>
                <a:cubicBezTo>
                  <a:pt x="807" y="120"/>
                  <a:pt x="806" y="126"/>
                  <a:pt x="802" y="128"/>
                </a:cubicBezTo>
                <a:cubicBezTo>
                  <a:pt x="797" y="131"/>
                  <a:pt x="792" y="130"/>
                  <a:pt x="789" y="126"/>
                </a:cubicBezTo>
                <a:cubicBezTo>
                  <a:pt x="786" y="121"/>
                  <a:pt x="787" y="116"/>
                  <a:pt x="791" y="113"/>
                </a:cubicBezTo>
                <a:close/>
                <a:moveTo>
                  <a:pt x="853" y="73"/>
                </a:moveTo>
                <a:lnTo>
                  <a:pt x="899" y="43"/>
                </a:lnTo>
                <a:cubicBezTo>
                  <a:pt x="904" y="40"/>
                  <a:pt x="909" y="41"/>
                  <a:pt x="912" y="46"/>
                </a:cubicBezTo>
                <a:cubicBezTo>
                  <a:pt x="915" y="50"/>
                  <a:pt x="914" y="55"/>
                  <a:pt x="909" y="58"/>
                </a:cubicBezTo>
                <a:lnTo>
                  <a:pt x="863" y="88"/>
                </a:lnTo>
                <a:cubicBezTo>
                  <a:pt x="859" y="91"/>
                  <a:pt x="853" y="90"/>
                  <a:pt x="850" y="86"/>
                </a:cubicBezTo>
                <a:cubicBezTo>
                  <a:pt x="848" y="81"/>
                  <a:pt x="849" y="76"/>
                  <a:pt x="853" y="73"/>
                </a:cubicBezTo>
                <a:close/>
                <a:moveTo>
                  <a:pt x="961" y="3"/>
                </a:moveTo>
                <a:cubicBezTo>
                  <a:pt x="965" y="0"/>
                  <a:pt x="971" y="1"/>
                  <a:pt x="974" y="5"/>
                </a:cubicBezTo>
                <a:cubicBezTo>
                  <a:pt x="977" y="10"/>
                  <a:pt x="975" y="15"/>
                  <a:pt x="971" y="18"/>
                </a:cubicBezTo>
                <a:cubicBezTo>
                  <a:pt x="967" y="21"/>
                  <a:pt x="961" y="20"/>
                  <a:pt x="958" y="15"/>
                </a:cubicBezTo>
                <a:cubicBezTo>
                  <a:pt x="956" y="11"/>
                  <a:pt x="957" y="5"/>
                  <a:pt x="961" y="3"/>
                </a:cubicBezTo>
                <a:close/>
              </a:path>
            </a:pathLst>
          </a:custGeom>
          <a:solidFill>
            <a:srgbClr val="000000"/>
          </a:solidFill>
          <a:ln w="0">
            <a:solidFill>
              <a:srgbClr val="000000"/>
            </a:solidFill>
            <a:prstDash val="solid"/>
            <a:round/>
            <a:headEnd/>
            <a:tailEnd/>
          </a:ln>
        </p:spPr>
        <p:txBody>
          <a:bodyPr/>
          <a:lstStyle/>
          <a:p>
            <a:endParaRPr lang="en-US"/>
          </a:p>
        </p:txBody>
      </p:sp>
      <p:sp>
        <p:nvSpPr>
          <p:cNvPr id="6182" name="Freeform 84"/>
          <p:cNvSpPr>
            <a:spLocks noEditPoints="1"/>
          </p:cNvSpPr>
          <p:nvPr/>
        </p:nvSpPr>
        <p:spPr bwMode="auto">
          <a:xfrm>
            <a:off x="4819650" y="3543300"/>
            <a:ext cx="1098550" cy="722313"/>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5" y="624"/>
                </a:moveTo>
                <a:lnTo>
                  <a:pt x="51" y="594"/>
                </a:lnTo>
                <a:cubicBezTo>
                  <a:pt x="56" y="591"/>
                  <a:pt x="61" y="592"/>
                  <a:pt x="64" y="597"/>
                </a:cubicBezTo>
                <a:cubicBezTo>
                  <a:pt x="67" y="601"/>
                  <a:pt x="66" y="607"/>
                  <a:pt x="61" y="609"/>
                </a:cubicBezTo>
                <a:lnTo>
                  <a:pt x="15" y="640"/>
                </a:lnTo>
                <a:cubicBezTo>
                  <a:pt x="11" y="642"/>
                  <a:pt x="5" y="641"/>
                  <a:pt x="3" y="637"/>
                </a:cubicBezTo>
                <a:cubicBezTo>
                  <a:pt x="0" y="633"/>
                  <a:pt x="1" y="627"/>
                  <a:pt x="5" y="624"/>
                </a:cubicBezTo>
                <a:close/>
                <a:moveTo>
                  <a:pt x="113" y="554"/>
                </a:moveTo>
                <a:cubicBezTo>
                  <a:pt x="117" y="551"/>
                  <a:pt x="123" y="552"/>
                  <a:pt x="126" y="557"/>
                </a:cubicBezTo>
                <a:cubicBezTo>
                  <a:pt x="128" y="561"/>
                  <a:pt x="127" y="567"/>
                  <a:pt x="123" y="569"/>
                </a:cubicBezTo>
                <a:cubicBezTo>
                  <a:pt x="119" y="572"/>
                  <a:pt x="113" y="571"/>
                  <a:pt x="110" y="567"/>
                </a:cubicBezTo>
                <a:cubicBezTo>
                  <a:pt x="108" y="563"/>
                  <a:pt x="109" y="557"/>
                  <a:pt x="113" y="554"/>
                </a:cubicBezTo>
                <a:close/>
                <a:moveTo>
                  <a:pt x="175" y="514"/>
                </a:moveTo>
                <a:lnTo>
                  <a:pt x="221" y="484"/>
                </a:lnTo>
                <a:cubicBezTo>
                  <a:pt x="225" y="481"/>
                  <a:pt x="231" y="482"/>
                  <a:pt x="234" y="486"/>
                </a:cubicBezTo>
                <a:cubicBezTo>
                  <a:pt x="236" y="491"/>
                  <a:pt x="235" y="496"/>
                  <a:pt x="231" y="499"/>
                </a:cubicBezTo>
                <a:lnTo>
                  <a:pt x="185" y="529"/>
                </a:lnTo>
                <a:cubicBezTo>
                  <a:pt x="181" y="532"/>
                  <a:pt x="175" y="531"/>
                  <a:pt x="172" y="526"/>
                </a:cubicBezTo>
                <a:cubicBezTo>
                  <a:pt x="169" y="522"/>
                  <a:pt x="170" y="517"/>
                  <a:pt x="175" y="514"/>
                </a:cubicBezTo>
                <a:close/>
                <a:moveTo>
                  <a:pt x="283" y="444"/>
                </a:moveTo>
                <a:cubicBezTo>
                  <a:pt x="287" y="441"/>
                  <a:pt x="293" y="442"/>
                  <a:pt x="295" y="446"/>
                </a:cubicBezTo>
                <a:cubicBezTo>
                  <a:pt x="298" y="451"/>
                  <a:pt x="297" y="456"/>
                  <a:pt x="293" y="459"/>
                </a:cubicBezTo>
                <a:cubicBezTo>
                  <a:pt x="288" y="462"/>
                  <a:pt x="283" y="461"/>
                  <a:pt x="280" y="456"/>
                </a:cubicBezTo>
                <a:cubicBezTo>
                  <a:pt x="277" y="452"/>
                  <a:pt x="278" y="447"/>
                  <a:pt x="283" y="444"/>
                </a:cubicBezTo>
                <a:close/>
                <a:moveTo>
                  <a:pt x="344" y="404"/>
                </a:moveTo>
                <a:lnTo>
                  <a:pt x="391" y="374"/>
                </a:lnTo>
                <a:cubicBezTo>
                  <a:pt x="395" y="371"/>
                  <a:pt x="400" y="372"/>
                  <a:pt x="403" y="376"/>
                </a:cubicBezTo>
                <a:cubicBezTo>
                  <a:pt x="406" y="381"/>
                  <a:pt x="405" y="386"/>
                  <a:pt x="401" y="389"/>
                </a:cubicBezTo>
                <a:lnTo>
                  <a:pt x="354" y="419"/>
                </a:lnTo>
                <a:cubicBezTo>
                  <a:pt x="350" y="422"/>
                  <a:pt x="344" y="421"/>
                  <a:pt x="342" y="416"/>
                </a:cubicBezTo>
                <a:cubicBezTo>
                  <a:pt x="339" y="412"/>
                  <a:pt x="340" y="406"/>
                  <a:pt x="344" y="404"/>
                </a:cubicBezTo>
                <a:close/>
                <a:moveTo>
                  <a:pt x="452" y="333"/>
                </a:moveTo>
                <a:cubicBezTo>
                  <a:pt x="457" y="331"/>
                  <a:pt x="462" y="332"/>
                  <a:pt x="465" y="336"/>
                </a:cubicBezTo>
                <a:cubicBezTo>
                  <a:pt x="468" y="340"/>
                  <a:pt x="467" y="346"/>
                  <a:pt x="462" y="349"/>
                </a:cubicBezTo>
                <a:cubicBezTo>
                  <a:pt x="458" y="352"/>
                  <a:pt x="452" y="350"/>
                  <a:pt x="450" y="346"/>
                </a:cubicBezTo>
                <a:cubicBezTo>
                  <a:pt x="447" y="342"/>
                  <a:pt x="448" y="336"/>
                  <a:pt x="452" y="333"/>
                </a:cubicBezTo>
                <a:close/>
                <a:moveTo>
                  <a:pt x="514" y="293"/>
                </a:moveTo>
                <a:lnTo>
                  <a:pt x="560" y="263"/>
                </a:lnTo>
                <a:cubicBezTo>
                  <a:pt x="565" y="260"/>
                  <a:pt x="570" y="262"/>
                  <a:pt x="573" y="266"/>
                </a:cubicBezTo>
                <a:cubicBezTo>
                  <a:pt x="576" y="270"/>
                  <a:pt x="574" y="276"/>
                  <a:pt x="570" y="279"/>
                </a:cubicBezTo>
                <a:lnTo>
                  <a:pt x="524" y="309"/>
                </a:lnTo>
                <a:cubicBezTo>
                  <a:pt x="520" y="312"/>
                  <a:pt x="514" y="310"/>
                  <a:pt x="511" y="306"/>
                </a:cubicBezTo>
                <a:cubicBezTo>
                  <a:pt x="508" y="302"/>
                  <a:pt x="510" y="296"/>
                  <a:pt x="514" y="293"/>
                </a:cubicBezTo>
                <a:close/>
                <a:moveTo>
                  <a:pt x="622" y="223"/>
                </a:moveTo>
                <a:cubicBezTo>
                  <a:pt x="626" y="220"/>
                  <a:pt x="632" y="222"/>
                  <a:pt x="635" y="226"/>
                </a:cubicBezTo>
                <a:cubicBezTo>
                  <a:pt x="637" y="230"/>
                  <a:pt x="636" y="236"/>
                  <a:pt x="632" y="239"/>
                </a:cubicBezTo>
                <a:cubicBezTo>
                  <a:pt x="628" y="241"/>
                  <a:pt x="622" y="240"/>
                  <a:pt x="619" y="236"/>
                </a:cubicBezTo>
                <a:cubicBezTo>
                  <a:pt x="616" y="232"/>
                  <a:pt x="618" y="226"/>
                  <a:pt x="622" y="223"/>
                </a:cubicBezTo>
                <a:close/>
                <a:moveTo>
                  <a:pt x="683" y="183"/>
                </a:moveTo>
                <a:lnTo>
                  <a:pt x="730" y="153"/>
                </a:lnTo>
                <a:cubicBezTo>
                  <a:pt x="734" y="150"/>
                  <a:pt x="740" y="151"/>
                  <a:pt x="743" y="156"/>
                </a:cubicBezTo>
                <a:cubicBezTo>
                  <a:pt x="745" y="160"/>
                  <a:pt x="744" y="166"/>
                  <a:pt x="740" y="169"/>
                </a:cubicBezTo>
                <a:lnTo>
                  <a:pt x="694" y="199"/>
                </a:lnTo>
                <a:cubicBezTo>
                  <a:pt x="689" y="201"/>
                  <a:pt x="684" y="200"/>
                  <a:pt x="681" y="196"/>
                </a:cubicBezTo>
                <a:cubicBezTo>
                  <a:pt x="678" y="192"/>
                  <a:pt x="679" y="186"/>
                  <a:pt x="683" y="183"/>
                </a:cubicBezTo>
                <a:close/>
                <a:moveTo>
                  <a:pt x="791" y="113"/>
                </a:moveTo>
                <a:cubicBezTo>
                  <a:pt x="796" y="110"/>
                  <a:pt x="801" y="111"/>
                  <a:pt x="804" y="116"/>
                </a:cubicBezTo>
                <a:cubicBezTo>
                  <a:pt x="807" y="120"/>
                  <a:pt x="806" y="126"/>
                  <a:pt x="802" y="128"/>
                </a:cubicBezTo>
                <a:cubicBezTo>
                  <a:pt x="797" y="131"/>
                  <a:pt x="792" y="130"/>
                  <a:pt x="789" y="126"/>
                </a:cubicBezTo>
                <a:cubicBezTo>
                  <a:pt x="786" y="121"/>
                  <a:pt x="787" y="116"/>
                  <a:pt x="791" y="113"/>
                </a:cubicBezTo>
                <a:close/>
                <a:moveTo>
                  <a:pt x="853" y="73"/>
                </a:moveTo>
                <a:lnTo>
                  <a:pt x="899" y="43"/>
                </a:lnTo>
                <a:cubicBezTo>
                  <a:pt x="904" y="40"/>
                  <a:pt x="909" y="41"/>
                  <a:pt x="912" y="46"/>
                </a:cubicBezTo>
                <a:cubicBezTo>
                  <a:pt x="915" y="50"/>
                  <a:pt x="914" y="55"/>
                  <a:pt x="909" y="58"/>
                </a:cubicBezTo>
                <a:lnTo>
                  <a:pt x="863" y="88"/>
                </a:lnTo>
                <a:cubicBezTo>
                  <a:pt x="859" y="91"/>
                  <a:pt x="853" y="90"/>
                  <a:pt x="850" y="86"/>
                </a:cubicBezTo>
                <a:cubicBezTo>
                  <a:pt x="848" y="81"/>
                  <a:pt x="849" y="76"/>
                  <a:pt x="853" y="73"/>
                </a:cubicBezTo>
                <a:close/>
                <a:moveTo>
                  <a:pt x="961" y="3"/>
                </a:moveTo>
                <a:cubicBezTo>
                  <a:pt x="965" y="0"/>
                  <a:pt x="971" y="1"/>
                  <a:pt x="974" y="5"/>
                </a:cubicBezTo>
                <a:cubicBezTo>
                  <a:pt x="977" y="10"/>
                  <a:pt x="975" y="15"/>
                  <a:pt x="971" y="18"/>
                </a:cubicBezTo>
                <a:cubicBezTo>
                  <a:pt x="967" y="21"/>
                  <a:pt x="961" y="20"/>
                  <a:pt x="958" y="15"/>
                </a:cubicBezTo>
                <a:cubicBezTo>
                  <a:pt x="956" y="11"/>
                  <a:pt x="957" y="5"/>
                  <a:pt x="961" y="3"/>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3" name="Freeform 85"/>
          <p:cNvSpPr>
            <a:spLocks noEditPoints="1"/>
          </p:cNvSpPr>
          <p:nvPr/>
        </p:nvSpPr>
        <p:spPr bwMode="auto">
          <a:xfrm>
            <a:off x="4387850" y="3543300"/>
            <a:ext cx="1098550" cy="722313"/>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5" y="624"/>
                </a:moveTo>
                <a:lnTo>
                  <a:pt x="51" y="594"/>
                </a:lnTo>
                <a:cubicBezTo>
                  <a:pt x="56" y="591"/>
                  <a:pt x="61" y="592"/>
                  <a:pt x="64" y="597"/>
                </a:cubicBezTo>
                <a:cubicBezTo>
                  <a:pt x="67" y="601"/>
                  <a:pt x="66" y="607"/>
                  <a:pt x="61" y="609"/>
                </a:cubicBezTo>
                <a:lnTo>
                  <a:pt x="15" y="640"/>
                </a:lnTo>
                <a:cubicBezTo>
                  <a:pt x="11" y="642"/>
                  <a:pt x="5" y="641"/>
                  <a:pt x="3" y="637"/>
                </a:cubicBezTo>
                <a:cubicBezTo>
                  <a:pt x="0" y="633"/>
                  <a:pt x="1" y="627"/>
                  <a:pt x="5" y="624"/>
                </a:cubicBezTo>
                <a:close/>
                <a:moveTo>
                  <a:pt x="113" y="554"/>
                </a:moveTo>
                <a:cubicBezTo>
                  <a:pt x="117" y="551"/>
                  <a:pt x="123" y="552"/>
                  <a:pt x="126" y="557"/>
                </a:cubicBezTo>
                <a:cubicBezTo>
                  <a:pt x="128" y="561"/>
                  <a:pt x="127" y="567"/>
                  <a:pt x="123" y="569"/>
                </a:cubicBezTo>
                <a:cubicBezTo>
                  <a:pt x="119" y="572"/>
                  <a:pt x="113" y="571"/>
                  <a:pt x="110" y="567"/>
                </a:cubicBezTo>
                <a:cubicBezTo>
                  <a:pt x="108" y="563"/>
                  <a:pt x="109" y="557"/>
                  <a:pt x="113" y="554"/>
                </a:cubicBezTo>
                <a:close/>
                <a:moveTo>
                  <a:pt x="175" y="514"/>
                </a:moveTo>
                <a:lnTo>
                  <a:pt x="221" y="484"/>
                </a:lnTo>
                <a:cubicBezTo>
                  <a:pt x="225" y="481"/>
                  <a:pt x="231" y="482"/>
                  <a:pt x="234" y="486"/>
                </a:cubicBezTo>
                <a:cubicBezTo>
                  <a:pt x="236" y="491"/>
                  <a:pt x="235" y="496"/>
                  <a:pt x="231" y="499"/>
                </a:cubicBezTo>
                <a:lnTo>
                  <a:pt x="185" y="529"/>
                </a:lnTo>
                <a:cubicBezTo>
                  <a:pt x="181" y="532"/>
                  <a:pt x="175" y="531"/>
                  <a:pt x="172" y="526"/>
                </a:cubicBezTo>
                <a:cubicBezTo>
                  <a:pt x="169" y="522"/>
                  <a:pt x="170" y="517"/>
                  <a:pt x="175" y="514"/>
                </a:cubicBezTo>
                <a:close/>
                <a:moveTo>
                  <a:pt x="283" y="444"/>
                </a:moveTo>
                <a:cubicBezTo>
                  <a:pt x="287" y="441"/>
                  <a:pt x="293" y="442"/>
                  <a:pt x="295" y="446"/>
                </a:cubicBezTo>
                <a:cubicBezTo>
                  <a:pt x="298" y="451"/>
                  <a:pt x="297" y="456"/>
                  <a:pt x="293" y="459"/>
                </a:cubicBezTo>
                <a:cubicBezTo>
                  <a:pt x="288" y="462"/>
                  <a:pt x="283" y="461"/>
                  <a:pt x="280" y="456"/>
                </a:cubicBezTo>
                <a:cubicBezTo>
                  <a:pt x="277" y="452"/>
                  <a:pt x="278" y="447"/>
                  <a:pt x="283" y="444"/>
                </a:cubicBezTo>
                <a:close/>
                <a:moveTo>
                  <a:pt x="344" y="404"/>
                </a:moveTo>
                <a:lnTo>
                  <a:pt x="391" y="374"/>
                </a:lnTo>
                <a:cubicBezTo>
                  <a:pt x="395" y="371"/>
                  <a:pt x="400" y="372"/>
                  <a:pt x="403" y="376"/>
                </a:cubicBezTo>
                <a:cubicBezTo>
                  <a:pt x="406" y="381"/>
                  <a:pt x="405" y="386"/>
                  <a:pt x="401" y="389"/>
                </a:cubicBezTo>
                <a:lnTo>
                  <a:pt x="354" y="419"/>
                </a:lnTo>
                <a:cubicBezTo>
                  <a:pt x="350" y="422"/>
                  <a:pt x="344" y="421"/>
                  <a:pt x="342" y="416"/>
                </a:cubicBezTo>
                <a:cubicBezTo>
                  <a:pt x="339" y="412"/>
                  <a:pt x="340" y="406"/>
                  <a:pt x="344" y="404"/>
                </a:cubicBezTo>
                <a:close/>
                <a:moveTo>
                  <a:pt x="452" y="333"/>
                </a:moveTo>
                <a:cubicBezTo>
                  <a:pt x="457" y="331"/>
                  <a:pt x="462" y="332"/>
                  <a:pt x="465" y="336"/>
                </a:cubicBezTo>
                <a:cubicBezTo>
                  <a:pt x="468" y="340"/>
                  <a:pt x="467" y="346"/>
                  <a:pt x="462" y="349"/>
                </a:cubicBezTo>
                <a:cubicBezTo>
                  <a:pt x="458" y="352"/>
                  <a:pt x="452" y="350"/>
                  <a:pt x="450" y="346"/>
                </a:cubicBezTo>
                <a:cubicBezTo>
                  <a:pt x="447" y="342"/>
                  <a:pt x="448" y="336"/>
                  <a:pt x="452" y="333"/>
                </a:cubicBezTo>
                <a:close/>
                <a:moveTo>
                  <a:pt x="514" y="293"/>
                </a:moveTo>
                <a:lnTo>
                  <a:pt x="560" y="263"/>
                </a:lnTo>
                <a:cubicBezTo>
                  <a:pt x="565" y="260"/>
                  <a:pt x="570" y="262"/>
                  <a:pt x="573" y="266"/>
                </a:cubicBezTo>
                <a:cubicBezTo>
                  <a:pt x="576" y="270"/>
                  <a:pt x="574" y="276"/>
                  <a:pt x="570" y="279"/>
                </a:cubicBezTo>
                <a:lnTo>
                  <a:pt x="524" y="309"/>
                </a:lnTo>
                <a:cubicBezTo>
                  <a:pt x="520" y="312"/>
                  <a:pt x="514" y="310"/>
                  <a:pt x="511" y="306"/>
                </a:cubicBezTo>
                <a:cubicBezTo>
                  <a:pt x="508" y="302"/>
                  <a:pt x="510" y="296"/>
                  <a:pt x="514" y="293"/>
                </a:cubicBezTo>
                <a:close/>
                <a:moveTo>
                  <a:pt x="622" y="223"/>
                </a:moveTo>
                <a:cubicBezTo>
                  <a:pt x="626" y="220"/>
                  <a:pt x="632" y="222"/>
                  <a:pt x="635" y="226"/>
                </a:cubicBezTo>
                <a:cubicBezTo>
                  <a:pt x="637" y="230"/>
                  <a:pt x="636" y="236"/>
                  <a:pt x="632" y="239"/>
                </a:cubicBezTo>
                <a:cubicBezTo>
                  <a:pt x="628" y="241"/>
                  <a:pt x="622" y="240"/>
                  <a:pt x="619" y="236"/>
                </a:cubicBezTo>
                <a:cubicBezTo>
                  <a:pt x="616" y="232"/>
                  <a:pt x="618" y="226"/>
                  <a:pt x="622" y="223"/>
                </a:cubicBezTo>
                <a:close/>
                <a:moveTo>
                  <a:pt x="683" y="183"/>
                </a:moveTo>
                <a:lnTo>
                  <a:pt x="730" y="153"/>
                </a:lnTo>
                <a:cubicBezTo>
                  <a:pt x="734" y="150"/>
                  <a:pt x="740" y="151"/>
                  <a:pt x="743" y="156"/>
                </a:cubicBezTo>
                <a:cubicBezTo>
                  <a:pt x="745" y="160"/>
                  <a:pt x="744" y="166"/>
                  <a:pt x="740" y="169"/>
                </a:cubicBezTo>
                <a:lnTo>
                  <a:pt x="694" y="199"/>
                </a:lnTo>
                <a:cubicBezTo>
                  <a:pt x="689" y="201"/>
                  <a:pt x="684" y="200"/>
                  <a:pt x="681" y="196"/>
                </a:cubicBezTo>
                <a:cubicBezTo>
                  <a:pt x="678" y="192"/>
                  <a:pt x="679" y="186"/>
                  <a:pt x="683" y="183"/>
                </a:cubicBezTo>
                <a:close/>
                <a:moveTo>
                  <a:pt x="791" y="113"/>
                </a:moveTo>
                <a:cubicBezTo>
                  <a:pt x="796" y="110"/>
                  <a:pt x="801" y="111"/>
                  <a:pt x="804" y="116"/>
                </a:cubicBezTo>
                <a:cubicBezTo>
                  <a:pt x="807" y="120"/>
                  <a:pt x="806" y="126"/>
                  <a:pt x="802" y="128"/>
                </a:cubicBezTo>
                <a:cubicBezTo>
                  <a:pt x="797" y="131"/>
                  <a:pt x="792" y="130"/>
                  <a:pt x="789" y="126"/>
                </a:cubicBezTo>
                <a:cubicBezTo>
                  <a:pt x="786" y="121"/>
                  <a:pt x="787" y="116"/>
                  <a:pt x="791" y="113"/>
                </a:cubicBezTo>
                <a:close/>
                <a:moveTo>
                  <a:pt x="853" y="73"/>
                </a:moveTo>
                <a:lnTo>
                  <a:pt x="899" y="43"/>
                </a:lnTo>
                <a:cubicBezTo>
                  <a:pt x="904" y="40"/>
                  <a:pt x="909" y="41"/>
                  <a:pt x="912" y="46"/>
                </a:cubicBezTo>
                <a:cubicBezTo>
                  <a:pt x="915" y="50"/>
                  <a:pt x="914" y="55"/>
                  <a:pt x="909" y="58"/>
                </a:cubicBezTo>
                <a:lnTo>
                  <a:pt x="863" y="88"/>
                </a:lnTo>
                <a:cubicBezTo>
                  <a:pt x="859" y="91"/>
                  <a:pt x="853" y="90"/>
                  <a:pt x="850" y="86"/>
                </a:cubicBezTo>
                <a:cubicBezTo>
                  <a:pt x="848" y="81"/>
                  <a:pt x="849" y="76"/>
                  <a:pt x="853" y="73"/>
                </a:cubicBezTo>
                <a:close/>
                <a:moveTo>
                  <a:pt x="961" y="3"/>
                </a:moveTo>
                <a:cubicBezTo>
                  <a:pt x="965" y="0"/>
                  <a:pt x="971" y="1"/>
                  <a:pt x="974" y="5"/>
                </a:cubicBezTo>
                <a:cubicBezTo>
                  <a:pt x="977" y="10"/>
                  <a:pt x="975" y="15"/>
                  <a:pt x="971" y="18"/>
                </a:cubicBezTo>
                <a:cubicBezTo>
                  <a:pt x="967" y="21"/>
                  <a:pt x="961" y="20"/>
                  <a:pt x="958" y="15"/>
                </a:cubicBezTo>
                <a:cubicBezTo>
                  <a:pt x="956" y="11"/>
                  <a:pt x="957" y="5"/>
                  <a:pt x="961" y="3"/>
                </a:cubicBezTo>
                <a:close/>
              </a:path>
            </a:pathLst>
          </a:custGeom>
          <a:solidFill>
            <a:srgbClr val="000000"/>
          </a:solidFill>
          <a:ln w="0">
            <a:solidFill>
              <a:srgbClr val="000000"/>
            </a:solidFill>
            <a:prstDash val="solid"/>
            <a:round/>
            <a:headEnd/>
            <a:tailEnd/>
          </a:ln>
        </p:spPr>
        <p:txBody>
          <a:bodyPr/>
          <a:lstStyle/>
          <a:p>
            <a:endParaRPr lang="en-US"/>
          </a:p>
        </p:txBody>
      </p:sp>
      <p:sp>
        <p:nvSpPr>
          <p:cNvPr id="6184" name="Freeform 86"/>
          <p:cNvSpPr>
            <a:spLocks noEditPoints="1"/>
          </p:cNvSpPr>
          <p:nvPr/>
        </p:nvSpPr>
        <p:spPr bwMode="auto">
          <a:xfrm>
            <a:off x="4387850" y="3543300"/>
            <a:ext cx="1098550" cy="722313"/>
          </a:xfrm>
          <a:custGeom>
            <a:avLst/>
            <a:gdLst>
              <a:gd name="T0" fmla="*/ 2147483647 w 977"/>
              <a:gd name="T1" fmla="*/ 2147483647 h 642"/>
              <a:gd name="T2" fmla="*/ 2147483647 w 977"/>
              <a:gd name="T3" fmla="*/ 2147483647 h 642"/>
              <a:gd name="T4" fmla="*/ 2147483647 w 977"/>
              <a:gd name="T5" fmla="*/ 2147483647 h 642"/>
              <a:gd name="T6" fmla="*/ 2147483647 w 977"/>
              <a:gd name="T7" fmla="*/ 2147483647 h 642"/>
              <a:gd name="T8" fmla="*/ 2147483647 w 977"/>
              <a:gd name="T9" fmla="*/ 2147483647 h 642"/>
              <a:gd name="T10" fmla="*/ 2147483647 w 977"/>
              <a:gd name="T11" fmla="*/ 2147483647 h 642"/>
              <a:gd name="T12" fmla="*/ 2147483647 w 977"/>
              <a:gd name="T13" fmla="*/ 2147483647 h 642"/>
              <a:gd name="T14" fmla="*/ 2147483647 w 977"/>
              <a:gd name="T15" fmla="*/ 2147483647 h 642"/>
              <a:gd name="T16" fmla="*/ 2147483647 w 977"/>
              <a:gd name="T17" fmla="*/ 2147483647 h 642"/>
              <a:gd name="T18" fmla="*/ 2147483647 w 977"/>
              <a:gd name="T19" fmla="*/ 2147483647 h 642"/>
              <a:gd name="T20" fmla="*/ 2147483647 w 977"/>
              <a:gd name="T21" fmla="*/ 2147483647 h 642"/>
              <a:gd name="T22" fmla="*/ 2147483647 w 977"/>
              <a:gd name="T23" fmla="*/ 2147483647 h 642"/>
              <a:gd name="T24" fmla="*/ 2147483647 w 977"/>
              <a:gd name="T25" fmla="*/ 2147483647 h 642"/>
              <a:gd name="T26" fmla="*/ 2147483647 w 977"/>
              <a:gd name="T27" fmla="*/ 2147483647 h 642"/>
              <a:gd name="T28" fmla="*/ 2147483647 w 977"/>
              <a:gd name="T29" fmla="*/ 2147483647 h 642"/>
              <a:gd name="T30" fmla="*/ 2147483647 w 977"/>
              <a:gd name="T31" fmla="*/ 2147483647 h 642"/>
              <a:gd name="T32" fmla="*/ 2147483647 w 977"/>
              <a:gd name="T33" fmla="*/ 2147483647 h 642"/>
              <a:gd name="T34" fmla="*/ 2147483647 w 977"/>
              <a:gd name="T35" fmla="*/ 2147483647 h 642"/>
              <a:gd name="T36" fmla="*/ 2147483647 w 977"/>
              <a:gd name="T37" fmla="*/ 2147483647 h 642"/>
              <a:gd name="T38" fmla="*/ 2147483647 w 977"/>
              <a:gd name="T39" fmla="*/ 2147483647 h 642"/>
              <a:gd name="T40" fmla="*/ 2147483647 w 977"/>
              <a:gd name="T41" fmla="*/ 2147483647 h 642"/>
              <a:gd name="T42" fmla="*/ 2147483647 w 977"/>
              <a:gd name="T43" fmla="*/ 2147483647 h 642"/>
              <a:gd name="T44" fmla="*/ 2147483647 w 977"/>
              <a:gd name="T45" fmla="*/ 2147483647 h 642"/>
              <a:gd name="T46" fmla="*/ 2147483647 w 977"/>
              <a:gd name="T47" fmla="*/ 2147483647 h 642"/>
              <a:gd name="T48" fmla="*/ 2147483647 w 977"/>
              <a:gd name="T49" fmla="*/ 2147483647 h 642"/>
              <a:gd name="T50" fmla="*/ 2147483647 w 977"/>
              <a:gd name="T51" fmla="*/ 2147483647 h 642"/>
              <a:gd name="T52" fmla="*/ 2147483647 w 977"/>
              <a:gd name="T53" fmla="*/ 2147483647 h 642"/>
              <a:gd name="T54" fmla="*/ 2147483647 w 977"/>
              <a:gd name="T55" fmla="*/ 2147483647 h 642"/>
              <a:gd name="T56" fmla="*/ 2147483647 w 977"/>
              <a:gd name="T57" fmla="*/ 2147483647 h 642"/>
              <a:gd name="T58" fmla="*/ 2147483647 w 977"/>
              <a:gd name="T59" fmla="*/ 2147483647 h 642"/>
              <a:gd name="T60" fmla="*/ 2147483647 w 977"/>
              <a:gd name="T61" fmla="*/ 2147483647 h 642"/>
              <a:gd name="T62" fmla="*/ 2147483647 w 977"/>
              <a:gd name="T63" fmla="*/ 2147483647 h 642"/>
              <a:gd name="T64" fmla="*/ 2147483647 w 977"/>
              <a:gd name="T65" fmla="*/ 2147483647 h 642"/>
              <a:gd name="T66" fmla="*/ 2147483647 w 977"/>
              <a:gd name="T67" fmla="*/ 2147483647 h 642"/>
              <a:gd name="T68" fmla="*/ 2147483647 w 977"/>
              <a:gd name="T69" fmla="*/ 2147483647 h 642"/>
              <a:gd name="T70" fmla="*/ 2147483647 w 977"/>
              <a:gd name="T71" fmla="*/ 2147483647 h 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7"/>
              <a:gd name="T109" fmla="*/ 0 h 642"/>
              <a:gd name="T110" fmla="*/ 977 w 977"/>
              <a:gd name="T111" fmla="*/ 642 h 64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7" h="642">
                <a:moveTo>
                  <a:pt x="5" y="624"/>
                </a:moveTo>
                <a:lnTo>
                  <a:pt x="51" y="594"/>
                </a:lnTo>
                <a:cubicBezTo>
                  <a:pt x="56" y="591"/>
                  <a:pt x="61" y="592"/>
                  <a:pt x="64" y="597"/>
                </a:cubicBezTo>
                <a:cubicBezTo>
                  <a:pt x="67" y="601"/>
                  <a:pt x="66" y="607"/>
                  <a:pt x="61" y="609"/>
                </a:cubicBezTo>
                <a:lnTo>
                  <a:pt x="15" y="640"/>
                </a:lnTo>
                <a:cubicBezTo>
                  <a:pt x="11" y="642"/>
                  <a:pt x="5" y="641"/>
                  <a:pt x="3" y="637"/>
                </a:cubicBezTo>
                <a:cubicBezTo>
                  <a:pt x="0" y="633"/>
                  <a:pt x="1" y="627"/>
                  <a:pt x="5" y="624"/>
                </a:cubicBezTo>
                <a:close/>
                <a:moveTo>
                  <a:pt x="113" y="554"/>
                </a:moveTo>
                <a:cubicBezTo>
                  <a:pt x="117" y="551"/>
                  <a:pt x="123" y="552"/>
                  <a:pt x="126" y="557"/>
                </a:cubicBezTo>
                <a:cubicBezTo>
                  <a:pt x="128" y="561"/>
                  <a:pt x="127" y="567"/>
                  <a:pt x="123" y="569"/>
                </a:cubicBezTo>
                <a:cubicBezTo>
                  <a:pt x="119" y="572"/>
                  <a:pt x="113" y="571"/>
                  <a:pt x="110" y="567"/>
                </a:cubicBezTo>
                <a:cubicBezTo>
                  <a:pt x="108" y="563"/>
                  <a:pt x="109" y="557"/>
                  <a:pt x="113" y="554"/>
                </a:cubicBezTo>
                <a:close/>
                <a:moveTo>
                  <a:pt x="175" y="514"/>
                </a:moveTo>
                <a:lnTo>
                  <a:pt x="221" y="484"/>
                </a:lnTo>
                <a:cubicBezTo>
                  <a:pt x="225" y="481"/>
                  <a:pt x="231" y="482"/>
                  <a:pt x="234" y="486"/>
                </a:cubicBezTo>
                <a:cubicBezTo>
                  <a:pt x="236" y="491"/>
                  <a:pt x="235" y="496"/>
                  <a:pt x="231" y="499"/>
                </a:cubicBezTo>
                <a:lnTo>
                  <a:pt x="185" y="529"/>
                </a:lnTo>
                <a:cubicBezTo>
                  <a:pt x="181" y="532"/>
                  <a:pt x="175" y="531"/>
                  <a:pt x="172" y="526"/>
                </a:cubicBezTo>
                <a:cubicBezTo>
                  <a:pt x="169" y="522"/>
                  <a:pt x="170" y="517"/>
                  <a:pt x="175" y="514"/>
                </a:cubicBezTo>
                <a:close/>
                <a:moveTo>
                  <a:pt x="283" y="444"/>
                </a:moveTo>
                <a:cubicBezTo>
                  <a:pt x="287" y="441"/>
                  <a:pt x="293" y="442"/>
                  <a:pt x="295" y="446"/>
                </a:cubicBezTo>
                <a:cubicBezTo>
                  <a:pt x="298" y="451"/>
                  <a:pt x="297" y="456"/>
                  <a:pt x="293" y="459"/>
                </a:cubicBezTo>
                <a:cubicBezTo>
                  <a:pt x="288" y="462"/>
                  <a:pt x="283" y="461"/>
                  <a:pt x="280" y="456"/>
                </a:cubicBezTo>
                <a:cubicBezTo>
                  <a:pt x="277" y="452"/>
                  <a:pt x="278" y="447"/>
                  <a:pt x="283" y="444"/>
                </a:cubicBezTo>
                <a:close/>
                <a:moveTo>
                  <a:pt x="344" y="404"/>
                </a:moveTo>
                <a:lnTo>
                  <a:pt x="391" y="374"/>
                </a:lnTo>
                <a:cubicBezTo>
                  <a:pt x="395" y="371"/>
                  <a:pt x="400" y="372"/>
                  <a:pt x="403" y="376"/>
                </a:cubicBezTo>
                <a:cubicBezTo>
                  <a:pt x="406" y="381"/>
                  <a:pt x="405" y="386"/>
                  <a:pt x="401" y="389"/>
                </a:cubicBezTo>
                <a:lnTo>
                  <a:pt x="354" y="419"/>
                </a:lnTo>
                <a:cubicBezTo>
                  <a:pt x="350" y="422"/>
                  <a:pt x="344" y="421"/>
                  <a:pt x="342" y="416"/>
                </a:cubicBezTo>
                <a:cubicBezTo>
                  <a:pt x="339" y="412"/>
                  <a:pt x="340" y="406"/>
                  <a:pt x="344" y="404"/>
                </a:cubicBezTo>
                <a:close/>
                <a:moveTo>
                  <a:pt x="452" y="333"/>
                </a:moveTo>
                <a:cubicBezTo>
                  <a:pt x="457" y="331"/>
                  <a:pt x="462" y="332"/>
                  <a:pt x="465" y="336"/>
                </a:cubicBezTo>
                <a:cubicBezTo>
                  <a:pt x="468" y="340"/>
                  <a:pt x="467" y="346"/>
                  <a:pt x="462" y="349"/>
                </a:cubicBezTo>
                <a:cubicBezTo>
                  <a:pt x="458" y="352"/>
                  <a:pt x="452" y="350"/>
                  <a:pt x="450" y="346"/>
                </a:cubicBezTo>
                <a:cubicBezTo>
                  <a:pt x="447" y="342"/>
                  <a:pt x="448" y="336"/>
                  <a:pt x="452" y="333"/>
                </a:cubicBezTo>
                <a:close/>
                <a:moveTo>
                  <a:pt x="514" y="293"/>
                </a:moveTo>
                <a:lnTo>
                  <a:pt x="560" y="263"/>
                </a:lnTo>
                <a:cubicBezTo>
                  <a:pt x="565" y="260"/>
                  <a:pt x="570" y="262"/>
                  <a:pt x="573" y="266"/>
                </a:cubicBezTo>
                <a:cubicBezTo>
                  <a:pt x="576" y="270"/>
                  <a:pt x="574" y="276"/>
                  <a:pt x="570" y="279"/>
                </a:cubicBezTo>
                <a:lnTo>
                  <a:pt x="524" y="309"/>
                </a:lnTo>
                <a:cubicBezTo>
                  <a:pt x="520" y="312"/>
                  <a:pt x="514" y="310"/>
                  <a:pt x="511" y="306"/>
                </a:cubicBezTo>
                <a:cubicBezTo>
                  <a:pt x="508" y="302"/>
                  <a:pt x="510" y="296"/>
                  <a:pt x="514" y="293"/>
                </a:cubicBezTo>
                <a:close/>
                <a:moveTo>
                  <a:pt x="622" y="223"/>
                </a:moveTo>
                <a:cubicBezTo>
                  <a:pt x="626" y="220"/>
                  <a:pt x="632" y="222"/>
                  <a:pt x="635" y="226"/>
                </a:cubicBezTo>
                <a:cubicBezTo>
                  <a:pt x="637" y="230"/>
                  <a:pt x="636" y="236"/>
                  <a:pt x="632" y="239"/>
                </a:cubicBezTo>
                <a:cubicBezTo>
                  <a:pt x="628" y="241"/>
                  <a:pt x="622" y="240"/>
                  <a:pt x="619" y="236"/>
                </a:cubicBezTo>
                <a:cubicBezTo>
                  <a:pt x="616" y="232"/>
                  <a:pt x="618" y="226"/>
                  <a:pt x="622" y="223"/>
                </a:cubicBezTo>
                <a:close/>
                <a:moveTo>
                  <a:pt x="683" y="183"/>
                </a:moveTo>
                <a:lnTo>
                  <a:pt x="730" y="153"/>
                </a:lnTo>
                <a:cubicBezTo>
                  <a:pt x="734" y="150"/>
                  <a:pt x="740" y="151"/>
                  <a:pt x="743" y="156"/>
                </a:cubicBezTo>
                <a:cubicBezTo>
                  <a:pt x="745" y="160"/>
                  <a:pt x="744" y="166"/>
                  <a:pt x="740" y="169"/>
                </a:cubicBezTo>
                <a:lnTo>
                  <a:pt x="694" y="199"/>
                </a:lnTo>
                <a:cubicBezTo>
                  <a:pt x="689" y="201"/>
                  <a:pt x="684" y="200"/>
                  <a:pt x="681" y="196"/>
                </a:cubicBezTo>
                <a:cubicBezTo>
                  <a:pt x="678" y="192"/>
                  <a:pt x="679" y="186"/>
                  <a:pt x="683" y="183"/>
                </a:cubicBezTo>
                <a:close/>
                <a:moveTo>
                  <a:pt x="791" y="113"/>
                </a:moveTo>
                <a:cubicBezTo>
                  <a:pt x="796" y="110"/>
                  <a:pt x="801" y="111"/>
                  <a:pt x="804" y="116"/>
                </a:cubicBezTo>
                <a:cubicBezTo>
                  <a:pt x="807" y="120"/>
                  <a:pt x="806" y="126"/>
                  <a:pt x="802" y="128"/>
                </a:cubicBezTo>
                <a:cubicBezTo>
                  <a:pt x="797" y="131"/>
                  <a:pt x="792" y="130"/>
                  <a:pt x="789" y="126"/>
                </a:cubicBezTo>
                <a:cubicBezTo>
                  <a:pt x="786" y="121"/>
                  <a:pt x="787" y="116"/>
                  <a:pt x="791" y="113"/>
                </a:cubicBezTo>
                <a:close/>
                <a:moveTo>
                  <a:pt x="853" y="73"/>
                </a:moveTo>
                <a:lnTo>
                  <a:pt x="899" y="43"/>
                </a:lnTo>
                <a:cubicBezTo>
                  <a:pt x="904" y="40"/>
                  <a:pt x="909" y="41"/>
                  <a:pt x="912" y="46"/>
                </a:cubicBezTo>
                <a:cubicBezTo>
                  <a:pt x="915" y="50"/>
                  <a:pt x="914" y="55"/>
                  <a:pt x="909" y="58"/>
                </a:cubicBezTo>
                <a:lnTo>
                  <a:pt x="863" y="88"/>
                </a:lnTo>
                <a:cubicBezTo>
                  <a:pt x="859" y="91"/>
                  <a:pt x="853" y="90"/>
                  <a:pt x="850" y="86"/>
                </a:cubicBezTo>
                <a:cubicBezTo>
                  <a:pt x="848" y="81"/>
                  <a:pt x="849" y="76"/>
                  <a:pt x="853" y="73"/>
                </a:cubicBezTo>
                <a:close/>
                <a:moveTo>
                  <a:pt x="961" y="3"/>
                </a:moveTo>
                <a:cubicBezTo>
                  <a:pt x="965" y="0"/>
                  <a:pt x="971" y="1"/>
                  <a:pt x="974" y="5"/>
                </a:cubicBezTo>
                <a:cubicBezTo>
                  <a:pt x="977" y="10"/>
                  <a:pt x="975" y="15"/>
                  <a:pt x="971" y="18"/>
                </a:cubicBezTo>
                <a:cubicBezTo>
                  <a:pt x="967" y="21"/>
                  <a:pt x="961" y="20"/>
                  <a:pt x="958" y="15"/>
                </a:cubicBezTo>
                <a:cubicBezTo>
                  <a:pt x="956" y="11"/>
                  <a:pt x="957" y="5"/>
                  <a:pt x="961" y="3"/>
                </a:cubicBez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5" name="Line 87"/>
          <p:cNvSpPr>
            <a:spLocks noChangeShapeType="1"/>
          </p:cNvSpPr>
          <p:nvPr/>
        </p:nvSpPr>
        <p:spPr bwMode="auto">
          <a:xfrm>
            <a:off x="2965450" y="4048125"/>
            <a:ext cx="2511425" cy="1588"/>
          </a:xfrm>
          <a:prstGeom prst="line">
            <a:avLst/>
          </a:prstGeom>
          <a:noFill/>
          <a:ln w="206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6" name="Line 88"/>
          <p:cNvSpPr>
            <a:spLocks noChangeShapeType="1"/>
          </p:cNvSpPr>
          <p:nvPr/>
        </p:nvSpPr>
        <p:spPr bwMode="auto">
          <a:xfrm>
            <a:off x="3505200" y="3616325"/>
            <a:ext cx="2511425" cy="1588"/>
          </a:xfrm>
          <a:prstGeom prst="line">
            <a:avLst/>
          </a:prstGeom>
          <a:noFill/>
          <a:ln w="206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7" name="Freeform 89"/>
          <p:cNvSpPr>
            <a:spLocks noEditPoints="1"/>
          </p:cNvSpPr>
          <p:nvPr/>
        </p:nvSpPr>
        <p:spPr bwMode="auto">
          <a:xfrm>
            <a:off x="3068638" y="4286250"/>
            <a:ext cx="390525" cy="433388"/>
          </a:xfrm>
          <a:custGeom>
            <a:avLst/>
            <a:gdLst>
              <a:gd name="T0" fmla="*/ 2147483647 w 348"/>
              <a:gd name="T1" fmla="*/ 2147483647 h 385"/>
              <a:gd name="T2" fmla="*/ 2147483647 w 348"/>
              <a:gd name="T3" fmla="*/ 2147483647 h 385"/>
              <a:gd name="T4" fmla="*/ 2147483647 w 348"/>
              <a:gd name="T5" fmla="*/ 2147483647 h 385"/>
              <a:gd name="T6" fmla="*/ 2147483647 w 348"/>
              <a:gd name="T7" fmla="*/ 2147483647 h 385"/>
              <a:gd name="T8" fmla="*/ 2147483647 w 348"/>
              <a:gd name="T9" fmla="*/ 2147483647 h 385"/>
              <a:gd name="T10" fmla="*/ 2147483647 w 348"/>
              <a:gd name="T11" fmla="*/ 2147483647 h 385"/>
              <a:gd name="T12" fmla="*/ 2147483647 w 348"/>
              <a:gd name="T13" fmla="*/ 2147483647 h 385"/>
              <a:gd name="T14" fmla="*/ 2147483647 w 348"/>
              <a:gd name="T15" fmla="*/ 2147483647 h 385"/>
              <a:gd name="T16" fmla="*/ 0 w 348"/>
              <a:gd name="T17" fmla="*/ 0 h 385"/>
              <a:gd name="T18" fmla="*/ 2147483647 w 348"/>
              <a:gd name="T19" fmla="*/ 2147483647 h 385"/>
              <a:gd name="T20" fmla="*/ 2147483647 w 348"/>
              <a:gd name="T21" fmla="*/ 2147483647 h 3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8"/>
              <a:gd name="T34" fmla="*/ 0 h 385"/>
              <a:gd name="T35" fmla="*/ 348 w 348"/>
              <a:gd name="T36" fmla="*/ 385 h 3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8" h="385">
                <a:moveTo>
                  <a:pt x="326" y="380"/>
                </a:moveTo>
                <a:lnTo>
                  <a:pt x="73" y="100"/>
                </a:lnTo>
                <a:cubicBezTo>
                  <a:pt x="69" y="95"/>
                  <a:pt x="69" y="87"/>
                  <a:pt x="74" y="82"/>
                </a:cubicBezTo>
                <a:cubicBezTo>
                  <a:pt x="79" y="77"/>
                  <a:pt x="86" y="77"/>
                  <a:pt x="91" y="82"/>
                </a:cubicBezTo>
                <a:lnTo>
                  <a:pt x="343" y="363"/>
                </a:lnTo>
                <a:cubicBezTo>
                  <a:pt x="348" y="368"/>
                  <a:pt x="347" y="376"/>
                  <a:pt x="343" y="380"/>
                </a:cubicBezTo>
                <a:cubicBezTo>
                  <a:pt x="338" y="385"/>
                  <a:pt x="330" y="385"/>
                  <a:pt x="326" y="380"/>
                </a:cubicBezTo>
                <a:close/>
                <a:moveTo>
                  <a:pt x="47" y="161"/>
                </a:moveTo>
                <a:lnTo>
                  <a:pt x="0" y="0"/>
                </a:lnTo>
                <a:lnTo>
                  <a:pt x="150" y="57"/>
                </a:lnTo>
                <a:lnTo>
                  <a:pt x="47" y="161"/>
                </a:lnTo>
                <a:close/>
              </a:path>
            </a:pathLst>
          </a:custGeom>
          <a:solidFill>
            <a:srgbClr val="000000"/>
          </a:solidFill>
          <a:ln w="0">
            <a:solidFill>
              <a:srgbClr val="000000"/>
            </a:solidFill>
            <a:prstDash val="solid"/>
            <a:round/>
            <a:headEnd/>
            <a:tailEnd/>
          </a:ln>
        </p:spPr>
        <p:txBody>
          <a:bodyPr/>
          <a:lstStyle/>
          <a:p>
            <a:endParaRPr lang="en-US"/>
          </a:p>
        </p:txBody>
      </p:sp>
      <p:sp>
        <p:nvSpPr>
          <p:cNvPr id="6188" name="Freeform 90"/>
          <p:cNvSpPr>
            <a:spLocks noEditPoints="1"/>
          </p:cNvSpPr>
          <p:nvPr/>
        </p:nvSpPr>
        <p:spPr bwMode="auto">
          <a:xfrm>
            <a:off x="3068638" y="4286250"/>
            <a:ext cx="390525" cy="433388"/>
          </a:xfrm>
          <a:custGeom>
            <a:avLst/>
            <a:gdLst>
              <a:gd name="T0" fmla="*/ 2147483647 w 348"/>
              <a:gd name="T1" fmla="*/ 2147483647 h 385"/>
              <a:gd name="T2" fmla="*/ 2147483647 w 348"/>
              <a:gd name="T3" fmla="*/ 2147483647 h 385"/>
              <a:gd name="T4" fmla="*/ 2147483647 w 348"/>
              <a:gd name="T5" fmla="*/ 2147483647 h 385"/>
              <a:gd name="T6" fmla="*/ 2147483647 w 348"/>
              <a:gd name="T7" fmla="*/ 2147483647 h 385"/>
              <a:gd name="T8" fmla="*/ 2147483647 w 348"/>
              <a:gd name="T9" fmla="*/ 2147483647 h 385"/>
              <a:gd name="T10" fmla="*/ 2147483647 w 348"/>
              <a:gd name="T11" fmla="*/ 2147483647 h 385"/>
              <a:gd name="T12" fmla="*/ 2147483647 w 348"/>
              <a:gd name="T13" fmla="*/ 2147483647 h 385"/>
              <a:gd name="T14" fmla="*/ 2147483647 w 348"/>
              <a:gd name="T15" fmla="*/ 2147483647 h 385"/>
              <a:gd name="T16" fmla="*/ 0 w 348"/>
              <a:gd name="T17" fmla="*/ 0 h 385"/>
              <a:gd name="T18" fmla="*/ 2147483647 w 348"/>
              <a:gd name="T19" fmla="*/ 2147483647 h 385"/>
              <a:gd name="T20" fmla="*/ 2147483647 w 348"/>
              <a:gd name="T21" fmla="*/ 2147483647 h 3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8"/>
              <a:gd name="T34" fmla="*/ 0 h 385"/>
              <a:gd name="T35" fmla="*/ 348 w 348"/>
              <a:gd name="T36" fmla="*/ 385 h 3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8" h="385">
                <a:moveTo>
                  <a:pt x="326" y="380"/>
                </a:moveTo>
                <a:lnTo>
                  <a:pt x="73" y="100"/>
                </a:lnTo>
                <a:cubicBezTo>
                  <a:pt x="69" y="95"/>
                  <a:pt x="69" y="87"/>
                  <a:pt x="74" y="82"/>
                </a:cubicBezTo>
                <a:cubicBezTo>
                  <a:pt x="79" y="77"/>
                  <a:pt x="86" y="77"/>
                  <a:pt x="91" y="82"/>
                </a:cubicBezTo>
                <a:lnTo>
                  <a:pt x="343" y="363"/>
                </a:lnTo>
                <a:cubicBezTo>
                  <a:pt x="348" y="368"/>
                  <a:pt x="347" y="376"/>
                  <a:pt x="343" y="380"/>
                </a:cubicBezTo>
                <a:cubicBezTo>
                  <a:pt x="338" y="385"/>
                  <a:pt x="330" y="385"/>
                  <a:pt x="326" y="380"/>
                </a:cubicBezTo>
                <a:close/>
                <a:moveTo>
                  <a:pt x="47" y="161"/>
                </a:moveTo>
                <a:lnTo>
                  <a:pt x="0" y="0"/>
                </a:lnTo>
                <a:lnTo>
                  <a:pt x="150" y="57"/>
                </a:lnTo>
                <a:lnTo>
                  <a:pt x="47" y="161"/>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9" name="Rectangle 91"/>
          <p:cNvSpPr>
            <a:spLocks noChangeArrowheads="1"/>
          </p:cNvSpPr>
          <p:nvPr/>
        </p:nvSpPr>
        <p:spPr bwMode="auto">
          <a:xfrm>
            <a:off x="2552700" y="4746625"/>
            <a:ext cx="139858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b="1">
                <a:solidFill>
                  <a:srgbClr val="000000"/>
                </a:solidFill>
                <a:ea typeface="宋体" charset="0"/>
                <a:cs typeface="宋体" charset="0"/>
              </a:rPr>
              <a:t> Vertical Line (VL)</a:t>
            </a:r>
            <a:endParaRPr lang="en-US" altLang="zh-CN">
              <a:ea typeface="宋体" charset="0"/>
              <a:cs typeface="宋体" charset="0"/>
            </a:endParaRPr>
          </a:p>
        </p:txBody>
      </p:sp>
      <p:sp>
        <p:nvSpPr>
          <p:cNvPr id="6190" name="Freeform 92"/>
          <p:cNvSpPr>
            <a:spLocks noEditPoints="1"/>
          </p:cNvSpPr>
          <p:nvPr/>
        </p:nvSpPr>
        <p:spPr bwMode="auto">
          <a:xfrm>
            <a:off x="5514975" y="3154363"/>
            <a:ext cx="573088" cy="461962"/>
          </a:xfrm>
          <a:custGeom>
            <a:avLst/>
            <a:gdLst>
              <a:gd name="T0" fmla="*/ 2147483647 w 510"/>
              <a:gd name="T1" fmla="*/ 2147483647 h 411"/>
              <a:gd name="T2" fmla="*/ 2147483647 w 510"/>
              <a:gd name="T3" fmla="*/ 2147483647 h 411"/>
              <a:gd name="T4" fmla="*/ 2147483647 w 510"/>
              <a:gd name="T5" fmla="*/ 2147483647 h 411"/>
              <a:gd name="T6" fmla="*/ 2147483647 w 510"/>
              <a:gd name="T7" fmla="*/ 2147483647 h 411"/>
              <a:gd name="T8" fmla="*/ 2147483647 w 510"/>
              <a:gd name="T9" fmla="*/ 2147483647 h 411"/>
              <a:gd name="T10" fmla="*/ 2147483647 w 510"/>
              <a:gd name="T11" fmla="*/ 2147483647 h 411"/>
              <a:gd name="T12" fmla="*/ 2147483647 w 510"/>
              <a:gd name="T13" fmla="*/ 2147483647 h 411"/>
              <a:gd name="T14" fmla="*/ 2147483647 w 510"/>
              <a:gd name="T15" fmla="*/ 2147483647 h 411"/>
              <a:gd name="T16" fmla="*/ 0 w 510"/>
              <a:gd name="T17" fmla="*/ 2147483647 h 411"/>
              <a:gd name="T18" fmla="*/ 2147483647 w 510"/>
              <a:gd name="T19" fmla="*/ 2147483647 h 411"/>
              <a:gd name="T20" fmla="*/ 2147483647 w 510"/>
              <a:gd name="T21" fmla="*/ 2147483647 h 4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0"/>
              <a:gd name="T34" fmla="*/ 0 h 411"/>
              <a:gd name="T35" fmla="*/ 510 w 510"/>
              <a:gd name="T36" fmla="*/ 411 h 4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0" h="411">
                <a:moveTo>
                  <a:pt x="504" y="23"/>
                </a:moveTo>
                <a:lnTo>
                  <a:pt x="103" y="344"/>
                </a:lnTo>
                <a:cubicBezTo>
                  <a:pt x="98" y="348"/>
                  <a:pt x="90" y="347"/>
                  <a:pt x="86" y="342"/>
                </a:cubicBezTo>
                <a:cubicBezTo>
                  <a:pt x="82" y="337"/>
                  <a:pt x="82" y="329"/>
                  <a:pt x="88" y="325"/>
                </a:cubicBezTo>
                <a:lnTo>
                  <a:pt x="489" y="4"/>
                </a:lnTo>
                <a:cubicBezTo>
                  <a:pt x="494" y="0"/>
                  <a:pt x="502" y="1"/>
                  <a:pt x="506" y="6"/>
                </a:cubicBezTo>
                <a:cubicBezTo>
                  <a:pt x="510" y="12"/>
                  <a:pt x="509" y="19"/>
                  <a:pt x="504" y="23"/>
                </a:cubicBezTo>
                <a:close/>
                <a:moveTo>
                  <a:pt x="161" y="376"/>
                </a:moveTo>
                <a:lnTo>
                  <a:pt x="0" y="411"/>
                </a:lnTo>
                <a:lnTo>
                  <a:pt x="69" y="262"/>
                </a:lnTo>
                <a:lnTo>
                  <a:pt x="161" y="376"/>
                </a:lnTo>
                <a:close/>
              </a:path>
            </a:pathLst>
          </a:custGeom>
          <a:solidFill>
            <a:srgbClr val="000000"/>
          </a:solidFill>
          <a:ln w="0">
            <a:solidFill>
              <a:srgbClr val="000000"/>
            </a:solidFill>
            <a:prstDash val="solid"/>
            <a:round/>
            <a:headEnd/>
            <a:tailEnd/>
          </a:ln>
        </p:spPr>
        <p:txBody>
          <a:bodyPr/>
          <a:lstStyle/>
          <a:p>
            <a:endParaRPr lang="en-US"/>
          </a:p>
        </p:txBody>
      </p:sp>
      <p:sp>
        <p:nvSpPr>
          <p:cNvPr id="6191" name="Freeform 93"/>
          <p:cNvSpPr>
            <a:spLocks noEditPoints="1"/>
          </p:cNvSpPr>
          <p:nvPr/>
        </p:nvSpPr>
        <p:spPr bwMode="auto">
          <a:xfrm>
            <a:off x="5514975" y="3154363"/>
            <a:ext cx="573088" cy="461962"/>
          </a:xfrm>
          <a:custGeom>
            <a:avLst/>
            <a:gdLst>
              <a:gd name="T0" fmla="*/ 2147483647 w 510"/>
              <a:gd name="T1" fmla="*/ 2147483647 h 411"/>
              <a:gd name="T2" fmla="*/ 2147483647 w 510"/>
              <a:gd name="T3" fmla="*/ 2147483647 h 411"/>
              <a:gd name="T4" fmla="*/ 2147483647 w 510"/>
              <a:gd name="T5" fmla="*/ 2147483647 h 411"/>
              <a:gd name="T6" fmla="*/ 2147483647 w 510"/>
              <a:gd name="T7" fmla="*/ 2147483647 h 411"/>
              <a:gd name="T8" fmla="*/ 2147483647 w 510"/>
              <a:gd name="T9" fmla="*/ 2147483647 h 411"/>
              <a:gd name="T10" fmla="*/ 2147483647 w 510"/>
              <a:gd name="T11" fmla="*/ 2147483647 h 411"/>
              <a:gd name="T12" fmla="*/ 2147483647 w 510"/>
              <a:gd name="T13" fmla="*/ 2147483647 h 411"/>
              <a:gd name="T14" fmla="*/ 2147483647 w 510"/>
              <a:gd name="T15" fmla="*/ 2147483647 h 411"/>
              <a:gd name="T16" fmla="*/ 0 w 510"/>
              <a:gd name="T17" fmla="*/ 2147483647 h 411"/>
              <a:gd name="T18" fmla="*/ 2147483647 w 510"/>
              <a:gd name="T19" fmla="*/ 2147483647 h 411"/>
              <a:gd name="T20" fmla="*/ 2147483647 w 510"/>
              <a:gd name="T21" fmla="*/ 2147483647 h 4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0"/>
              <a:gd name="T34" fmla="*/ 0 h 411"/>
              <a:gd name="T35" fmla="*/ 510 w 510"/>
              <a:gd name="T36" fmla="*/ 411 h 4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0" h="411">
                <a:moveTo>
                  <a:pt x="504" y="23"/>
                </a:moveTo>
                <a:lnTo>
                  <a:pt x="103" y="344"/>
                </a:lnTo>
                <a:cubicBezTo>
                  <a:pt x="98" y="348"/>
                  <a:pt x="90" y="347"/>
                  <a:pt x="86" y="342"/>
                </a:cubicBezTo>
                <a:cubicBezTo>
                  <a:pt x="82" y="337"/>
                  <a:pt x="82" y="329"/>
                  <a:pt x="88" y="325"/>
                </a:cubicBezTo>
                <a:lnTo>
                  <a:pt x="489" y="4"/>
                </a:lnTo>
                <a:cubicBezTo>
                  <a:pt x="494" y="0"/>
                  <a:pt x="502" y="1"/>
                  <a:pt x="506" y="6"/>
                </a:cubicBezTo>
                <a:cubicBezTo>
                  <a:pt x="510" y="12"/>
                  <a:pt x="509" y="19"/>
                  <a:pt x="504" y="23"/>
                </a:cubicBezTo>
                <a:close/>
                <a:moveTo>
                  <a:pt x="161" y="376"/>
                </a:moveTo>
                <a:lnTo>
                  <a:pt x="0" y="411"/>
                </a:lnTo>
                <a:lnTo>
                  <a:pt x="69" y="262"/>
                </a:lnTo>
                <a:lnTo>
                  <a:pt x="161" y="376"/>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92" name="Rectangle 94"/>
          <p:cNvSpPr>
            <a:spLocks noChangeArrowheads="1"/>
          </p:cNvSpPr>
          <p:nvPr/>
        </p:nvSpPr>
        <p:spPr bwMode="auto">
          <a:xfrm>
            <a:off x="6097588" y="2878138"/>
            <a:ext cx="13430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b="1">
                <a:solidFill>
                  <a:srgbClr val="000000"/>
                </a:solidFill>
                <a:ea typeface="宋体" charset="0"/>
                <a:cs typeface="宋体" charset="0"/>
              </a:rPr>
              <a:t>Parallel Line (PL)</a:t>
            </a:r>
            <a:endParaRPr lang="en-US" altLang="zh-CN">
              <a:ea typeface="宋体" charset="0"/>
              <a:cs typeface="宋体" charset="0"/>
            </a:endParaRPr>
          </a:p>
        </p:txBody>
      </p:sp>
      <p:graphicFrame>
        <p:nvGraphicFramePr>
          <p:cNvPr id="648287" name="Object 2"/>
          <p:cNvGraphicFramePr>
            <a:graphicFrameLocks noChangeAspect="1"/>
          </p:cNvGraphicFramePr>
          <p:nvPr>
            <p:extLst>
              <p:ext uri="{D42A27DB-BD31-4B8C-83A1-F6EECF244321}">
                <p14:modId xmlns:p14="http://schemas.microsoft.com/office/powerpoint/2010/main" val="466148586"/>
              </p:ext>
            </p:extLst>
          </p:nvPr>
        </p:nvGraphicFramePr>
        <p:xfrm>
          <a:off x="3216275" y="3138488"/>
          <a:ext cx="546100" cy="787400"/>
        </p:xfrm>
        <a:graphic>
          <a:graphicData uri="http://schemas.openxmlformats.org/presentationml/2006/ole">
            <mc:AlternateContent xmlns:mc="http://schemas.openxmlformats.org/markup-compatibility/2006">
              <mc:Choice xmlns:v="urn:schemas-microsoft-com:vml" Requires="v">
                <p:oleObj spid="_x0000_s68639" name="Visio" r:id="rId5" imgW="257251" imgH="342900" progId="Visio.Drawing.11">
                  <p:embed/>
                </p:oleObj>
              </mc:Choice>
              <mc:Fallback>
                <p:oleObj name="Visio" r:id="rId5" imgW="257251" imgH="3429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275" y="3138488"/>
                        <a:ext cx="5461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9375652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648287"/>
                                        </p:tgtEl>
                                        <p:attrNameLst>
                                          <p:attrName>style.visibility</p:attrName>
                                        </p:attrNameLst>
                                      </p:cBhvr>
                                      <p:to>
                                        <p:strVal val="visible"/>
                                      </p:to>
                                    </p:set>
                                    <p:animEffect transition="in" filter="blinds(horizontal)">
                                      <p:cBhvr>
                                        <p:cTn id="7" dur="500"/>
                                        <p:tgtEl>
                                          <p:spTgt spid="6482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3" presetClass="path" presetSubtype="0" accel="50000" decel="50000" fill="hold" nodeType="clickEffect">
                                  <p:stCondLst>
                                    <p:cond delay="0"/>
                                  </p:stCondLst>
                                  <p:childTnLst>
                                    <p:animMotion origin="layout" path="M -1.66667E-6 -1.6763E-6 L 0.08229 0.00694 " pathEditMode="relative" rAng="0" ptsTypes="AA">
                                      <p:cBhvr>
                                        <p:cTn id="11" dur="2000" fill="hold"/>
                                        <p:tgtEl>
                                          <p:spTgt spid="648287"/>
                                        </p:tgtEl>
                                        <p:attrNameLst>
                                          <p:attrName>ppt_x</p:attrName>
                                          <p:attrName>ppt_y</p:attrName>
                                        </p:attrNameLst>
                                      </p:cBhvr>
                                      <p:rCtr x="4100" y="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00063" y="228600"/>
            <a:ext cx="8316912" cy="990600"/>
          </a:xfrm>
        </p:spPr>
        <p:txBody>
          <a:bodyPr/>
          <a:lstStyle/>
          <a:p>
            <a:pPr eaLnBrk="1" hangingPunct="1"/>
            <a:r>
              <a:rPr lang="en-US" altLang="zh-CN" sz="4000" dirty="0">
                <a:ea typeface="华文仿宋" charset="0"/>
                <a:cs typeface="华文仿宋" charset="0"/>
              </a:rPr>
              <a:t>DDC (Distributed Dynamic Clustering)</a:t>
            </a:r>
          </a:p>
        </p:txBody>
      </p:sp>
      <p:sp>
        <p:nvSpPr>
          <p:cNvPr id="28675" name="Rectangle 3"/>
          <p:cNvSpPr>
            <a:spLocks noGrp="1" noChangeArrowheads="1"/>
          </p:cNvSpPr>
          <p:nvPr>
            <p:ph type="body" idx="1"/>
          </p:nvPr>
        </p:nvSpPr>
        <p:spPr>
          <a:xfrm>
            <a:off x="381000" y="1524000"/>
            <a:ext cx="7924800" cy="4495800"/>
          </a:xfrm>
        </p:spPr>
        <p:txBody>
          <a:bodyPr/>
          <a:lstStyle/>
          <a:p>
            <a:pPr eaLnBrk="1" hangingPunct="1"/>
            <a:r>
              <a:rPr lang="en-US" altLang="zh-CN" sz="2800" dirty="0">
                <a:ea typeface="华文仿宋" charset="0"/>
                <a:cs typeface="华文仿宋" charset="0"/>
              </a:rPr>
              <a:t>Multiple objects in the tracking area</a:t>
            </a:r>
          </a:p>
          <a:p>
            <a:pPr eaLnBrk="1" hangingPunct="1"/>
            <a:r>
              <a:rPr lang="en-US" altLang="zh-CN" sz="2800" dirty="0">
                <a:ea typeface="华文仿宋" charset="0"/>
                <a:cs typeface="华文仿宋" charset="0"/>
              </a:rPr>
              <a:t>Distributed Dynamic Clustering</a:t>
            </a:r>
          </a:p>
          <a:p>
            <a:pPr lvl="1"/>
            <a:r>
              <a:rPr lang="en-US" altLang="zh-CN" sz="2400" dirty="0">
                <a:ea typeface="华文仿宋" charset="0"/>
                <a:cs typeface="华文仿宋" charset="0"/>
              </a:rPr>
              <a:t>Dynamically form a cluster of those wireless communication nodes whose received signal strengths are influenced by the objects</a:t>
            </a:r>
          </a:p>
          <a:p>
            <a:r>
              <a:rPr lang="en-US" altLang="zh-CN" sz="2800" dirty="0">
                <a:ea typeface="华文仿宋" charset="0"/>
                <a:cs typeface="华文仿宋" charset="0"/>
              </a:rPr>
              <a:t>Using a probabilistic methodology, can more easily determine the number of objects in the area</a:t>
            </a:r>
          </a:p>
          <a:p>
            <a:r>
              <a:rPr lang="en-US" altLang="zh-CN" sz="2800" dirty="0">
                <a:ea typeface="华文仿宋" charset="0"/>
                <a:cs typeface="华文仿宋" charset="0"/>
              </a:rPr>
              <a:t>Moreover, by dynamically adjusting the transmission power when forming clusters, the interference between nodes will be reduced</a:t>
            </a:r>
            <a:endParaRPr lang="en-US" altLang="zh-CN" sz="2400" dirty="0">
              <a:ea typeface="华文仿宋" charset="0"/>
              <a:cs typeface="华文仿宋" charset="0"/>
            </a:endParaRPr>
          </a:p>
        </p:txBody>
      </p:sp>
      <p:sp>
        <p:nvSpPr>
          <p:cNvPr id="28676" name="Rectangle 4"/>
          <p:cNvSpPr>
            <a:spLocks noChangeArrowheads="1"/>
          </p:cNvSpPr>
          <p:nvPr/>
        </p:nvSpPr>
        <p:spPr bwMode="auto">
          <a:xfrm>
            <a:off x="852488" y="2951163"/>
            <a:ext cx="8075612"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华文仿宋" charset="0"/>
              <a:cs typeface="华文仿宋" charset="0"/>
            </a:endParaRPr>
          </a:p>
        </p:txBody>
      </p:sp>
    </p:spTree>
    <p:extLst>
      <p:ext uri="{BB962C8B-B14F-4D97-AF65-F5344CB8AC3E}">
        <p14:creationId xmlns:p14="http://schemas.microsoft.com/office/powerpoint/2010/main" val="1753540743"/>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684213" y="2244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华文仿宋" charset="0"/>
              <a:cs typeface="华文仿宋" charset="0"/>
            </a:endParaRPr>
          </a:p>
        </p:txBody>
      </p:sp>
      <p:sp>
        <p:nvSpPr>
          <p:cNvPr id="30723" name="Rectangle 3"/>
          <p:cNvSpPr>
            <a:spLocks noChangeArrowheads="1"/>
          </p:cNvSpPr>
          <p:nvPr/>
        </p:nvSpPr>
        <p:spPr bwMode="auto">
          <a:xfrm>
            <a:off x="684213" y="3062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华文仿宋" charset="0"/>
              <a:cs typeface="华文仿宋" charset="0"/>
            </a:endParaRPr>
          </a:p>
        </p:txBody>
      </p:sp>
      <p:sp>
        <p:nvSpPr>
          <p:cNvPr id="30724" name="Rectangle 4"/>
          <p:cNvSpPr>
            <a:spLocks noChangeArrowheads="1"/>
          </p:cNvSpPr>
          <p:nvPr/>
        </p:nvSpPr>
        <p:spPr bwMode="auto">
          <a:xfrm>
            <a:off x="684213" y="3062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华文仿宋" charset="0"/>
              <a:cs typeface="华文仿宋" charset="0"/>
            </a:endParaRPr>
          </a:p>
        </p:txBody>
      </p:sp>
      <p:sp>
        <p:nvSpPr>
          <p:cNvPr id="30725" name="Rectangle 5"/>
          <p:cNvSpPr>
            <a:spLocks noGrp="1" noChangeArrowheads="1"/>
          </p:cNvSpPr>
          <p:nvPr>
            <p:ph type="title"/>
          </p:nvPr>
        </p:nvSpPr>
        <p:spPr>
          <a:xfrm>
            <a:off x="500063" y="228600"/>
            <a:ext cx="8320087" cy="990600"/>
          </a:xfrm>
        </p:spPr>
        <p:txBody>
          <a:bodyPr/>
          <a:lstStyle/>
          <a:p>
            <a:pPr eaLnBrk="1" hangingPunct="1"/>
            <a:r>
              <a:rPr lang="en-US" altLang="zh-CN" sz="4000" dirty="0">
                <a:ea typeface="华文仿宋" charset="0"/>
                <a:cs typeface="华文仿宋" charset="0"/>
              </a:rPr>
              <a:t>DDC (Distributed Dynamic Clustering)</a:t>
            </a:r>
          </a:p>
        </p:txBody>
      </p:sp>
      <p:pic>
        <p:nvPicPr>
          <p:cNvPr id="30726" name="Picture 6" descr="algorithm"/>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34988" y="2003425"/>
            <a:ext cx="5329237" cy="4425950"/>
          </a:xfrm>
          <a:noFill/>
        </p:spPr>
      </p:pic>
      <p:sp>
        <p:nvSpPr>
          <p:cNvPr id="30727" name="Rectangle 11"/>
          <p:cNvSpPr>
            <a:spLocks noChangeArrowheads="1"/>
          </p:cNvSpPr>
          <p:nvPr/>
        </p:nvSpPr>
        <p:spPr bwMode="auto">
          <a:xfrm>
            <a:off x="4137025" y="3443288"/>
            <a:ext cx="1584325" cy="2232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algn="ctr"/>
            <a:endParaRPr lang="zh-CN">
              <a:ea typeface="华文仿宋" charset="0"/>
              <a:cs typeface="华文仿宋" charset="0"/>
            </a:endParaRPr>
          </a:p>
        </p:txBody>
      </p:sp>
      <p:sp>
        <p:nvSpPr>
          <p:cNvPr id="30728" name="Text Box 13"/>
          <p:cNvSpPr txBox="1">
            <a:spLocks noChangeArrowheads="1"/>
          </p:cNvSpPr>
          <p:nvPr/>
        </p:nvSpPr>
        <p:spPr bwMode="auto">
          <a:xfrm>
            <a:off x="4143375" y="3352800"/>
            <a:ext cx="13430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ltLang="zh-CN" sz="2000" dirty="0">
                <a:latin typeface="+mn-lt"/>
                <a:ea typeface="华文仿宋" charset="0"/>
                <a:cs typeface="华文仿宋" charset="0"/>
              </a:rPr>
              <a:t>High detection probability</a:t>
            </a:r>
          </a:p>
        </p:txBody>
      </p:sp>
      <p:sp>
        <p:nvSpPr>
          <p:cNvPr id="30729" name="Text Box 14"/>
          <p:cNvSpPr txBox="1">
            <a:spLocks noChangeArrowheads="1"/>
          </p:cNvSpPr>
          <p:nvPr/>
        </p:nvSpPr>
        <p:spPr bwMode="auto">
          <a:xfrm>
            <a:off x="4087813" y="4495800"/>
            <a:ext cx="13223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ltLang="zh-CN" sz="2000" dirty="0">
                <a:latin typeface="+mn-lt"/>
                <a:ea typeface="华文仿宋" charset="0"/>
                <a:cs typeface="华文仿宋" charset="0"/>
              </a:rPr>
              <a:t>Low detection probability</a:t>
            </a:r>
          </a:p>
        </p:txBody>
      </p:sp>
      <p:sp>
        <p:nvSpPr>
          <p:cNvPr id="30730" name="Rectangle 16"/>
          <p:cNvSpPr>
            <a:spLocks noChangeArrowheads="1"/>
          </p:cNvSpPr>
          <p:nvPr/>
        </p:nvSpPr>
        <p:spPr bwMode="auto">
          <a:xfrm>
            <a:off x="684213" y="3286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p>
            <a:endParaRPr lang="zh-CN" altLang="en-US">
              <a:ea typeface="华文仿宋" charset="0"/>
              <a:cs typeface="华文仿宋" charset="0"/>
            </a:endParaRPr>
          </a:p>
        </p:txBody>
      </p:sp>
      <p:sp>
        <p:nvSpPr>
          <p:cNvPr id="30731" name="Rectangle 18"/>
          <p:cNvSpPr>
            <a:spLocks noChangeArrowheads="1"/>
          </p:cNvSpPr>
          <p:nvPr/>
        </p:nvSpPr>
        <p:spPr bwMode="auto">
          <a:xfrm>
            <a:off x="6842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p>
            <a:endParaRPr lang="zh-CN" altLang="en-US">
              <a:ea typeface="华文仿宋" charset="0"/>
              <a:cs typeface="华文仿宋" charset="0"/>
            </a:endParaRPr>
          </a:p>
        </p:txBody>
      </p:sp>
      <p:sp>
        <p:nvSpPr>
          <p:cNvPr id="30732" name="Oval 19"/>
          <p:cNvSpPr>
            <a:spLocks noChangeArrowheads="1"/>
          </p:cNvSpPr>
          <p:nvPr/>
        </p:nvSpPr>
        <p:spPr bwMode="auto">
          <a:xfrm>
            <a:off x="500063" y="1970088"/>
            <a:ext cx="360362" cy="431800"/>
          </a:xfrm>
          <a:prstGeom prst="ellipse">
            <a:avLst/>
          </a:prstGeom>
          <a:noFill/>
          <a:ln w="28575">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solidFill>
                <a:srgbClr val="0000FF"/>
              </a:solidFill>
              <a:ea typeface="华文仿宋" charset="0"/>
              <a:cs typeface="华文仿宋" charset="0"/>
            </a:endParaRPr>
          </a:p>
        </p:txBody>
      </p:sp>
      <p:sp>
        <p:nvSpPr>
          <p:cNvPr id="30733" name="Oval 20"/>
          <p:cNvSpPr>
            <a:spLocks noChangeArrowheads="1"/>
          </p:cNvSpPr>
          <p:nvPr/>
        </p:nvSpPr>
        <p:spPr bwMode="auto">
          <a:xfrm>
            <a:off x="3838575" y="5316538"/>
            <a:ext cx="360363" cy="431800"/>
          </a:xfrm>
          <a:prstGeom prst="ellipse">
            <a:avLst/>
          </a:prstGeom>
          <a:noFill/>
          <a:ln w="28575">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solidFill>
                <a:srgbClr val="0000FF"/>
              </a:solidFill>
              <a:ea typeface="华文仿宋" charset="0"/>
              <a:cs typeface="华文仿宋" charset="0"/>
            </a:endParaRPr>
          </a:p>
        </p:txBody>
      </p:sp>
      <p:sp>
        <p:nvSpPr>
          <p:cNvPr id="30734" name="Text Box 22"/>
          <p:cNvSpPr txBox="1">
            <a:spLocks noChangeArrowheads="1"/>
          </p:cNvSpPr>
          <p:nvPr/>
        </p:nvSpPr>
        <p:spPr bwMode="auto">
          <a:xfrm>
            <a:off x="3857625" y="5786438"/>
            <a:ext cx="1064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ltLang="zh-CN" dirty="0">
                <a:solidFill>
                  <a:srgbClr val="0000FF"/>
                </a:solidFill>
                <a:latin typeface="+mn-lt"/>
                <a:ea typeface="华文仿宋" charset="0"/>
                <a:cs typeface="华文仿宋" charset="0"/>
              </a:rPr>
              <a:t>Head 2</a:t>
            </a:r>
          </a:p>
        </p:txBody>
      </p:sp>
      <p:sp>
        <p:nvSpPr>
          <p:cNvPr id="30735" name="Text Box 23"/>
          <p:cNvSpPr txBox="1">
            <a:spLocks noChangeArrowheads="1"/>
          </p:cNvSpPr>
          <p:nvPr/>
        </p:nvSpPr>
        <p:spPr bwMode="auto">
          <a:xfrm>
            <a:off x="-71438" y="1571625"/>
            <a:ext cx="1062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altLang="zh-CN" dirty="0">
                <a:solidFill>
                  <a:srgbClr val="0000FF"/>
                </a:solidFill>
                <a:latin typeface="+mn-lt"/>
                <a:ea typeface="华文仿宋" charset="0"/>
                <a:cs typeface="华文仿宋" charset="0"/>
              </a:rPr>
              <a:t>Head 1</a:t>
            </a:r>
          </a:p>
        </p:txBody>
      </p:sp>
      <p:sp>
        <p:nvSpPr>
          <p:cNvPr id="16" name="Rectangle 15"/>
          <p:cNvSpPr>
            <a:spLocks noChangeArrowheads="1"/>
          </p:cNvSpPr>
          <p:nvPr/>
        </p:nvSpPr>
        <p:spPr bwMode="auto">
          <a:xfrm>
            <a:off x="5486400" y="1600200"/>
            <a:ext cx="2895600" cy="4016485"/>
          </a:xfrm>
          <a:prstGeom prst="rect">
            <a:avLst/>
          </a:prstGeom>
          <a:solidFill>
            <a:srgbClr val="D3DEEA"/>
          </a:solidFill>
          <a:ln w="10000">
            <a:solidFill>
              <a:schemeClr val="accent1"/>
            </a:solidFill>
            <a:miter lim="800000"/>
            <a:headEnd/>
            <a:tailEnd/>
          </a:ln>
          <a:effectLst>
            <a:outerShdw blurRad="63500" dist="30000" dir="5400000" rotWithShape="0">
              <a:srgbClr val="000000">
                <a:alpha val="45000"/>
              </a:srgbClr>
            </a:outerShdw>
          </a:effectLst>
        </p:spPr>
        <p:txBody>
          <a:bodyPr wrap="square">
            <a:spAutoFit/>
          </a:bodyPr>
          <a:lstStyle/>
          <a:p>
            <a:pPr>
              <a:spcBef>
                <a:spcPts val="600"/>
              </a:spcBef>
            </a:pPr>
            <a:r>
              <a:rPr lang="en-US" altLang="zh-CN" sz="2000" dirty="0">
                <a:solidFill>
                  <a:srgbClr val="000000"/>
                </a:solidFill>
                <a:latin typeface="+mn-lt"/>
                <a:ea typeface="华文仿宋" charset="0"/>
                <a:cs typeface="华文仿宋" charset="0"/>
              </a:rPr>
              <a:t>Probabilistic Cover Algorithm</a:t>
            </a:r>
          </a:p>
          <a:p>
            <a:pPr marL="174625" indent="-174625">
              <a:spcBef>
                <a:spcPts val="600"/>
              </a:spcBef>
              <a:buFont typeface="Arial" charset="0"/>
              <a:buChar char="•"/>
            </a:pPr>
            <a:r>
              <a:rPr lang="en-US" altLang="zh-CN" sz="1800" dirty="0">
                <a:solidFill>
                  <a:srgbClr val="000000"/>
                </a:solidFill>
                <a:latin typeface="+mn-lt"/>
                <a:ea typeface="华文仿宋" charset="0"/>
                <a:cs typeface="华文仿宋" charset="0"/>
              </a:rPr>
              <a:t>Estimate a possible object area for each influential link base on our model</a:t>
            </a:r>
          </a:p>
          <a:p>
            <a:pPr marL="174625" indent="-174625">
              <a:spcBef>
                <a:spcPts val="600"/>
              </a:spcBef>
              <a:buFont typeface="Arial" charset="0"/>
              <a:buChar char="•"/>
            </a:pPr>
            <a:r>
              <a:rPr lang="en-US" altLang="zh-CN" sz="1800" dirty="0">
                <a:solidFill>
                  <a:srgbClr val="000000"/>
                </a:solidFill>
                <a:latin typeface="+mn-lt"/>
                <a:ea typeface="华文仿宋" charset="0"/>
                <a:cs typeface="华文仿宋" charset="0"/>
              </a:rPr>
              <a:t>As there may be many influential links many such areas will be created</a:t>
            </a:r>
          </a:p>
          <a:p>
            <a:pPr marL="174625" indent="-174625">
              <a:spcBef>
                <a:spcPts val="600"/>
              </a:spcBef>
              <a:buFont typeface="Arial" charset="0"/>
              <a:buChar char="•"/>
            </a:pPr>
            <a:r>
              <a:rPr lang="en-US" altLang="zh-CN" sz="1800" dirty="0">
                <a:solidFill>
                  <a:srgbClr val="000000"/>
                </a:solidFill>
                <a:latin typeface="+mn-lt"/>
                <a:ea typeface="华文仿宋" charset="0"/>
                <a:cs typeface="华文仿宋" charset="0"/>
              </a:rPr>
              <a:t>Based on these areas, a probabilistic method is used to obtain the final estimated object position</a:t>
            </a:r>
          </a:p>
          <a:p>
            <a:endParaRPr lang="en-US" altLang="zh-CN" sz="2000" i="1" dirty="0">
              <a:solidFill>
                <a:srgbClr val="000000"/>
              </a:solidFill>
              <a:latin typeface="+mn-lt"/>
              <a:ea typeface="华文仿宋" charset="0"/>
              <a:cs typeface="华文仿宋" charset="0"/>
            </a:endParaRPr>
          </a:p>
        </p:txBody>
      </p:sp>
    </p:spTree>
    <p:custDataLst>
      <p:tags r:id="rId1"/>
    </p:custDataLst>
    <p:extLst>
      <p:ext uri="{BB962C8B-B14F-4D97-AF65-F5344CB8AC3E}">
        <p14:creationId xmlns:p14="http://schemas.microsoft.com/office/powerpoint/2010/main" val="4010715889"/>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667000"/>
            <a:ext cx="5715000" cy="1143000"/>
          </a:xfrm>
        </p:spPr>
        <p:txBody>
          <a:bodyPr/>
          <a:lstStyle/>
          <a:p>
            <a:r>
              <a:rPr lang="en-US" sz="6600" dirty="0" smtClean="0"/>
              <a:t>The  End!</a:t>
            </a:r>
            <a:endParaRPr lang="en-US" sz="6600" dirty="0"/>
          </a:p>
        </p:txBody>
      </p:sp>
    </p:spTree>
    <p:extLst>
      <p:ext uri="{BB962C8B-B14F-4D97-AF65-F5344CB8AC3E}">
        <p14:creationId xmlns:p14="http://schemas.microsoft.com/office/powerpoint/2010/main" val="25316257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sz="4000" dirty="0" smtClean="0"/>
              <a:t>Proximity</a:t>
            </a:r>
          </a:p>
        </p:txBody>
      </p:sp>
      <p:sp>
        <p:nvSpPr>
          <p:cNvPr id="28676" name="Rectangle 3"/>
          <p:cNvSpPr>
            <a:spLocks noGrp="1" noChangeArrowheads="1"/>
          </p:cNvSpPr>
          <p:nvPr>
            <p:ph type="body" idx="1"/>
          </p:nvPr>
        </p:nvSpPr>
        <p:spPr>
          <a:xfrm>
            <a:off x="457200" y="1600200"/>
            <a:ext cx="7924800" cy="4800600"/>
          </a:xfrm>
        </p:spPr>
        <p:txBody>
          <a:bodyPr/>
          <a:lstStyle/>
          <a:p>
            <a:pPr eaLnBrk="1" hangingPunct="1"/>
            <a:r>
              <a:rPr lang="en-US" sz="2800" dirty="0" smtClean="0"/>
              <a:t>Simplest positioning technique</a:t>
            </a:r>
          </a:p>
          <a:p>
            <a:pPr eaLnBrk="1" hangingPunct="1"/>
            <a:r>
              <a:rPr lang="en-US" sz="2800" dirty="0" smtClean="0"/>
              <a:t>Closeness to a reference point</a:t>
            </a:r>
          </a:p>
          <a:p>
            <a:pPr lvl="1" eaLnBrk="1" hangingPunct="1"/>
            <a:r>
              <a:rPr lang="en-US" sz="2400" dirty="0"/>
              <a:t>It can be used to decide whether a node is in the proximity of an </a:t>
            </a:r>
            <a:r>
              <a:rPr lang="en-US" sz="2400" dirty="0" smtClean="0"/>
              <a:t>anchor</a:t>
            </a:r>
          </a:p>
          <a:p>
            <a:pPr lvl="1" eaLnBrk="1" hangingPunct="1"/>
            <a:r>
              <a:rPr lang="en-US" sz="2400" dirty="0" smtClean="0"/>
              <a:t>Based on loudness, physical contact, etc.</a:t>
            </a:r>
          </a:p>
          <a:p>
            <a:r>
              <a:rPr lang="en-US" sz="2800" dirty="0"/>
              <a:t>Can be used for positioning when several overlapping anchors are </a:t>
            </a:r>
            <a:r>
              <a:rPr lang="en-US" sz="2800" dirty="0" smtClean="0"/>
              <a:t>available</a:t>
            </a:r>
            <a:endParaRPr lang="en-US" sz="2800" dirty="0"/>
          </a:p>
          <a:p>
            <a:pPr lvl="1"/>
            <a:r>
              <a:rPr lang="en-US" sz="2400" dirty="0" err="1"/>
              <a:t>Centronoid</a:t>
            </a:r>
            <a:r>
              <a:rPr lang="en-US" sz="2400" dirty="0"/>
              <a:t> localization </a:t>
            </a:r>
          </a:p>
          <a:p>
            <a:pPr marL="411163" lvl="1" indent="0" eaLnBrk="1" hangingPunct="1">
              <a:buNone/>
            </a:pPr>
            <a:endParaRPr lang="en-US" sz="2600" dirty="0" smtClean="0"/>
          </a:p>
          <a:p>
            <a:pPr eaLnBrk="1" hangingPunct="1"/>
            <a:endParaRPr lang="en-US" sz="2800" dirty="0" smtClean="0"/>
          </a:p>
        </p:txBody>
      </p:sp>
    </p:spTree>
    <p:extLst>
      <p:ext uri="{BB962C8B-B14F-4D97-AF65-F5344CB8AC3E}">
        <p14:creationId xmlns:p14="http://schemas.microsoft.com/office/powerpoint/2010/main" val="4072254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pPr eaLnBrk="1" hangingPunct="1"/>
            <a:r>
              <a:rPr lang="en-US" sz="4000" dirty="0" err="1" smtClean="0"/>
              <a:t>Lateration</a:t>
            </a:r>
            <a:endParaRPr lang="en-US" sz="4000" dirty="0" smtClean="0"/>
          </a:p>
        </p:txBody>
      </p:sp>
      <p:sp>
        <p:nvSpPr>
          <p:cNvPr id="1029" name="Rectangle 3"/>
          <p:cNvSpPr>
            <a:spLocks noGrp="1" noChangeArrowheads="1"/>
          </p:cNvSpPr>
          <p:nvPr>
            <p:ph type="body" idx="1"/>
          </p:nvPr>
        </p:nvSpPr>
        <p:spPr>
          <a:xfrm>
            <a:off x="457200" y="1524000"/>
            <a:ext cx="7924800" cy="4800600"/>
          </a:xfrm>
        </p:spPr>
        <p:txBody>
          <a:bodyPr/>
          <a:lstStyle/>
          <a:p>
            <a:pPr eaLnBrk="1" hangingPunct="1"/>
            <a:r>
              <a:rPr lang="en-US" sz="2800" dirty="0" smtClean="0"/>
              <a:t>Measure distance between device and reference points</a:t>
            </a:r>
          </a:p>
          <a:p>
            <a:pPr eaLnBrk="1" hangingPunct="1"/>
            <a:r>
              <a:rPr lang="en-US" sz="2800" dirty="0" smtClean="0"/>
              <a:t>3 reference points needed for 2D and 4 for 3D</a:t>
            </a:r>
          </a:p>
          <a:p>
            <a:pPr eaLnBrk="1" hangingPunct="1"/>
            <a:endParaRPr lang="en-US" sz="2800" dirty="0" smtClean="0"/>
          </a:p>
        </p:txBody>
      </p:sp>
      <p:graphicFrame>
        <p:nvGraphicFramePr>
          <p:cNvPr id="1026" name="Object 7"/>
          <p:cNvGraphicFramePr>
            <a:graphicFrameLocks noChangeAspect="1"/>
          </p:cNvGraphicFramePr>
          <p:nvPr>
            <p:extLst>
              <p:ext uri="{D42A27DB-BD31-4B8C-83A1-F6EECF244321}">
                <p14:modId xmlns:p14="http://schemas.microsoft.com/office/powerpoint/2010/main" val="3611101674"/>
              </p:ext>
            </p:extLst>
          </p:nvPr>
        </p:nvGraphicFramePr>
        <p:xfrm>
          <a:off x="3352800" y="3276600"/>
          <a:ext cx="2853999" cy="3219450"/>
        </p:xfrm>
        <a:graphic>
          <a:graphicData uri="http://schemas.openxmlformats.org/presentationml/2006/ole">
            <mc:AlternateContent xmlns:mc="http://schemas.openxmlformats.org/markup-compatibility/2006">
              <mc:Choice xmlns:v="urn:schemas-microsoft-com:vml" Requires="v">
                <p:oleObj spid="_x0000_s43046" name="Bitmap Image" r:id="rId3" imgW="4012442" imgH="4525661" progId="Paint.Picture">
                  <p:embed/>
                </p:oleObj>
              </mc:Choice>
              <mc:Fallback>
                <p:oleObj name="Bitmap Image" r:id="rId3" imgW="4012442" imgH="452566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276600"/>
                        <a:ext cx="2853999" cy="32194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19114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4000" dirty="0" smtClean="0"/>
              <a:t>Outline</a:t>
            </a:r>
          </a:p>
        </p:txBody>
      </p:sp>
      <p:sp>
        <p:nvSpPr>
          <p:cNvPr id="26627" name="Rectangle 3"/>
          <p:cNvSpPr>
            <a:spLocks noGrp="1" noChangeArrowheads="1"/>
          </p:cNvSpPr>
          <p:nvPr>
            <p:ph type="body" idx="1"/>
          </p:nvPr>
        </p:nvSpPr>
        <p:spPr/>
        <p:txBody>
          <a:bodyPr/>
          <a:lstStyle/>
          <a:p>
            <a:pPr>
              <a:lnSpc>
                <a:spcPct val="90000"/>
              </a:lnSpc>
            </a:pPr>
            <a:r>
              <a:rPr lang="en-US" sz="2400" dirty="0" smtClean="0"/>
              <a:t>Defining location</a:t>
            </a:r>
          </a:p>
          <a:p>
            <a:pPr>
              <a:lnSpc>
                <a:spcPct val="90000"/>
              </a:lnSpc>
            </a:pPr>
            <a:endParaRPr lang="en-US" sz="2400" dirty="0" smtClean="0"/>
          </a:p>
          <a:p>
            <a:pPr>
              <a:lnSpc>
                <a:spcPct val="90000"/>
              </a:lnSpc>
            </a:pPr>
            <a:r>
              <a:rPr lang="en-US" sz="2400" dirty="0" smtClean="0"/>
              <a:t>Methods for determining location</a:t>
            </a:r>
          </a:p>
          <a:p>
            <a:pPr lvl="1">
              <a:lnSpc>
                <a:spcPct val="90000"/>
              </a:lnSpc>
            </a:pPr>
            <a:r>
              <a:rPr lang="en-US" sz="2400" dirty="0" smtClean="0"/>
              <a:t>Triangulation, trilateration, RSSI, etc.</a:t>
            </a:r>
          </a:p>
          <a:p>
            <a:pPr lvl="1">
              <a:lnSpc>
                <a:spcPct val="90000"/>
              </a:lnSpc>
            </a:pPr>
            <a:endParaRPr lang="en-US" sz="2400" dirty="0" smtClean="0"/>
          </a:p>
          <a:p>
            <a:pPr>
              <a:lnSpc>
                <a:spcPct val="90000"/>
              </a:lnSpc>
            </a:pPr>
            <a:r>
              <a:rPr lang="en-US" sz="2400" dirty="0" smtClean="0"/>
              <a:t>Location Systems</a:t>
            </a:r>
          </a:p>
          <a:p>
            <a:pPr>
              <a:lnSpc>
                <a:spcPct val="90000"/>
              </a:lnSpc>
            </a:pPr>
            <a:endParaRPr lang="en-US" sz="2400" dirty="0" smtClean="0"/>
          </a:p>
        </p:txBody>
      </p:sp>
    </p:spTree>
    <p:extLst>
      <p:ext uri="{BB962C8B-B14F-4D97-AF65-F5344CB8AC3E}">
        <p14:creationId xmlns:p14="http://schemas.microsoft.com/office/powerpoint/2010/main" val="312541083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z="4000" dirty="0" err="1"/>
              <a:t>Lateration</a:t>
            </a:r>
            <a:r>
              <a:rPr lang="en-US" sz="4000" dirty="0"/>
              <a:t> vs. Angulation</a:t>
            </a:r>
          </a:p>
        </p:txBody>
      </p:sp>
      <p:sp>
        <p:nvSpPr>
          <p:cNvPr id="11267" name="Rectangle 3"/>
          <p:cNvSpPr>
            <a:spLocks noGrp="1" noChangeArrowheads="1"/>
          </p:cNvSpPr>
          <p:nvPr>
            <p:ph type="body" idx="1"/>
          </p:nvPr>
        </p:nvSpPr>
        <p:spPr>
          <a:xfrm>
            <a:off x="457200" y="1600200"/>
            <a:ext cx="7848600" cy="4800600"/>
          </a:xfrm>
        </p:spPr>
        <p:txBody>
          <a:bodyPr/>
          <a:lstStyle/>
          <a:p>
            <a:r>
              <a:rPr lang="en-US" sz="2800" dirty="0"/>
              <a:t>When distances between entities are used, the approach is called </a:t>
            </a:r>
            <a:r>
              <a:rPr lang="en-US" sz="2800" b="1" dirty="0" err="1" smtClean="0"/>
              <a:t>lateration</a:t>
            </a:r>
            <a:endParaRPr lang="en-US" sz="2800" dirty="0"/>
          </a:p>
          <a:p>
            <a:r>
              <a:rPr lang="en-US" sz="2800" dirty="0"/>
              <a:t>when angles between nodes are used, one talks about </a:t>
            </a:r>
            <a:r>
              <a:rPr lang="en-US" sz="2800" b="1" dirty="0" smtClean="0"/>
              <a:t>angulation</a:t>
            </a:r>
            <a:endParaRPr lang="en-US" sz="2800" dirty="0"/>
          </a:p>
        </p:txBody>
      </p:sp>
    </p:spTree>
    <p:extLst>
      <p:ext uri="{BB962C8B-B14F-4D97-AF65-F5344CB8AC3E}">
        <p14:creationId xmlns:p14="http://schemas.microsoft.com/office/powerpoint/2010/main" val="1975612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457200" y="274638"/>
            <a:ext cx="7620000" cy="868362"/>
          </a:xfrm>
        </p:spPr>
        <p:txBody>
          <a:bodyPr/>
          <a:lstStyle/>
          <a:p>
            <a:r>
              <a:rPr lang="en-US" sz="4000" dirty="0"/>
              <a:t>Determining </a:t>
            </a:r>
            <a:r>
              <a:rPr lang="en-US" sz="4000" dirty="0" smtClean="0"/>
              <a:t>Angles</a:t>
            </a:r>
            <a:endParaRPr lang="en-US" sz="4000" dirty="0"/>
          </a:p>
        </p:txBody>
      </p:sp>
      <p:sp>
        <p:nvSpPr>
          <p:cNvPr id="453635" name="Rectangle 3"/>
          <p:cNvSpPr>
            <a:spLocks noGrp="1" noChangeArrowheads="1"/>
          </p:cNvSpPr>
          <p:nvPr>
            <p:ph type="body" idx="1"/>
          </p:nvPr>
        </p:nvSpPr>
        <p:spPr>
          <a:xfrm>
            <a:off x="381000" y="1219200"/>
            <a:ext cx="7848600" cy="4800600"/>
          </a:xfrm>
        </p:spPr>
        <p:txBody>
          <a:bodyPr/>
          <a:lstStyle/>
          <a:p>
            <a:r>
              <a:rPr lang="en-US" sz="2400" dirty="0"/>
              <a:t>Directional antennas</a:t>
            </a:r>
          </a:p>
          <a:p>
            <a:pPr lvl="1"/>
            <a:r>
              <a:rPr lang="en-US" sz="2200" dirty="0"/>
              <a:t>On the node</a:t>
            </a:r>
          </a:p>
          <a:p>
            <a:pPr lvl="1"/>
            <a:r>
              <a:rPr lang="en-US" sz="2200" dirty="0"/>
              <a:t>Mechanically rotating or electrically “steerable”</a:t>
            </a:r>
          </a:p>
          <a:p>
            <a:pPr lvl="1"/>
            <a:r>
              <a:rPr lang="en-US" sz="2200" dirty="0"/>
              <a:t>On several access points</a:t>
            </a:r>
          </a:p>
          <a:p>
            <a:pPr lvl="2"/>
            <a:r>
              <a:rPr lang="en-US" sz="2000" dirty="0"/>
              <a:t>Rotating at different offsets</a:t>
            </a:r>
          </a:p>
          <a:p>
            <a:pPr lvl="2"/>
            <a:r>
              <a:rPr lang="en-US" sz="2000" dirty="0"/>
              <a:t>Time between beacons allows to compute angles</a:t>
            </a:r>
          </a:p>
        </p:txBody>
      </p:sp>
      <p:pic>
        <p:nvPicPr>
          <p:cNvPr id="453815" name="Picture 1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0013" y="3733800"/>
            <a:ext cx="4168775" cy="2957513"/>
          </a:xfrm>
          <a:prstGeom prst="rect">
            <a:avLst/>
          </a:prstGeom>
          <a:noFill/>
          <a:ln>
            <a:noFill/>
          </a:ln>
          <a:effectLst/>
          <a:extLst>
            <a:ext uri="{909E8E84-426E-40DD-AFC4-6F175D3DCCD1}">
              <a14:hiddenFill xmlns:a14="http://schemas.microsoft.com/office/drawing/2010/main">
                <a:solidFill>
                  <a:srgbClr val="F8F8F8"/>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599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457200" y="228600"/>
            <a:ext cx="7772400" cy="1143000"/>
          </a:xfrm>
        </p:spPr>
        <p:txBody>
          <a:bodyPr/>
          <a:lstStyle/>
          <a:p>
            <a:r>
              <a:rPr lang="en-US" altLang="zh-CN" sz="4000" dirty="0">
                <a:ea typeface="宋体" pitchFamily="2" charset="-122"/>
              </a:rPr>
              <a:t>Triangulation, </a:t>
            </a:r>
            <a:r>
              <a:rPr lang="en-US" altLang="zh-TW" sz="4000" dirty="0">
                <a:ea typeface="宋体" pitchFamily="2" charset="-122"/>
              </a:rPr>
              <a:t>T</a:t>
            </a:r>
            <a:r>
              <a:rPr lang="en-US" altLang="zh-CN" sz="4000" dirty="0">
                <a:ea typeface="宋体" pitchFamily="2" charset="-122"/>
              </a:rPr>
              <a:t>rilateration</a:t>
            </a:r>
            <a:endParaRPr lang="zh-TW" altLang="en-US" sz="4000" dirty="0">
              <a:ea typeface="宋体" pitchFamily="2" charset="-122"/>
            </a:endParaRPr>
          </a:p>
        </p:txBody>
      </p:sp>
      <p:sp>
        <p:nvSpPr>
          <p:cNvPr id="121859" name="Rectangle 3"/>
          <p:cNvSpPr>
            <a:spLocks noGrp="1" noChangeArrowheads="1"/>
          </p:cNvSpPr>
          <p:nvPr>
            <p:ph type="body" sz="half" idx="1"/>
          </p:nvPr>
        </p:nvSpPr>
        <p:spPr>
          <a:xfrm>
            <a:off x="381000" y="1447800"/>
            <a:ext cx="4114800" cy="4114800"/>
          </a:xfrm>
        </p:spPr>
        <p:txBody>
          <a:bodyPr/>
          <a:lstStyle/>
          <a:p>
            <a:r>
              <a:rPr lang="en-US" altLang="zh-CN" sz="2800" dirty="0">
                <a:ea typeface="宋体" pitchFamily="2" charset="-122"/>
              </a:rPr>
              <a:t>Anchors advertise their coordinates &amp; transmit a reference signal</a:t>
            </a:r>
          </a:p>
          <a:p>
            <a:r>
              <a:rPr lang="en-US" altLang="zh-CN" sz="2800" dirty="0">
                <a:ea typeface="宋体" pitchFamily="2" charset="-122"/>
              </a:rPr>
              <a:t>Other nodes use the reference signal to </a:t>
            </a:r>
            <a:r>
              <a:rPr lang="en-US" altLang="zh-CN" sz="2800" dirty="0">
                <a:solidFill>
                  <a:srgbClr val="0336B7"/>
                </a:solidFill>
                <a:ea typeface="宋体" pitchFamily="2" charset="-122"/>
              </a:rPr>
              <a:t>estimate</a:t>
            </a:r>
            <a:r>
              <a:rPr lang="en-US" altLang="zh-CN" sz="2800" b="1" i="1" dirty="0">
                <a:ea typeface="宋体" pitchFamily="2" charset="-122"/>
              </a:rPr>
              <a:t> </a:t>
            </a:r>
            <a:r>
              <a:rPr lang="en-US" altLang="zh-CN" sz="2800" dirty="0">
                <a:ea typeface="宋体" pitchFamily="2" charset="-122"/>
              </a:rPr>
              <a:t>distances anchor </a:t>
            </a:r>
            <a:r>
              <a:rPr lang="en-US" altLang="zh-CN" sz="2800" dirty="0" smtClean="0">
                <a:ea typeface="宋体" pitchFamily="2" charset="-122"/>
              </a:rPr>
              <a:t>nodes</a:t>
            </a:r>
            <a:endParaRPr lang="en-US" altLang="zh-CN" sz="2800" dirty="0">
              <a:ea typeface="宋体" pitchFamily="2" charset="-122"/>
            </a:endParaRPr>
          </a:p>
          <a:p>
            <a:endParaRPr lang="zh-TW" altLang="en-US" sz="2800" dirty="0"/>
          </a:p>
        </p:txBody>
      </p:sp>
      <p:pic>
        <p:nvPicPr>
          <p:cNvPr id="12186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3438" y="2349500"/>
            <a:ext cx="3810000" cy="3433763"/>
          </a:xfrm>
          <a:noFill/>
          <a:ln/>
        </p:spPr>
      </p:pic>
    </p:spTree>
    <p:extLst>
      <p:ext uri="{BB962C8B-B14F-4D97-AF65-F5344CB8AC3E}">
        <p14:creationId xmlns:p14="http://schemas.microsoft.com/office/powerpoint/2010/main" val="1160884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TW" sz="4000" dirty="0">
                <a:ea typeface="宋体" pitchFamily="2" charset="-122"/>
              </a:rPr>
              <a:t>O</a:t>
            </a:r>
            <a:r>
              <a:rPr lang="en-US" altLang="zh-CN" sz="4000" dirty="0">
                <a:ea typeface="宋体" pitchFamily="2" charset="-122"/>
              </a:rPr>
              <a:t>ptimization </a:t>
            </a:r>
            <a:r>
              <a:rPr lang="en-US" altLang="zh-TW" sz="4000" dirty="0">
                <a:ea typeface="宋体" pitchFamily="2" charset="-122"/>
              </a:rPr>
              <a:t>P</a:t>
            </a:r>
            <a:r>
              <a:rPr lang="en-US" altLang="zh-CN" sz="4000" dirty="0">
                <a:ea typeface="宋体" pitchFamily="2" charset="-122"/>
              </a:rPr>
              <a:t>roblem</a:t>
            </a:r>
            <a:endParaRPr lang="zh-TW" altLang="en-US" sz="4000" dirty="0">
              <a:ea typeface="宋体" pitchFamily="2" charset="-122"/>
            </a:endParaRPr>
          </a:p>
        </p:txBody>
      </p:sp>
      <p:sp>
        <p:nvSpPr>
          <p:cNvPr id="123907" name="Rectangle 3"/>
          <p:cNvSpPr>
            <a:spLocks noGrp="1" noChangeArrowheads="1"/>
          </p:cNvSpPr>
          <p:nvPr>
            <p:ph type="body" idx="1"/>
          </p:nvPr>
        </p:nvSpPr>
        <p:spPr>
          <a:xfrm>
            <a:off x="381000" y="1471613"/>
            <a:ext cx="7772400" cy="4395787"/>
          </a:xfrm>
        </p:spPr>
        <p:txBody>
          <a:bodyPr/>
          <a:lstStyle/>
          <a:p>
            <a:r>
              <a:rPr lang="en-US" altLang="zh-CN" sz="2400" dirty="0">
                <a:ea typeface="宋体" pitchFamily="2" charset="-122"/>
              </a:rPr>
              <a:t>Distance measurements are noisy!</a:t>
            </a:r>
          </a:p>
          <a:p>
            <a:r>
              <a:rPr lang="en-US" altLang="zh-CN" sz="2400" dirty="0">
                <a:ea typeface="宋体" pitchFamily="2" charset="-122"/>
              </a:rPr>
              <a:t>Solve an optimization problem: minimize the mean square </a:t>
            </a:r>
            <a:r>
              <a:rPr lang="en-US" altLang="zh-CN" sz="2400" dirty="0" smtClean="0">
                <a:ea typeface="宋体" pitchFamily="2" charset="-122"/>
              </a:rPr>
              <a:t>error</a:t>
            </a:r>
            <a:endParaRPr lang="zh-TW" altLang="en-US" sz="2400" dirty="0">
              <a:ea typeface="宋体" pitchFamily="2" charset="-122"/>
            </a:endParaRPr>
          </a:p>
        </p:txBody>
      </p:sp>
      <p:pic>
        <p:nvPicPr>
          <p:cNvPr id="1239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71800"/>
            <a:ext cx="3124200"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95600"/>
            <a:ext cx="3200400" cy="314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2646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457200" y="274638"/>
            <a:ext cx="7620000" cy="1020762"/>
          </a:xfrm>
        </p:spPr>
        <p:txBody>
          <a:bodyPr/>
          <a:lstStyle/>
          <a:p>
            <a:r>
              <a:rPr lang="en-US" sz="4000" dirty="0"/>
              <a:t>Estimating </a:t>
            </a:r>
            <a:r>
              <a:rPr lang="en-US" sz="4000" dirty="0" smtClean="0"/>
              <a:t>Distances </a:t>
            </a:r>
            <a:r>
              <a:rPr lang="en-US" sz="4000" dirty="0"/>
              <a:t>– RSSI </a:t>
            </a:r>
          </a:p>
        </p:txBody>
      </p:sp>
      <p:sp>
        <p:nvSpPr>
          <p:cNvPr id="451587" name="Rectangle 3"/>
          <p:cNvSpPr>
            <a:spLocks noGrp="1" noChangeArrowheads="1"/>
          </p:cNvSpPr>
          <p:nvPr>
            <p:ph type="body" idx="1"/>
          </p:nvPr>
        </p:nvSpPr>
        <p:spPr>
          <a:xfrm>
            <a:off x="304801" y="1295400"/>
            <a:ext cx="8077200" cy="5191125"/>
          </a:xfrm>
        </p:spPr>
        <p:txBody>
          <a:bodyPr/>
          <a:lstStyle/>
          <a:p>
            <a:r>
              <a:rPr lang="en-US" dirty="0"/>
              <a:t>Received Signal Strength Indicator</a:t>
            </a:r>
          </a:p>
          <a:p>
            <a:pPr lvl="1"/>
            <a:r>
              <a:rPr lang="en-US" dirty="0"/>
              <a:t>Send out signal of known strength, use received signal strength and path loss coefficient to estimate distance</a:t>
            </a:r>
          </a:p>
          <a:p>
            <a:pPr lvl="1"/>
            <a:endParaRPr lang="en-US" dirty="0"/>
          </a:p>
          <a:p>
            <a:pPr lvl="1"/>
            <a:endParaRPr lang="en-US" sz="1100" dirty="0"/>
          </a:p>
          <a:p>
            <a:pPr lvl="1"/>
            <a:endParaRPr lang="en-US" dirty="0"/>
          </a:p>
          <a:p>
            <a:pPr lvl="1"/>
            <a:r>
              <a:rPr lang="en-US" dirty="0"/>
              <a:t>Problem: Highly error-prone </a:t>
            </a:r>
            <a:r>
              <a:rPr lang="en-US" dirty="0" smtClean="0"/>
              <a:t>process (especially indoor)</a:t>
            </a:r>
          </a:p>
          <a:p>
            <a:pPr lvl="2"/>
            <a:r>
              <a:rPr lang="en-US" dirty="0" smtClean="0"/>
              <a:t>Shown</a:t>
            </a:r>
            <a:r>
              <a:rPr lang="en-US" dirty="0"/>
              <a:t>: PDF for a fixed RSSI</a:t>
            </a:r>
          </a:p>
        </p:txBody>
      </p:sp>
      <p:pic>
        <p:nvPicPr>
          <p:cNvPr id="451593" name="Picture 9" descr="clip_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965636"/>
            <a:ext cx="6281738" cy="2398712"/>
          </a:xfrm>
          <a:prstGeom prst="rect">
            <a:avLst/>
          </a:prstGeom>
          <a:noFill/>
          <a:extLst>
            <a:ext uri="{909E8E84-426E-40DD-AFC4-6F175D3DCCD1}">
              <a14:hiddenFill xmlns:a14="http://schemas.microsoft.com/office/drawing/2010/main">
                <a:solidFill>
                  <a:srgbClr val="FFFFFF"/>
                </a:solidFill>
              </a14:hiddenFill>
            </a:ext>
          </a:extLst>
        </p:spPr>
      </p:pic>
      <p:sp>
        <p:nvSpPr>
          <p:cNvPr id="451594" name="Text Box 10"/>
          <p:cNvSpPr txBox="1">
            <a:spLocks noChangeArrowheads="1"/>
          </p:cNvSpPr>
          <p:nvPr/>
        </p:nvSpPr>
        <p:spPr bwMode="auto">
          <a:xfrm>
            <a:off x="2255838" y="6286561"/>
            <a:ext cx="1077924" cy="400110"/>
          </a:xfrm>
          <a:prstGeom prst="rect">
            <a:avLst/>
          </a:prstGeom>
          <a:solidFill>
            <a:schemeClr val="bg1"/>
          </a:solidFill>
          <a:ln>
            <a:noFill/>
          </a:ln>
          <a:effectLst/>
          <a:extLst>
            <a:ext uri="{91240B29-F687-4F45-9708-019B960494DF}">
              <a14:hiddenLine xmlns:a14="http://schemas.microsoft.com/office/drawing/2010/main" w="12700" algn="ctr">
                <a:solidFill>
                  <a:srgbClr val="00306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latin typeface="+mn-lt"/>
              </a:rPr>
              <a:t>Distance</a:t>
            </a:r>
          </a:p>
        </p:txBody>
      </p:sp>
      <p:sp>
        <p:nvSpPr>
          <p:cNvPr id="451595" name="Text Box 11"/>
          <p:cNvSpPr txBox="1">
            <a:spLocks noChangeArrowheads="1"/>
          </p:cNvSpPr>
          <p:nvPr/>
        </p:nvSpPr>
        <p:spPr bwMode="auto">
          <a:xfrm>
            <a:off x="4329113" y="6157973"/>
            <a:ext cx="1077924" cy="400110"/>
          </a:xfrm>
          <a:prstGeom prst="rect">
            <a:avLst/>
          </a:prstGeom>
          <a:solidFill>
            <a:schemeClr val="bg1"/>
          </a:solidFill>
          <a:ln>
            <a:noFill/>
          </a:ln>
          <a:effectLst/>
          <a:extLst>
            <a:ext uri="{91240B29-F687-4F45-9708-019B960494DF}">
              <a14:hiddenLine xmlns:a14="http://schemas.microsoft.com/office/drawing/2010/main" w="12700" algn="ctr">
                <a:solidFill>
                  <a:srgbClr val="00306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mn-lt"/>
              </a:rPr>
              <a:t>Distance</a:t>
            </a:r>
          </a:p>
        </p:txBody>
      </p:sp>
      <p:sp>
        <p:nvSpPr>
          <p:cNvPr id="451596" name="Text Box 12"/>
          <p:cNvSpPr txBox="1">
            <a:spLocks noChangeArrowheads="1"/>
          </p:cNvSpPr>
          <p:nvPr/>
        </p:nvSpPr>
        <p:spPr bwMode="auto">
          <a:xfrm>
            <a:off x="6307138" y="6159561"/>
            <a:ext cx="1729384" cy="400110"/>
          </a:xfrm>
          <a:prstGeom prst="rect">
            <a:avLst/>
          </a:prstGeom>
          <a:solidFill>
            <a:schemeClr val="bg1"/>
          </a:solidFill>
          <a:ln>
            <a:noFill/>
          </a:ln>
          <a:effectLst/>
          <a:extLst>
            <a:ext uri="{91240B29-F687-4F45-9708-019B960494DF}">
              <a14:hiddenLine xmlns:a14="http://schemas.microsoft.com/office/drawing/2010/main" w="12700" algn="ctr">
                <a:solidFill>
                  <a:srgbClr val="00306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mn-lt"/>
              </a:rPr>
              <a:t>Signal strength</a:t>
            </a:r>
          </a:p>
        </p:txBody>
      </p:sp>
      <p:sp>
        <p:nvSpPr>
          <p:cNvPr id="451597" name="Text Box 13"/>
          <p:cNvSpPr txBox="1">
            <a:spLocks noChangeArrowheads="1"/>
          </p:cNvSpPr>
          <p:nvPr/>
        </p:nvSpPr>
        <p:spPr bwMode="auto">
          <a:xfrm rot="-5400000">
            <a:off x="495301" y="4881592"/>
            <a:ext cx="1181100" cy="400110"/>
          </a:xfrm>
          <a:prstGeom prst="rect">
            <a:avLst/>
          </a:prstGeom>
          <a:solidFill>
            <a:schemeClr val="bg1"/>
          </a:solidFill>
          <a:ln>
            <a:noFill/>
          </a:ln>
          <a:effectLst/>
          <a:extLst>
            <a:ext uri="{91240B29-F687-4F45-9708-019B960494DF}">
              <a14:hiddenLine xmlns:a14="http://schemas.microsoft.com/office/drawing/2010/main" w="12700" algn="ctr">
                <a:solidFill>
                  <a:srgbClr val="00306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latin typeface="+mn-lt"/>
              </a:rPr>
              <a:t>PDF</a:t>
            </a:r>
          </a:p>
        </p:txBody>
      </p:sp>
      <p:sp>
        <p:nvSpPr>
          <p:cNvPr id="451598" name="Text Box 14"/>
          <p:cNvSpPr txBox="1">
            <a:spLocks noChangeArrowheads="1"/>
          </p:cNvSpPr>
          <p:nvPr/>
        </p:nvSpPr>
        <p:spPr bwMode="auto">
          <a:xfrm rot="-5400000">
            <a:off x="4338638" y="4446617"/>
            <a:ext cx="1181100" cy="400110"/>
          </a:xfrm>
          <a:prstGeom prst="rect">
            <a:avLst/>
          </a:prstGeom>
          <a:solidFill>
            <a:schemeClr val="bg1"/>
          </a:solidFill>
          <a:ln>
            <a:noFill/>
          </a:ln>
          <a:effectLst/>
          <a:extLst>
            <a:ext uri="{91240B29-F687-4F45-9708-019B960494DF}">
              <a14:hiddenLine xmlns:a14="http://schemas.microsoft.com/office/drawing/2010/main" w="12700" algn="ctr">
                <a:solidFill>
                  <a:srgbClr val="00306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latin typeface="+mn-lt"/>
              </a:rPr>
              <a:t>PDF</a:t>
            </a:r>
          </a:p>
        </p:txBody>
      </p:sp>
      <p:pic>
        <p:nvPicPr>
          <p:cNvPr id="451599" name="Picture 15"/>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228623" y="2514600"/>
            <a:ext cx="3425825" cy="680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306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1901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457200" y="122238"/>
            <a:ext cx="7620000" cy="792162"/>
          </a:xfrm>
        </p:spPr>
        <p:txBody>
          <a:bodyPr/>
          <a:lstStyle/>
          <a:p>
            <a:r>
              <a:rPr lang="en-US" sz="4000" dirty="0"/>
              <a:t>Estimating </a:t>
            </a:r>
            <a:r>
              <a:rPr lang="en-US" sz="4000" dirty="0" smtClean="0"/>
              <a:t>Distances </a:t>
            </a:r>
            <a:r>
              <a:rPr lang="en-US" sz="4000" dirty="0"/>
              <a:t>– </a:t>
            </a:r>
            <a:r>
              <a:rPr lang="en-US" sz="4000" dirty="0" smtClean="0"/>
              <a:t>Other Means</a:t>
            </a:r>
            <a:endParaRPr lang="en-US" sz="4000" dirty="0"/>
          </a:p>
        </p:txBody>
      </p:sp>
      <p:sp>
        <p:nvSpPr>
          <p:cNvPr id="452611" name="Rectangle 3"/>
          <p:cNvSpPr>
            <a:spLocks noGrp="1" noChangeArrowheads="1"/>
          </p:cNvSpPr>
          <p:nvPr>
            <p:ph type="body" idx="1"/>
          </p:nvPr>
        </p:nvSpPr>
        <p:spPr>
          <a:xfrm>
            <a:off x="457200" y="990600"/>
            <a:ext cx="8001000" cy="4953000"/>
          </a:xfrm>
        </p:spPr>
        <p:txBody>
          <a:bodyPr/>
          <a:lstStyle/>
          <a:p>
            <a:r>
              <a:rPr lang="en-US" dirty="0"/>
              <a:t>Time of arrival (</a:t>
            </a:r>
            <a:r>
              <a:rPr lang="en-US" dirty="0" err="1"/>
              <a:t>ToA</a:t>
            </a:r>
            <a:r>
              <a:rPr lang="en-US" dirty="0"/>
              <a:t>)</a:t>
            </a:r>
          </a:p>
          <a:p>
            <a:pPr lvl="1"/>
            <a:r>
              <a:rPr lang="en-US" dirty="0"/>
              <a:t>Use time of transmission, propagation speed, time of arrival to compute distance</a:t>
            </a:r>
          </a:p>
          <a:p>
            <a:pPr lvl="1"/>
            <a:r>
              <a:rPr lang="en-US" dirty="0"/>
              <a:t>Problem: Exact time </a:t>
            </a:r>
            <a:r>
              <a:rPr lang="en-US" dirty="0" smtClean="0"/>
              <a:t>synchronization</a:t>
            </a:r>
            <a:endParaRPr lang="en-US" dirty="0"/>
          </a:p>
          <a:p>
            <a:r>
              <a:rPr lang="en-US" dirty="0"/>
              <a:t>Time Difference of Arrival (</a:t>
            </a:r>
            <a:r>
              <a:rPr lang="en-US" dirty="0" err="1"/>
              <a:t>TDoA</a:t>
            </a:r>
            <a:r>
              <a:rPr lang="en-US" dirty="0"/>
              <a:t>)</a:t>
            </a:r>
          </a:p>
          <a:p>
            <a:pPr lvl="1"/>
            <a:r>
              <a:rPr lang="en-US" dirty="0"/>
              <a:t>Use two different signals with different propagation speeds</a:t>
            </a:r>
          </a:p>
          <a:p>
            <a:pPr lvl="1"/>
            <a:r>
              <a:rPr lang="en-US" dirty="0"/>
              <a:t>Example: ultrasound and radio signal</a:t>
            </a:r>
          </a:p>
          <a:p>
            <a:pPr lvl="2"/>
            <a:r>
              <a:rPr lang="en-US" dirty="0"/>
              <a:t>Propagation time of radio negligible compared to ultrasound</a:t>
            </a:r>
          </a:p>
          <a:p>
            <a:pPr lvl="1"/>
            <a:r>
              <a:rPr lang="en-US" dirty="0"/>
              <a:t>Compute difference between arrival times to compute distance</a:t>
            </a:r>
          </a:p>
          <a:p>
            <a:pPr lvl="1"/>
            <a:r>
              <a:rPr lang="en-US" dirty="0"/>
              <a:t>Problem: Calibration, expensive/energy-intensive hardware</a:t>
            </a: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4625526"/>
            <a:ext cx="5105400" cy="223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160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sz="4000" dirty="0" smtClean="0"/>
              <a:t>Fingerprinting</a:t>
            </a:r>
          </a:p>
        </p:txBody>
      </p:sp>
      <p:sp>
        <p:nvSpPr>
          <p:cNvPr id="30724" name="Rectangle 3"/>
          <p:cNvSpPr>
            <a:spLocks noGrp="1" noChangeArrowheads="1"/>
          </p:cNvSpPr>
          <p:nvPr>
            <p:ph type="body" idx="1"/>
          </p:nvPr>
        </p:nvSpPr>
        <p:spPr>
          <a:xfrm>
            <a:off x="457200" y="1600200"/>
            <a:ext cx="7924800" cy="4800600"/>
          </a:xfrm>
        </p:spPr>
        <p:txBody>
          <a:bodyPr/>
          <a:lstStyle/>
          <a:p>
            <a:pPr eaLnBrk="1" hangingPunct="1"/>
            <a:r>
              <a:rPr lang="en-US" sz="2800" dirty="0" smtClean="0"/>
              <a:t>Mapping solution</a:t>
            </a:r>
          </a:p>
          <a:p>
            <a:pPr eaLnBrk="1" hangingPunct="1"/>
            <a:r>
              <a:rPr lang="en-US" sz="2800" dirty="0" smtClean="0"/>
              <a:t>Address problems with multipath</a:t>
            </a:r>
          </a:p>
          <a:p>
            <a:pPr eaLnBrk="1" hangingPunct="1"/>
            <a:r>
              <a:rPr lang="en-US" sz="2800" dirty="0" smtClean="0"/>
              <a:t>Better than modeling complex RF propagation pattern</a:t>
            </a:r>
          </a:p>
          <a:p>
            <a:pPr eaLnBrk="1" hangingPunct="1"/>
            <a:endParaRPr lang="en-US" sz="2800" dirty="0" smtClean="0"/>
          </a:p>
          <a:p>
            <a:pPr eaLnBrk="1" hangingPunct="1">
              <a:buFont typeface="Wingdings" pitchFamily="2" charset="2"/>
              <a:buNone/>
            </a:pPr>
            <a:endParaRPr lang="en-US" sz="2800" dirty="0" smtClean="0"/>
          </a:p>
          <a:p>
            <a:pPr eaLnBrk="1" hangingPunct="1"/>
            <a:endParaRPr lang="en-US" sz="2800" dirty="0" smtClean="0"/>
          </a:p>
        </p:txBody>
      </p:sp>
    </p:spTree>
    <p:extLst>
      <p:ext uri="{BB962C8B-B14F-4D97-AF65-F5344CB8AC3E}">
        <p14:creationId xmlns:p14="http://schemas.microsoft.com/office/powerpoint/2010/main" val="2885520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sz="4000" dirty="0" smtClean="0"/>
              <a:t>Fingerprinting</a:t>
            </a:r>
          </a:p>
        </p:txBody>
      </p:sp>
      <p:sp>
        <p:nvSpPr>
          <p:cNvPr id="31748" name="Rectangle 5"/>
          <p:cNvSpPr>
            <a:spLocks noChangeArrowheads="1"/>
          </p:cNvSpPr>
          <p:nvPr/>
        </p:nvSpPr>
        <p:spPr bwMode="auto">
          <a:xfrm>
            <a:off x="0" y="2882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b="0" i="0">
              <a:latin typeface="Times New Roman" pitchFamily="18" charset="0"/>
            </a:endParaRPr>
          </a:p>
        </p:txBody>
      </p:sp>
      <p:sp>
        <p:nvSpPr>
          <p:cNvPr id="31749" name="Rectangle 6"/>
          <p:cNvSpPr>
            <a:spLocks noChangeArrowheads="1"/>
          </p:cNvSpPr>
          <p:nvPr/>
        </p:nvSpPr>
        <p:spPr bwMode="auto">
          <a:xfrm>
            <a:off x="0" y="2882900"/>
            <a:ext cx="9144000" cy="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graphicFrame>
        <p:nvGraphicFramePr>
          <p:cNvPr id="1032275" name="Group 83"/>
          <p:cNvGraphicFramePr>
            <a:graphicFrameLocks noGrp="1"/>
          </p:cNvGraphicFramePr>
          <p:nvPr>
            <p:extLst>
              <p:ext uri="{D42A27DB-BD31-4B8C-83A1-F6EECF244321}">
                <p14:modId xmlns:p14="http://schemas.microsoft.com/office/powerpoint/2010/main" val="3658250904"/>
              </p:ext>
            </p:extLst>
          </p:nvPr>
        </p:nvGraphicFramePr>
        <p:xfrm>
          <a:off x="1196975" y="2098675"/>
          <a:ext cx="6419850" cy="2188528"/>
        </p:xfrm>
        <a:graphic>
          <a:graphicData uri="http://schemas.openxmlformats.org/drawingml/2006/table">
            <a:tbl>
              <a:tblPr/>
              <a:tblGrid>
                <a:gridCol w="2139950"/>
                <a:gridCol w="2139950"/>
                <a:gridCol w="2139950"/>
              </a:tblGrid>
              <a:tr h="4968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00"/>
                          </a:solidFill>
                          <a:effectLst/>
                          <a:latin typeface="+mn-lt"/>
                          <a:ea typeface="Helvetica"/>
                          <a:cs typeface="Times New Roman" pitchFamily="18" charset="0"/>
                        </a:rPr>
                        <a:t>SSID (Name)</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0B3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00"/>
                          </a:solidFill>
                          <a:effectLst/>
                          <a:latin typeface="+mn-lt"/>
                          <a:ea typeface="Helvetica"/>
                          <a:cs typeface="Times New Roman" pitchFamily="18" charset="0"/>
                        </a:rPr>
                        <a:t>BSSID (MAC address)</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0B3B2"/>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00"/>
                          </a:solidFill>
                          <a:effectLst/>
                          <a:latin typeface="+mn-lt"/>
                          <a:ea typeface="Helvetica"/>
                          <a:cs typeface="Times New Roman" pitchFamily="18" charset="0"/>
                        </a:rPr>
                        <a:t>Signal Strength (RSSI)</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0B3B2"/>
                    </a:solidFill>
                  </a:tcPr>
                </a:tc>
              </a:tr>
              <a:tr h="4953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mn-lt"/>
                          <a:ea typeface="Helvetica"/>
                          <a:cs typeface="Times New Roman" pitchFamily="18" charset="0"/>
                        </a:rPr>
                        <a:t>linksys</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mn-lt"/>
                          <a:ea typeface="Helvetica"/>
                          <a:cs typeface="Times New Roman" pitchFamily="18" charset="0"/>
                        </a:rPr>
                        <a:t>00:0F:66:2A:61:00</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mn-lt"/>
                          <a:ea typeface="Helvetica"/>
                          <a:cs typeface="Times New Roman" pitchFamily="18" charset="0"/>
                        </a:rPr>
                        <a:t>18</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968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mn-lt"/>
                          <a:ea typeface="Helvetica"/>
                          <a:cs typeface="Times New Roman" pitchFamily="18" charset="0"/>
                        </a:rPr>
                        <a:t>starbucks</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mn-lt"/>
                          <a:ea typeface="Helvetica"/>
                          <a:cs typeface="Times New Roman" pitchFamily="18" charset="0"/>
                        </a:rPr>
                        <a:t>00:0F:C8:00:15:13</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mn-lt"/>
                          <a:ea typeface="Helvetica"/>
                          <a:cs typeface="Times New Roman" pitchFamily="18" charset="0"/>
                        </a:rPr>
                        <a:t>15</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953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mn-lt"/>
                          <a:ea typeface="Helvetica"/>
                          <a:cs typeface="Times New Roman" pitchFamily="18" charset="0"/>
                        </a:rPr>
                        <a:t>newark wifi</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mn-lt"/>
                          <a:ea typeface="Helvetica"/>
                          <a:cs typeface="Times New Roman" pitchFamily="18" charset="0"/>
                        </a:rPr>
                        <a:t>00:06:25:98:7A:0C</a:t>
                      </a:r>
                      <a:endParaRPr kumimoji="0" lang="en-US" sz="4000" b="0" i="0" u="none" strike="noStrike" cap="none" normalizeH="0" baseline="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mn-lt"/>
                          <a:ea typeface="Helvetica"/>
                          <a:cs typeface="Times New Roman" pitchFamily="18" charset="0"/>
                        </a:rPr>
                        <a:t>23</a:t>
                      </a:r>
                      <a:endParaRPr kumimoji="0" lang="en-US" sz="4000" b="0" i="0" u="none" strike="noStrike" cap="none" normalizeH="0" baseline="0" dirty="0" smtClean="0">
                        <a:ln>
                          <a:noFill/>
                        </a:ln>
                        <a:solidFill>
                          <a:schemeClr val="tx1"/>
                        </a:solidFill>
                        <a:effectLst/>
                        <a:latin typeface="+mn-lt"/>
                        <a:ea typeface="Helvetic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31772" name="Rectangle 84"/>
          <p:cNvSpPr>
            <a:spLocks noChangeArrowheads="1"/>
          </p:cNvSpPr>
          <p:nvPr/>
        </p:nvSpPr>
        <p:spPr bwMode="auto">
          <a:xfrm>
            <a:off x="0" y="3975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b="0" i="0">
              <a:latin typeface="Times New Roman" pitchFamily="18" charset="0"/>
            </a:endParaRPr>
          </a:p>
        </p:txBody>
      </p:sp>
    </p:spTree>
    <p:extLst>
      <p:ext uri="{BB962C8B-B14F-4D97-AF65-F5344CB8AC3E}">
        <p14:creationId xmlns:p14="http://schemas.microsoft.com/office/powerpoint/2010/main" val="4032402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4"/>
          <p:cNvSpPr>
            <a:spLocks noGrp="1"/>
          </p:cNvSpPr>
          <p:nvPr>
            <p:ph type="sldNum" sz="quarter" idx="11"/>
          </p:nvPr>
        </p:nvSpPr>
        <p:spPr/>
        <p:txBody>
          <a:bodyPr/>
          <a:lstStyle>
            <a:lvl1pPr>
              <a:defRPr sz="2400" b="1" i="1">
                <a:solidFill>
                  <a:schemeClr val="tx1"/>
                </a:solidFill>
                <a:latin typeface="Arial" pitchFamily="34" charset="0"/>
                <a:cs typeface="Arial" pitchFamily="34" charset="0"/>
              </a:defRPr>
            </a:lvl1pPr>
            <a:lvl2pPr marL="742950" indent="-285750">
              <a:defRPr sz="2400" b="1" i="1">
                <a:solidFill>
                  <a:schemeClr val="tx1"/>
                </a:solidFill>
                <a:latin typeface="Arial" pitchFamily="34" charset="0"/>
                <a:cs typeface="Arial" pitchFamily="34" charset="0"/>
              </a:defRPr>
            </a:lvl2pPr>
            <a:lvl3pPr marL="1143000" indent="-228600">
              <a:defRPr sz="2400" b="1" i="1">
                <a:solidFill>
                  <a:schemeClr val="tx1"/>
                </a:solidFill>
                <a:latin typeface="Arial" pitchFamily="34" charset="0"/>
                <a:cs typeface="Arial" pitchFamily="34" charset="0"/>
              </a:defRPr>
            </a:lvl3pPr>
            <a:lvl4pPr marL="1600200" indent="-228600">
              <a:defRPr sz="2400" b="1" i="1">
                <a:solidFill>
                  <a:schemeClr val="tx1"/>
                </a:solidFill>
                <a:latin typeface="Arial" pitchFamily="34" charset="0"/>
                <a:cs typeface="Arial" pitchFamily="34" charset="0"/>
              </a:defRPr>
            </a:lvl4pPr>
            <a:lvl5pPr marL="2057400" indent="-228600">
              <a:defRPr sz="2400" b="1" i="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i="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i="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i="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i="1">
                <a:solidFill>
                  <a:schemeClr val="tx1"/>
                </a:solidFill>
                <a:latin typeface="Arial" pitchFamily="34" charset="0"/>
                <a:cs typeface="Arial" pitchFamily="34" charset="0"/>
              </a:defRPr>
            </a:lvl9pPr>
          </a:lstStyle>
          <a:p>
            <a:fld id="{69A15D77-3D61-42F3-BF65-227DFD5124CC}" type="slidenum">
              <a:rPr lang="en-US" sz="1000" b="0" i="0"/>
              <a:pPr/>
              <a:t>28</a:t>
            </a:fld>
            <a:endParaRPr lang="en-US" sz="1000" b="0" i="0"/>
          </a:p>
        </p:txBody>
      </p:sp>
      <p:sp>
        <p:nvSpPr>
          <p:cNvPr id="32771" name="Rectangle 2"/>
          <p:cNvSpPr>
            <a:spLocks noGrp="1" noChangeArrowheads="1"/>
          </p:cNvSpPr>
          <p:nvPr>
            <p:ph type="title"/>
          </p:nvPr>
        </p:nvSpPr>
        <p:spPr/>
        <p:txBody>
          <a:bodyPr/>
          <a:lstStyle/>
          <a:p>
            <a:pPr eaLnBrk="1" hangingPunct="1"/>
            <a:r>
              <a:rPr lang="en-US" sz="4000" dirty="0" smtClean="0"/>
              <a:t>Fingerprinting</a:t>
            </a:r>
          </a:p>
        </p:txBody>
      </p:sp>
      <p:sp>
        <p:nvSpPr>
          <p:cNvPr id="32772" name="Rectangle 3"/>
          <p:cNvSpPr>
            <a:spLocks noGrp="1" noChangeArrowheads="1"/>
          </p:cNvSpPr>
          <p:nvPr>
            <p:ph type="body" idx="1"/>
          </p:nvPr>
        </p:nvSpPr>
        <p:spPr/>
        <p:txBody>
          <a:bodyPr/>
          <a:lstStyle/>
          <a:p>
            <a:pPr eaLnBrk="1" hangingPunct="1"/>
            <a:r>
              <a:rPr lang="en-US" sz="2800" dirty="0" smtClean="0"/>
              <a:t>Easier than modeling</a:t>
            </a:r>
          </a:p>
          <a:p>
            <a:pPr eaLnBrk="1" hangingPunct="1"/>
            <a:r>
              <a:rPr lang="en-US" sz="2800" dirty="0" smtClean="0"/>
              <a:t>Requires a dense site survey</a:t>
            </a:r>
          </a:p>
          <a:p>
            <a:pPr eaLnBrk="1" hangingPunct="1"/>
            <a:r>
              <a:rPr lang="en-US" sz="2800" dirty="0" smtClean="0"/>
              <a:t>Usually better for symbolic localization</a:t>
            </a:r>
          </a:p>
          <a:p>
            <a:pPr eaLnBrk="1" hangingPunct="1"/>
            <a:endParaRPr lang="en-US" sz="2800" dirty="0" smtClean="0"/>
          </a:p>
          <a:p>
            <a:pPr eaLnBrk="1" hangingPunct="1"/>
            <a:r>
              <a:rPr lang="en-US" sz="2800" dirty="0" smtClean="0"/>
              <a:t>Spatial differentiability</a:t>
            </a:r>
          </a:p>
          <a:p>
            <a:pPr eaLnBrk="1" hangingPunct="1"/>
            <a:r>
              <a:rPr lang="en-US" sz="2800" dirty="0" smtClean="0"/>
              <a:t>Temporal stability</a:t>
            </a:r>
          </a:p>
          <a:p>
            <a:pPr eaLnBrk="1" hangingPunct="1"/>
            <a:endParaRPr lang="en-US" sz="2800" dirty="0" smtClean="0"/>
          </a:p>
          <a:p>
            <a:pPr eaLnBrk="1" hangingPunct="1">
              <a:buFont typeface="Wingdings" pitchFamily="2" charset="2"/>
              <a:buNone/>
            </a:pPr>
            <a:endParaRPr lang="en-US" sz="2800" dirty="0" smtClean="0"/>
          </a:p>
          <a:p>
            <a:pPr eaLnBrk="1" hangingPunct="1"/>
            <a:endParaRPr lang="en-US" sz="2800" dirty="0" smtClean="0"/>
          </a:p>
        </p:txBody>
      </p:sp>
    </p:spTree>
    <p:extLst>
      <p:ext uri="{BB962C8B-B14F-4D97-AF65-F5344CB8AC3E}">
        <p14:creationId xmlns:p14="http://schemas.microsoft.com/office/powerpoint/2010/main" val="35527017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z="4000" dirty="0"/>
              <a:t>Received Signal Strength (RSS) Profiling </a:t>
            </a:r>
            <a:r>
              <a:rPr lang="en-US" sz="4000" dirty="0" smtClean="0"/>
              <a:t>Measurements</a:t>
            </a:r>
            <a:endParaRPr lang="en-US" altLang="zh-TW" sz="4000" dirty="0"/>
          </a:p>
        </p:txBody>
      </p:sp>
      <p:sp>
        <p:nvSpPr>
          <p:cNvPr id="84995" name="Rectangle 3"/>
          <p:cNvSpPr>
            <a:spLocks noGrp="1" noChangeArrowheads="1"/>
          </p:cNvSpPr>
          <p:nvPr>
            <p:ph type="body" idx="1"/>
          </p:nvPr>
        </p:nvSpPr>
        <p:spPr>
          <a:xfrm>
            <a:off x="381000" y="1814513"/>
            <a:ext cx="8077200" cy="4129087"/>
          </a:xfrm>
        </p:spPr>
        <p:txBody>
          <a:bodyPr/>
          <a:lstStyle/>
          <a:p>
            <a:r>
              <a:rPr lang="en-US" sz="2800" dirty="0"/>
              <a:t>Construct a form of map of the signal strength behavior in the coverage </a:t>
            </a:r>
            <a:r>
              <a:rPr lang="en-US" sz="2800" dirty="0" smtClean="0"/>
              <a:t>area </a:t>
            </a:r>
            <a:endParaRPr lang="en-US" sz="2800" dirty="0"/>
          </a:p>
          <a:p>
            <a:r>
              <a:rPr lang="en-US" sz="2800" dirty="0" smtClean="0"/>
              <a:t>The </a:t>
            </a:r>
            <a:r>
              <a:rPr lang="en-US" sz="2800" dirty="0"/>
              <a:t>map is obtained:</a:t>
            </a:r>
          </a:p>
          <a:p>
            <a:pPr lvl="1"/>
            <a:r>
              <a:rPr lang="en-US" sz="2400" dirty="0" smtClean="0"/>
              <a:t>Offline </a:t>
            </a:r>
            <a:r>
              <a:rPr lang="en-US" sz="2400" dirty="0"/>
              <a:t>by a priori measurements </a:t>
            </a:r>
          </a:p>
          <a:p>
            <a:pPr lvl="1"/>
            <a:r>
              <a:rPr lang="en-US" sz="2400" dirty="0" smtClean="0"/>
              <a:t>Online </a:t>
            </a:r>
            <a:r>
              <a:rPr lang="en-US" sz="2400" dirty="0"/>
              <a:t>using sniffing devices deployed at known </a:t>
            </a:r>
            <a:r>
              <a:rPr lang="en-US" sz="2400" dirty="0" smtClean="0"/>
              <a:t>locations </a:t>
            </a:r>
            <a:endParaRPr lang="en-US" sz="2400" dirty="0"/>
          </a:p>
          <a:p>
            <a:r>
              <a:rPr lang="en-US" sz="2800" dirty="0" smtClean="0"/>
              <a:t>They </a:t>
            </a:r>
            <a:r>
              <a:rPr lang="en-US" sz="2800" dirty="0"/>
              <a:t>have been mainly used for location estimation in WLANs</a:t>
            </a:r>
          </a:p>
        </p:txBody>
      </p:sp>
    </p:spTree>
    <p:extLst>
      <p:ext uri="{BB962C8B-B14F-4D97-AF65-F5344CB8AC3E}">
        <p14:creationId xmlns:p14="http://schemas.microsoft.com/office/powerpoint/2010/main" val="2010606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274638"/>
            <a:ext cx="7620000" cy="792162"/>
          </a:xfrm>
        </p:spPr>
        <p:txBody>
          <a:bodyPr/>
          <a:lstStyle/>
          <a:p>
            <a:r>
              <a:rPr lang="en-US" sz="4000" dirty="0"/>
              <a:t>Introduction</a:t>
            </a:r>
          </a:p>
        </p:txBody>
      </p:sp>
      <p:pic>
        <p:nvPicPr>
          <p:cNvPr id="86020" name="Picture 4" descr="m31"/>
          <p:cNvPicPr>
            <a:picLocks noChangeAspect="1" noChangeArrowheads="1"/>
          </p:cNvPicPr>
          <p:nvPr/>
        </p:nvPicPr>
        <p:blipFill>
          <a:blip r:embed="rId2">
            <a:extLst>
              <a:ext uri="{28A0092B-C50C-407E-A947-70E740481C1C}">
                <a14:useLocalDpi xmlns:a14="http://schemas.microsoft.com/office/drawing/2010/main" val="0"/>
              </a:ext>
            </a:extLst>
          </a:blip>
          <a:srcRect t="2109" r="1031" b="3073"/>
          <a:stretch>
            <a:fillRect/>
          </a:stretch>
        </p:blipFill>
        <p:spPr bwMode="auto">
          <a:xfrm>
            <a:off x="1524000" y="1584325"/>
            <a:ext cx="6119812" cy="4587875"/>
          </a:xfrm>
          <a:prstGeom prst="rect">
            <a:avLst/>
          </a:prstGeom>
          <a:noFill/>
          <a:extLst>
            <a:ext uri="{909E8E84-426E-40DD-AFC4-6F175D3DCCD1}">
              <a14:hiddenFill xmlns:a14="http://schemas.microsoft.com/office/drawing/2010/main">
                <a:solidFill>
                  <a:srgbClr val="FFFFFF"/>
                </a:solidFill>
              </a14:hiddenFill>
            </a:ext>
          </a:extLst>
        </p:spPr>
      </p:pic>
      <p:sp>
        <p:nvSpPr>
          <p:cNvPr id="86021" name="Text Box 5"/>
          <p:cNvSpPr txBox="1">
            <a:spLocks noChangeArrowheads="1"/>
          </p:cNvSpPr>
          <p:nvPr/>
        </p:nvSpPr>
        <p:spPr bwMode="auto">
          <a:xfrm>
            <a:off x="5122862" y="2016125"/>
            <a:ext cx="244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solidFill>
                  <a:schemeClr val="bg1"/>
                </a:solidFill>
                <a:latin typeface="Comic Sans MS" pitchFamily="66" charset="0"/>
              </a:rPr>
              <a:t>We are here ! </a:t>
            </a:r>
          </a:p>
        </p:txBody>
      </p:sp>
      <p:sp>
        <p:nvSpPr>
          <p:cNvPr id="86022" name="Line 6"/>
          <p:cNvSpPr>
            <a:spLocks noChangeShapeType="1"/>
          </p:cNvSpPr>
          <p:nvPr/>
        </p:nvSpPr>
        <p:spPr bwMode="auto">
          <a:xfrm flipH="1">
            <a:off x="5338762" y="2592387"/>
            <a:ext cx="1296988" cy="863600"/>
          </a:xfrm>
          <a:prstGeom prst="line">
            <a:avLst/>
          </a:prstGeom>
          <a:noFill/>
          <a:ln w="349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extLst>
      <p:ext uri="{BB962C8B-B14F-4D97-AF65-F5344CB8AC3E}">
        <p14:creationId xmlns:p14="http://schemas.microsoft.com/office/powerpoint/2010/main" val="2116799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Received </a:t>
            </a:r>
            <a:r>
              <a:rPr lang="en-US" sz="4000" dirty="0" smtClean="0"/>
              <a:t>Signal Strength </a:t>
            </a:r>
            <a:r>
              <a:rPr lang="en-US" sz="4000" dirty="0"/>
              <a:t>(RSS) Profiling Measurements</a:t>
            </a:r>
          </a:p>
        </p:txBody>
      </p:sp>
      <p:sp>
        <p:nvSpPr>
          <p:cNvPr id="3" name="Content Placeholder 2"/>
          <p:cNvSpPr>
            <a:spLocks noGrp="1"/>
          </p:cNvSpPr>
          <p:nvPr>
            <p:ph idx="1"/>
          </p:nvPr>
        </p:nvSpPr>
        <p:spPr>
          <a:xfrm>
            <a:off x="457200" y="1600200"/>
            <a:ext cx="7924800" cy="4800600"/>
          </a:xfrm>
        </p:spPr>
        <p:txBody>
          <a:bodyPr/>
          <a:lstStyle/>
          <a:p>
            <a:pPr>
              <a:spcBef>
                <a:spcPts val="300"/>
              </a:spcBef>
            </a:pPr>
            <a:r>
              <a:rPr lang="en-US" dirty="0"/>
              <a:t>Different nodes:</a:t>
            </a:r>
          </a:p>
          <a:p>
            <a:pPr lvl="1">
              <a:spcBef>
                <a:spcPts val="300"/>
              </a:spcBef>
            </a:pPr>
            <a:r>
              <a:rPr lang="en-US" sz="1800" dirty="0" smtClean="0"/>
              <a:t>Anchor </a:t>
            </a:r>
            <a:r>
              <a:rPr lang="en-US" sz="1800" dirty="0"/>
              <a:t>nodes </a:t>
            </a:r>
          </a:p>
          <a:p>
            <a:pPr lvl="1">
              <a:spcBef>
                <a:spcPts val="300"/>
              </a:spcBef>
            </a:pPr>
            <a:r>
              <a:rPr lang="en-US" sz="1800" dirty="0" smtClean="0"/>
              <a:t>Non-anchor </a:t>
            </a:r>
            <a:r>
              <a:rPr lang="en-US" sz="1800" dirty="0"/>
              <a:t>nodes,</a:t>
            </a:r>
          </a:p>
          <a:p>
            <a:pPr lvl="1">
              <a:spcBef>
                <a:spcPts val="300"/>
              </a:spcBef>
            </a:pPr>
            <a:r>
              <a:rPr lang="en-US" sz="1800" dirty="0" smtClean="0"/>
              <a:t>A </a:t>
            </a:r>
            <a:r>
              <a:rPr lang="en-US" sz="1800" dirty="0"/>
              <a:t>large number of sample points (e.g., sniffing devices)</a:t>
            </a:r>
          </a:p>
          <a:p>
            <a:pPr>
              <a:spcBef>
                <a:spcPts val="300"/>
              </a:spcBef>
            </a:pPr>
            <a:r>
              <a:rPr lang="en-US" dirty="0" smtClean="0"/>
              <a:t>At </a:t>
            </a:r>
            <a:r>
              <a:rPr lang="en-US" dirty="0"/>
              <a:t>each sample point, a vector of signal </a:t>
            </a:r>
            <a:r>
              <a:rPr lang="en-US" dirty="0" smtClean="0"/>
              <a:t>strengths is </a:t>
            </a:r>
            <a:r>
              <a:rPr lang="en-US" dirty="0"/>
              <a:t>obtained</a:t>
            </a:r>
          </a:p>
          <a:p>
            <a:pPr lvl="1">
              <a:spcBef>
                <a:spcPts val="300"/>
              </a:spcBef>
            </a:pPr>
            <a:r>
              <a:rPr lang="en-US" sz="1800" dirty="0" err="1" smtClean="0"/>
              <a:t>jth</a:t>
            </a:r>
            <a:r>
              <a:rPr lang="en-US" sz="1800" dirty="0" smtClean="0"/>
              <a:t> </a:t>
            </a:r>
            <a:r>
              <a:rPr lang="en-US" sz="1800" dirty="0"/>
              <a:t>entry corresponding to the </a:t>
            </a:r>
            <a:r>
              <a:rPr lang="en-US" sz="1800" dirty="0" err="1"/>
              <a:t>jth</a:t>
            </a:r>
            <a:r>
              <a:rPr lang="en-US" sz="1800" dirty="0"/>
              <a:t> anchor’s transmitted </a:t>
            </a:r>
            <a:r>
              <a:rPr lang="en-US" sz="1800" dirty="0" smtClean="0"/>
              <a:t>signal</a:t>
            </a:r>
            <a:endParaRPr lang="en-US" sz="1800" dirty="0"/>
          </a:p>
          <a:p>
            <a:pPr>
              <a:spcBef>
                <a:spcPts val="300"/>
              </a:spcBef>
            </a:pPr>
            <a:r>
              <a:rPr lang="en-US" dirty="0" smtClean="0"/>
              <a:t>The </a:t>
            </a:r>
            <a:r>
              <a:rPr lang="en-US" dirty="0"/>
              <a:t>collection of all these vectors provides a map of the whole region</a:t>
            </a:r>
          </a:p>
          <a:p>
            <a:pPr>
              <a:spcBef>
                <a:spcPts val="300"/>
              </a:spcBef>
            </a:pPr>
            <a:r>
              <a:rPr lang="en-US" dirty="0" smtClean="0"/>
              <a:t>The </a:t>
            </a:r>
            <a:r>
              <a:rPr lang="en-US" dirty="0"/>
              <a:t>collection constitutes the RSS model</a:t>
            </a:r>
          </a:p>
          <a:p>
            <a:pPr>
              <a:spcBef>
                <a:spcPts val="300"/>
              </a:spcBef>
            </a:pPr>
            <a:r>
              <a:rPr lang="en-US" dirty="0" smtClean="0"/>
              <a:t>It </a:t>
            </a:r>
            <a:r>
              <a:rPr lang="en-US" dirty="0"/>
              <a:t>is unique with respect to the anchor locations and the environment</a:t>
            </a:r>
          </a:p>
          <a:p>
            <a:pPr>
              <a:spcBef>
                <a:spcPts val="300"/>
              </a:spcBef>
            </a:pPr>
            <a:r>
              <a:rPr lang="en-US" dirty="0" smtClean="0"/>
              <a:t>The </a:t>
            </a:r>
            <a:r>
              <a:rPr lang="en-US" dirty="0"/>
              <a:t>model is stored in a central </a:t>
            </a:r>
            <a:r>
              <a:rPr lang="en-US" dirty="0" smtClean="0"/>
              <a:t>location</a:t>
            </a:r>
            <a:endParaRPr lang="en-US" dirty="0"/>
          </a:p>
          <a:p>
            <a:pPr>
              <a:spcBef>
                <a:spcPts val="300"/>
              </a:spcBef>
            </a:pPr>
            <a:r>
              <a:rPr lang="en-US" dirty="0" smtClean="0"/>
              <a:t>A </a:t>
            </a:r>
            <a:r>
              <a:rPr lang="en-US" dirty="0"/>
              <a:t>non-anchor node can estimate its location using the RSS measurements from </a:t>
            </a:r>
            <a:r>
              <a:rPr lang="en-US" dirty="0" smtClean="0"/>
              <a:t>anchors</a:t>
            </a:r>
            <a:endParaRPr lang="en-US" dirty="0"/>
          </a:p>
        </p:txBody>
      </p:sp>
    </p:spTree>
    <p:extLst>
      <p:ext uri="{BB962C8B-B14F-4D97-AF65-F5344CB8AC3E}">
        <p14:creationId xmlns:p14="http://schemas.microsoft.com/office/powerpoint/2010/main" val="3502952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4000" dirty="0" smtClean="0"/>
              <a:t>Outline</a:t>
            </a:r>
          </a:p>
        </p:txBody>
      </p:sp>
      <p:sp>
        <p:nvSpPr>
          <p:cNvPr id="26627" name="Rectangle 3"/>
          <p:cNvSpPr>
            <a:spLocks noGrp="1" noChangeArrowheads="1"/>
          </p:cNvSpPr>
          <p:nvPr>
            <p:ph type="body" idx="1"/>
          </p:nvPr>
        </p:nvSpPr>
        <p:spPr/>
        <p:txBody>
          <a:bodyPr/>
          <a:lstStyle/>
          <a:p>
            <a:pPr>
              <a:lnSpc>
                <a:spcPct val="90000"/>
              </a:lnSpc>
            </a:pPr>
            <a:r>
              <a:rPr lang="en-US" sz="2400" dirty="0" smtClean="0"/>
              <a:t>Defining location</a:t>
            </a:r>
          </a:p>
          <a:p>
            <a:pPr>
              <a:lnSpc>
                <a:spcPct val="90000"/>
              </a:lnSpc>
            </a:pPr>
            <a:endParaRPr lang="en-US" sz="2400" dirty="0" smtClean="0"/>
          </a:p>
          <a:p>
            <a:pPr>
              <a:lnSpc>
                <a:spcPct val="90000"/>
              </a:lnSpc>
            </a:pPr>
            <a:r>
              <a:rPr lang="en-US" sz="2400" dirty="0" smtClean="0"/>
              <a:t>Methods for determining location</a:t>
            </a:r>
          </a:p>
          <a:p>
            <a:pPr lvl="1">
              <a:lnSpc>
                <a:spcPct val="90000"/>
              </a:lnSpc>
            </a:pPr>
            <a:r>
              <a:rPr lang="en-US" sz="2400" dirty="0" smtClean="0"/>
              <a:t>Triangulation, trilateration, RSSI, etc.</a:t>
            </a:r>
          </a:p>
          <a:p>
            <a:pPr lvl="1">
              <a:lnSpc>
                <a:spcPct val="90000"/>
              </a:lnSpc>
            </a:pPr>
            <a:endParaRPr lang="en-US" sz="2400" dirty="0" smtClean="0"/>
          </a:p>
          <a:p>
            <a:pPr>
              <a:lnSpc>
                <a:spcPct val="90000"/>
              </a:lnSpc>
            </a:pPr>
            <a:r>
              <a:rPr lang="en-US" sz="2400" dirty="0" smtClean="0">
                <a:solidFill>
                  <a:srgbClr val="0000FF"/>
                </a:solidFill>
              </a:rPr>
              <a:t>Location Systems</a:t>
            </a:r>
          </a:p>
          <a:p>
            <a:pPr lvl="1">
              <a:lnSpc>
                <a:spcPct val="90000"/>
              </a:lnSpc>
            </a:pPr>
            <a:r>
              <a:rPr lang="en-US" dirty="0" smtClean="0">
                <a:solidFill>
                  <a:srgbClr val="0000FF"/>
                </a:solidFill>
              </a:rPr>
              <a:t>GPS</a:t>
            </a:r>
          </a:p>
          <a:p>
            <a:pPr lvl="1">
              <a:lnSpc>
                <a:spcPct val="90000"/>
              </a:lnSpc>
            </a:pPr>
            <a:r>
              <a:rPr lang="en-US" dirty="0" smtClean="0">
                <a:solidFill>
                  <a:srgbClr val="0000FF"/>
                </a:solidFill>
              </a:rPr>
              <a:t>Active Badge, MIL, Active Bat, Cricket</a:t>
            </a:r>
          </a:p>
          <a:p>
            <a:pPr lvl="1">
              <a:lnSpc>
                <a:spcPct val="90000"/>
              </a:lnSpc>
            </a:pPr>
            <a:r>
              <a:rPr lang="en-US" dirty="0" smtClean="0">
                <a:solidFill>
                  <a:srgbClr val="2F2B20"/>
                </a:solidFill>
              </a:rPr>
              <a:t>RSS-based indoor localization</a:t>
            </a:r>
          </a:p>
          <a:p>
            <a:pPr lvl="1">
              <a:lnSpc>
                <a:spcPct val="90000"/>
              </a:lnSpc>
            </a:pPr>
            <a:r>
              <a:rPr lang="en-US" dirty="0" smtClean="0">
                <a:solidFill>
                  <a:srgbClr val="2F2B20"/>
                </a:solidFill>
              </a:rPr>
              <a:t>RSS-based smartphone indoor localization</a:t>
            </a:r>
          </a:p>
          <a:p>
            <a:pPr lvl="1">
              <a:lnSpc>
                <a:spcPct val="90000"/>
              </a:lnSpc>
            </a:pPr>
            <a:r>
              <a:rPr lang="en-US" dirty="0" smtClean="0">
                <a:solidFill>
                  <a:srgbClr val="2F2B20"/>
                </a:solidFill>
              </a:rPr>
              <a:t>Power-line based localization</a:t>
            </a:r>
          </a:p>
          <a:p>
            <a:pPr lvl="1">
              <a:lnSpc>
                <a:spcPct val="90000"/>
              </a:lnSpc>
            </a:pPr>
            <a:r>
              <a:rPr lang="en-US" dirty="0" smtClean="0">
                <a:solidFill>
                  <a:srgbClr val="2F2B20"/>
                </a:solidFill>
              </a:rPr>
              <a:t>Passive location tracking</a:t>
            </a:r>
          </a:p>
          <a:p>
            <a:pPr lvl="1">
              <a:lnSpc>
                <a:spcPct val="90000"/>
              </a:lnSpc>
            </a:pPr>
            <a:endParaRPr lang="en-US" dirty="0" smtClean="0">
              <a:solidFill>
                <a:srgbClr val="0000FF"/>
              </a:solidFill>
            </a:endParaRPr>
          </a:p>
          <a:p>
            <a:pPr>
              <a:lnSpc>
                <a:spcPct val="90000"/>
              </a:lnSpc>
            </a:pPr>
            <a:endParaRPr lang="en-US" sz="2400" dirty="0" smtClean="0"/>
          </a:p>
        </p:txBody>
      </p:sp>
    </p:spTree>
    <p:extLst>
      <p:ext uri="{BB962C8B-B14F-4D97-AF65-F5344CB8AC3E}">
        <p14:creationId xmlns:p14="http://schemas.microsoft.com/office/powerpoint/2010/main" val="386468423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457200" y="228600"/>
            <a:ext cx="7620000" cy="868362"/>
          </a:xfrm>
        </p:spPr>
        <p:txBody>
          <a:bodyPr/>
          <a:lstStyle/>
          <a:p>
            <a:pPr eaLnBrk="1" hangingPunct="1"/>
            <a:r>
              <a:rPr lang="en-US" sz="4000" dirty="0"/>
              <a:t>GPS (Global Position Systems)</a:t>
            </a:r>
          </a:p>
        </p:txBody>
      </p:sp>
      <p:sp>
        <p:nvSpPr>
          <p:cNvPr id="35844" name="Rectangle 3"/>
          <p:cNvSpPr>
            <a:spLocks noGrp="1" noChangeArrowheads="1"/>
          </p:cNvSpPr>
          <p:nvPr>
            <p:ph type="body" idx="1"/>
          </p:nvPr>
        </p:nvSpPr>
        <p:spPr>
          <a:xfrm>
            <a:off x="457200" y="1219200"/>
            <a:ext cx="7620000" cy="5181600"/>
          </a:xfrm>
        </p:spPr>
        <p:txBody>
          <a:bodyPr/>
          <a:lstStyle/>
          <a:p>
            <a:pPr eaLnBrk="1" hangingPunct="1"/>
            <a:r>
              <a:rPr lang="en-US" dirty="0"/>
              <a:t>Use 24 satellites</a:t>
            </a:r>
          </a:p>
          <a:p>
            <a:pPr eaLnBrk="1" hangingPunct="1"/>
            <a:r>
              <a:rPr lang="en-US" dirty="0"/>
              <a:t>GPS satellites are essentially a set of wireless base stations in the </a:t>
            </a:r>
            <a:r>
              <a:rPr lang="en-US" dirty="0" smtClean="0"/>
              <a:t>sky</a:t>
            </a:r>
            <a:endParaRPr lang="en-US" dirty="0"/>
          </a:p>
          <a:p>
            <a:pPr eaLnBrk="1" hangingPunct="1"/>
            <a:r>
              <a:rPr lang="en-US" dirty="0"/>
              <a:t>The satellites simultaneously broadcast beacon </a:t>
            </a:r>
            <a:r>
              <a:rPr lang="en-US" dirty="0" smtClean="0"/>
              <a:t>messages</a:t>
            </a:r>
            <a:endParaRPr lang="en-US" dirty="0"/>
          </a:p>
          <a:p>
            <a:pPr eaLnBrk="1" hangingPunct="1"/>
            <a:r>
              <a:rPr lang="en-US" dirty="0"/>
              <a:t>A GPS receiver measures time of arrival to the satellites, and then uses </a:t>
            </a:r>
            <a:r>
              <a:rPr lang="en-US" dirty="0" smtClean="0"/>
              <a:t>“triangulation” to </a:t>
            </a:r>
            <a:r>
              <a:rPr lang="en-US" dirty="0"/>
              <a:t>determine its position</a:t>
            </a:r>
          </a:p>
          <a:p>
            <a:pPr eaLnBrk="1" hangingPunct="1"/>
            <a:r>
              <a:rPr lang="en-US" dirty="0" smtClean="0"/>
              <a:t>Civilian GPS</a:t>
            </a:r>
          </a:p>
          <a:p>
            <a:pPr lvl="1" eaLnBrk="1" hangingPunct="1"/>
            <a:r>
              <a:rPr lang="en-US" dirty="0" smtClean="0"/>
              <a:t>L1 (1575 MHZ)</a:t>
            </a:r>
          </a:p>
          <a:p>
            <a:pPr lvl="2" eaLnBrk="1" hangingPunct="1"/>
            <a:r>
              <a:rPr lang="en-US" dirty="0" smtClean="0"/>
              <a:t>10 meter acc.</a:t>
            </a:r>
          </a:p>
        </p:txBody>
      </p:sp>
      <p:pic>
        <p:nvPicPr>
          <p:cNvPr id="35845" name="Picture 7" descr="5steps-illust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723222"/>
            <a:ext cx="4224338" cy="312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437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533400" y="304800"/>
            <a:ext cx="8077200" cy="6096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b"/>
          <a:lstStyle/>
          <a:p>
            <a:pPr eaLnBrk="1" hangingPunct="1"/>
            <a:r>
              <a:rPr lang="en-US" sz="4000" dirty="0"/>
              <a:t>Why We Need 4 Satellites?</a:t>
            </a:r>
          </a:p>
        </p:txBody>
      </p:sp>
      <p:sp>
        <p:nvSpPr>
          <p:cNvPr id="11267" name="Rectangle 3"/>
          <p:cNvSpPr>
            <a:spLocks noGrp="1" noChangeArrowheads="1"/>
          </p:cNvSpPr>
          <p:nvPr>
            <p:ph type="body" idx="1"/>
          </p:nvPr>
        </p:nvSpPr>
        <p:spPr>
          <a:xfrm>
            <a:off x="457200" y="1066800"/>
            <a:ext cx="7620000" cy="48006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r>
              <a:rPr lang="en-US" dirty="0"/>
              <a:t>Assume receiver clock is </a:t>
            </a:r>
            <a:r>
              <a:rPr lang="en-US" dirty="0" smtClean="0"/>
              <a:t>sync’d </a:t>
            </a:r>
            <a:r>
              <a:rPr lang="en-US" dirty="0"/>
              <a:t>with satellites</a:t>
            </a:r>
          </a:p>
          <a:p>
            <a:pPr eaLnBrk="1" hangingPunct="1"/>
            <a:endParaRPr lang="en-US" dirty="0" smtClean="0"/>
          </a:p>
          <a:p>
            <a:pPr eaLnBrk="1" hangingPunct="1"/>
            <a:endParaRPr lang="en-US" dirty="0" smtClean="0"/>
          </a:p>
          <a:p>
            <a:pPr eaLnBrk="1" hangingPunct="1"/>
            <a:endParaRPr lang="en-US" sz="1400" dirty="0" smtClean="0"/>
          </a:p>
          <a:p>
            <a:pPr eaLnBrk="1" hangingPunct="1"/>
            <a:r>
              <a:rPr lang="en-US" dirty="0" smtClean="0"/>
              <a:t>In </a:t>
            </a:r>
            <a:r>
              <a:rPr lang="en-US" dirty="0"/>
              <a:t>reality, receiver </a:t>
            </a:r>
            <a:r>
              <a:rPr lang="en-US" dirty="0" smtClean="0"/>
              <a:t>clock is </a:t>
            </a:r>
            <a:r>
              <a:rPr lang="en-US" dirty="0"/>
              <a:t>not </a:t>
            </a:r>
            <a:r>
              <a:rPr lang="en-US" dirty="0" smtClean="0"/>
              <a:t>sync’d</a:t>
            </a:r>
          </a:p>
          <a:p>
            <a:pPr marL="114300" indent="0" eaLnBrk="1" hangingPunct="1">
              <a:buNone/>
            </a:pPr>
            <a:r>
              <a:rPr lang="en-US" dirty="0"/>
              <a:t> </a:t>
            </a:r>
            <a:r>
              <a:rPr lang="en-US" dirty="0" smtClean="0"/>
              <a:t>   </a:t>
            </a:r>
            <a:r>
              <a:rPr lang="en-US" dirty="0"/>
              <a:t>with </a:t>
            </a:r>
            <a:r>
              <a:rPr lang="en-US" dirty="0" smtClean="0"/>
              <a:t>satellites</a:t>
            </a:r>
          </a:p>
          <a:p>
            <a:pPr eaLnBrk="1" hangingPunct="1"/>
            <a:r>
              <a:rPr lang="en-US" dirty="0" smtClean="0"/>
              <a:t>Thus </a:t>
            </a:r>
            <a:r>
              <a:rPr lang="en-US" dirty="0"/>
              <a:t>need one more </a:t>
            </a:r>
            <a:r>
              <a:rPr lang="en-US" dirty="0" smtClean="0"/>
              <a:t>satellite to </a:t>
            </a:r>
            <a:r>
              <a:rPr lang="en-US" dirty="0"/>
              <a:t>have </a:t>
            </a:r>
            <a:endParaRPr lang="en-US" dirty="0" smtClean="0"/>
          </a:p>
          <a:p>
            <a:pPr marL="114300" indent="0" eaLnBrk="1" hangingPunct="1">
              <a:buNone/>
            </a:pPr>
            <a:r>
              <a:rPr lang="en-US" dirty="0" smtClean="0"/>
              <a:t>    the </a:t>
            </a:r>
            <a:r>
              <a:rPr lang="en-US" dirty="0"/>
              <a:t>right number of </a:t>
            </a:r>
            <a:r>
              <a:rPr lang="en-US" dirty="0" smtClean="0"/>
              <a:t>equations </a:t>
            </a:r>
            <a:r>
              <a:rPr lang="en-US" dirty="0"/>
              <a:t>to </a:t>
            </a:r>
            <a:r>
              <a:rPr lang="en-US" dirty="0" smtClean="0"/>
              <a:t>estimate</a:t>
            </a:r>
          </a:p>
          <a:p>
            <a:pPr marL="114300" indent="0" eaLnBrk="1" hangingPunct="1">
              <a:buNone/>
            </a:pPr>
            <a:r>
              <a:rPr lang="en-US" dirty="0"/>
              <a:t> </a:t>
            </a:r>
            <a:r>
              <a:rPr lang="en-US" dirty="0" smtClean="0"/>
              <a:t>   </a:t>
            </a:r>
            <a:r>
              <a:rPr lang="en-US" dirty="0"/>
              <a:t>clock</a:t>
            </a:r>
          </a:p>
        </p:txBody>
      </p:sp>
      <p:pic>
        <p:nvPicPr>
          <p:cNvPr id="11268" name="Picture 4" descr="gpsna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514600"/>
            <a:ext cx="2858557" cy="2314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69" name="Object 5"/>
          <p:cNvGraphicFramePr>
            <a:graphicFrameLocks noChangeAspect="1"/>
          </p:cNvGraphicFramePr>
          <p:nvPr>
            <p:extLst>
              <p:ext uri="{D42A27DB-BD31-4B8C-83A1-F6EECF244321}">
                <p14:modId xmlns:p14="http://schemas.microsoft.com/office/powerpoint/2010/main" val="545560490"/>
              </p:ext>
            </p:extLst>
          </p:nvPr>
        </p:nvGraphicFramePr>
        <p:xfrm>
          <a:off x="914400" y="4648200"/>
          <a:ext cx="2887663" cy="806450"/>
        </p:xfrm>
        <a:graphic>
          <a:graphicData uri="http://schemas.openxmlformats.org/presentationml/2006/ole">
            <mc:AlternateContent xmlns:mc="http://schemas.openxmlformats.org/markup-compatibility/2006">
              <mc:Choice xmlns:v="urn:schemas-microsoft-com:vml" Requires="v">
                <p:oleObj spid="_x0000_s54434" name="Equation" r:id="rId5" imgW="1409088" imgH="393529" progId="Equation.3">
                  <p:embed/>
                </p:oleObj>
              </mc:Choice>
              <mc:Fallback>
                <p:oleObj name="Equation" r:id="rId5" imgW="1409088"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648200"/>
                        <a:ext cx="2887663"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270" name="Object 6"/>
          <p:cNvGraphicFramePr>
            <a:graphicFrameLocks noChangeAspect="1"/>
          </p:cNvGraphicFramePr>
          <p:nvPr>
            <p:extLst>
              <p:ext uri="{D42A27DB-BD31-4B8C-83A1-F6EECF244321}">
                <p14:modId xmlns:p14="http://schemas.microsoft.com/office/powerpoint/2010/main" val="3530687151"/>
              </p:ext>
            </p:extLst>
          </p:nvPr>
        </p:nvGraphicFramePr>
        <p:xfrm>
          <a:off x="4495800" y="5076825"/>
          <a:ext cx="3876675" cy="520700"/>
        </p:xfrm>
        <a:graphic>
          <a:graphicData uri="http://schemas.openxmlformats.org/presentationml/2006/ole">
            <mc:AlternateContent xmlns:mc="http://schemas.openxmlformats.org/markup-compatibility/2006">
              <mc:Choice xmlns:v="urn:schemas-microsoft-com:vml" Requires="v">
                <p:oleObj spid="_x0000_s54435" name="Equation" r:id="rId7" imgW="1892300" imgH="254000" progId="Equation.3">
                  <p:embed/>
                </p:oleObj>
              </mc:Choice>
              <mc:Fallback>
                <p:oleObj name="Equation" r:id="rId7" imgW="1892300" imgH="254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5076825"/>
                        <a:ext cx="38766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271" name="Line 7"/>
          <p:cNvSpPr>
            <a:spLocks noChangeShapeType="1"/>
          </p:cNvSpPr>
          <p:nvPr/>
        </p:nvSpPr>
        <p:spPr bwMode="auto">
          <a:xfrm>
            <a:off x="3886200" y="5313363"/>
            <a:ext cx="5524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1272" name="Object 8"/>
          <p:cNvGraphicFramePr>
            <a:graphicFrameLocks noChangeAspect="1"/>
          </p:cNvGraphicFramePr>
          <p:nvPr>
            <p:extLst>
              <p:ext uri="{D42A27DB-BD31-4B8C-83A1-F6EECF244321}">
                <p14:modId xmlns:p14="http://schemas.microsoft.com/office/powerpoint/2010/main" val="733654514"/>
              </p:ext>
            </p:extLst>
          </p:nvPr>
        </p:nvGraphicFramePr>
        <p:xfrm>
          <a:off x="5105400" y="5780088"/>
          <a:ext cx="2992438" cy="520700"/>
        </p:xfrm>
        <a:graphic>
          <a:graphicData uri="http://schemas.openxmlformats.org/presentationml/2006/ole">
            <mc:AlternateContent xmlns:mc="http://schemas.openxmlformats.org/markup-compatibility/2006">
              <mc:Choice xmlns:v="urn:schemas-microsoft-com:vml" Requires="v">
                <p:oleObj spid="_x0000_s54436" name="Equation" r:id="rId9" imgW="1459866" imgH="253890" progId="Equation.3">
                  <p:embed/>
                </p:oleObj>
              </mc:Choice>
              <mc:Fallback>
                <p:oleObj name="Equation" r:id="rId9" imgW="1459866"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5780088"/>
                        <a:ext cx="299243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273" name="Line 9"/>
          <p:cNvSpPr>
            <a:spLocks noChangeShapeType="1"/>
          </p:cNvSpPr>
          <p:nvPr/>
        </p:nvSpPr>
        <p:spPr bwMode="auto">
          <a:xfrm flipV="1">
            <a:off x="4976813" y="6211888"/>
            <a:ext cx="661987" cy="33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274" name="Text Box 10"/>
          <p:cNvSpPr txBox="1">
            <a:spLocks noChangeArrowheads="1"/>
          </p:cNvSpPr>
          <p:nvPr/>
        </p:nvSpPr>
        <p:spPr bwMode="auto">
          <a:xfrm>
            <a:off x="4191000" y="6438900"/>
            <a:ext cx="22748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2000" dirty="0">
                <a:latin typeface="+mn-lt"/>
              </a:rPr>
              <a:t>called pseudo range</a:t>
            </a:r>
          </a:p>
        </p:txBody>
      </p:sp>
      <p:graphicFrame>
        <p:nvGraphicFramePr>
          <p:cNvPr id="11" name="Object 5"/>
          <p:cNvGraphicFramePr>
            <a:graphicFrameLocks noChangeAspect="1"/>
          </p:cNvGraphicFramePr>
          <p:nvPr>
            <p:extLst>
              <p:ext uri="{D42A27DB-BD31-4B8C-83A1-F6EECF244321}">
                <p14:modId xmlns:p14="http://schemas.microsoft.com/office/powerpoint/2010/main" val="1093884859"/>
              </p:ext>
            </p:extLst>
          </p:nvPr>
        </p:nvGraphicFramePr>
        <p:xfrm>
          <a:off x="1447800" y="1524000"/>
          <a:ext cx="2209800" cy="837452"/>
        </p:xfrm>
        <a:graphic>
          <a:graphicData uri="http://schemas.openxmlformats.org/presentationml/2006/ole">
            <mc:AlternateContent xmlns:mc="http://schemas.openxmlformats.org/markup-compatibility/2006">
              <mc:Choice xmlns:v="urn:schemas-microsoft-com:vml" Requires="v">
                <p:oleObj spid="_x0000_s54437" name="Equation" r:id="rId11" imgW="1104900" imgH="419100" progId="Equation.3">
                  <p:embed/>
                </p:oleObj>
              </mc:Choice>
              <mc:Fallback>
                <p:oleObj name="Equation" r:id="rId11" imgW="11049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7800" y="1524000"/>
                        <a:ext cx="2209800" cy="837452"/>
                      </a:xfrm>
                      <a:prstGeom prst="rect">
                        <a:avLst/>
                      </a:prstGeom>
                      <a:noFill/>
                      <a:ln>
                        <a:noFill/>
                      </a:ln>
                      <a:effec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3186038256"/>
              </p:ext>
            </p:extLst>
          </p:nvPr>
        </p:nvGraphicFramePr>
        <p:xfrm>
          <a:off x="4876800" y="1746543"/>
          <a:ext cx="2670175" cy="539457"/>
        </p:xfrm>
        <a:graphic>
          <a:graphicData uri="http://schemas.openxmlformats.org/presentationml/2006/ole">
            <mc:AlternateContent xmlns:mc="http://schemas.openxmlformats.org/markup-compatibility/2006">
              <mc:Choice xmlns:v="urn:schemas-microsoft-com:vml" Requires="v">
                <p:oleObj spid="_x0000_s54438" name="Equation" r:id="rId13" imgW="1256755" imgH="253890" progId="Equation.3">
                  <p:embed/>
                </p:oleObj>
              </mc:Choice>
              <mc:Fallback>
                <p:oleObj name="Equation" r:id="rId13" imgW="1256755" imgH="25389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6800" y="1746543"/>
                        <a:ext cx="2670175" cy="539457"/>
                      </a:xfrm>
                      <a:prstGeom prst="rect">
                        <a:avLst/>
                      </a:prstGeom>
                      <a:noFill/>
                      <a:ln>
                        <a:noFill/>
                      </a:ln>
                      <a:effectLst/>
                    </p:spPr>
                  </p:pic>
                </p:oleObj>
              </mc:Fallback>
            </mc:AlternateContent>
          </a:graphicData>
        </a:graphic>
      </p:graphicFrame>
      <p:sp>
        <p:nvSpPr>
          <p:cNvPr id="13" name="Line 7"/>
          <p:cNvSpPr>
            <a:spLocks noChangeShapeType="1"/>
          </p:cNvSpPr>
          <p:nvPr/>
        </p:nvSpPr>
        <p:spPr bwMode="auto">
          <a:xfrm>
            <a:off x="3987800" y="1974850"/>
            <a:ext cx="660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77414039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sz="4000" smtClean="0"/>
              <a:t>Active Badge</a:t>
            </a:r>
          </a:p>
        </p:txBody>
      </p:sp>
      <p:sp>
        <p:nvSpPr>
          <p:cNvPr id="36868" name="Rectangle 3"/>
          <p:cNvSpPr>
            <a:spLocks noGrp="1" noChangeArrowheads="1"/>
          </p:cNvSpPr>
          <p:nvPr>
            <p:ph type="body" idx="1"/>
          </p:nvPr>
        </p:nvSpPr>
        <p:spPr>
          <a:xfrm>
            <a:off x="457200" y="1600200"/>
            <a:ext cx="7924800" cy="4800600"/>
          </a:xfrm>
        </p:spPr>
        <p:txBody>
          <a:bodyPr/>
          <a:lstStyle/>
          <a:p>
            <a:pPr eaLnBrk="1" hangingPunct="1"/>
            <a:r>
              <a:rPr lang="en-US" dirty="0"/>
              <a:t>IR-</a:t>
            </a:r>
            <a:r>
              <a:rPr lang="en-US" dirty="0" smtClean="0"/>
              <a:t>based: </a:t>
            </a:r>
            <a:r>
              <a:rPr lang="en-GB" dirty="0"/>
              <a:t>e</a:t>
            </a:r>
            <a:r>
              <a:rPr lang="en-GB" dirty="0" smtClean="0"/>
              <a:t>very </a:t>
            </a:r>
            <a:r>
              <a:rPr lang="en-GB" dirty="0"/>
              <a:t>badge periodically, sends unique identifier, via infrared, to the </a:t>
            </a:r>
            <a:r>
              <a:rPr lang="en-GB" dirty="0" smtClean="0"/>
              <a:t>receivers</a:t>
            </a:r>
          </a:p>
          <a:p>
            <a:pPr eaLnBrk="1" hangingPunct="1"/>
            <a:r>
              <a:rPr lang="en-GB" dirty="0"/>
              <a:t>R</a:t>
            </a:r>
            <a:r>
              <a:rPr lang="en-GB" dirty="0" smtClean="0"/>
              <a:t>eceivers</a:t>
            </a:r>
            <a:r>
              <a:rPr lang="en-GB" dirty="0"/>
              <a:t>, receive this identifiers and store it on a central </a:t>
            </a:r>
            <a:r>
              <a:rPr lang="en-GB" dirty="0" smtClean="0"/>
              <a:t>server</a:t>
            </a:r>
            <a:endParaRPr lang="en-US" dirty="0"/>
          </a:p>
          <a:p>
            <a:pPr eaLnBrk="1" hangingPunct="1"/>
            <a:r>
              <a:rPr lang="en-US" dirty="0" smtClean="0"/>
              <a:t>Proximity</a:t>
            </a:r>
          </a:p>
        </p:txBody>
      </p:sp>
      <p:pic>
        <p:nvPicPr>
          <p:cNvPr id="36869" name="Picture 5" descr="http://privatewww.essex.ac.uk/~tmonca/photos/badges.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566988" y="3332163"/>
            <a:ext cx="4297362"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636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12775" y="304800"/>
            <a:ext cx="8153400" cy="990600"/>
          </a:xfrm>
        </p:spPr>
        <p:txBody>
          <a:bodyPr/>
          <a:lstStyle/>
          <a:p>
            <a:r>
              <a:rPr lang="en-US" altLang="zh-CN" sz="4000" dirty="0" smtClean="0">
                <a:ea typeface="华文仿宋" charset="0"/>
                <a:cs typeface="华文仿宋" charset="0"/>
              </a:rPr>
              <a:t>MIL (Mobile Inequality Localization) </a:t>
            </a:r>
            <a:endParaRPr lang="zh-CN" altLang="en-US" sz="4000" dirty="0">
              <a:ea typeface="华文仿宋" charset="0"/>
              <a:cs typeface="华文仿宋" charset="0"/>
            </a:endParaRPr>
          </a:p>
        </p:txBody>
      </p:sp>
      <p:sp>
        <p:nvSpPr>
          <p:cNvPr id="41987" name="Content Placeholder 2"/>
          <p:cNvSpPr>
            <a:spLocks noGrp="1"/>
          </p:cNvSpPr>
          <p:nvPr>
            <p:ph sz="quarter" idx="1"/>
          </p:nvPr>
        </p:nvSpPr>
        <p:spPr>
          <a:xfrm>
            <a:off x="457200" y="1357313"/>
            <a:ext cx="8229600" cy="4768850"/>
          </a:xfrm>
        </p:spPr>
        <p:txBody>
          <a:bodyPr/>
          <a:lstStyle/>
          <a:p>
            <a:r>
              <a:rPr lang="en-US" altLang="zh-CN" sz="2600" dirty="0">
                <a:ea typeface="华文仿宋" charset="0"/>
                <a:cs typeface="华文仿宋" charset="0"/>
              </a:rPr>
              <a:t>Illustration for relative distance constraints</a:t>
            </a:r>
          </a:p>
          <a:p>
            <a:r>
              <a:rPr lang="en-US" altLang="zh-CN" sz="2600" dirty="0">
                <a:ea typeface="华文仿宋" charset="0"/>
                <a:cs typeface="华文仿宋" charset="0"/>
              </a:rPr>
              <a:t>Static Constraint</a:t>
            </a:r>
          </a:p>
          <a:p>
            <a:r>
              <a:rPr lang="en-US" altLang="zh-CN" sz="2600" dirty="0">
                <a:ea typeface="华文仿宋" charset="0"/>
                <a:cs typeface="华文仿宋" charset="0"/>
              </a:rPr>
              <a:t>Velocity Constraint</a:t>
            </a:r>
          </a:p>
          <a:p>
            <a:endParaRPr lang="en-US" altLang="zh-CN" sz="2600" dirty="0">
              <a:ea typeface="华文仿宋" charset="0"/>
              <a:cs typeface="华文仿宋" charset="0"/>
            </a:endParaRPr>
          </a:p>
          <a:p>
            <a:r>
              <a:rPr lang="en-US" altLang="zh-CN" sz="2600" dirty="0">
                <a:ea typeface="华文仿宋" charset="0"/>
                <a:cs typeface="华文仿宋" charset="0"/>
              </a:rPr>
              <a:t>“Weighted center” based </a:t>
            </a:r>
          </a:p>
          <a:p>
            <a:pPr>
              <a:buFont typeface="Wingdings 2" charset="0"/>
              <a:buNone/>
            </a:pPr>
            <a:r>
              <a:rPr lang="en-US" altLang="zh-CN" sz="2600" dirty="0">
                <a:ea typeface="华文仿宋" charset="0"/>
                <a:cs typeface="华文仿宋" charset="0"/>
              </a:rPr>
              <a:t>	position estimation</a:t>
            </a:r>
          </a:p>
          <a:p>
            <a:endParaRPr lang="en-US" altLang="zh-CN" i="1" dirty="0">
              <a:ea typeface="华文仿宋" charset="0"/>
              <a:cs typeface="华文仿宋" charset="0"/>
            </a:endParaRPr>
          </a:p>
          <a:p>
            <a:endParaRPr lang="en-US" altLang="zh-CN" i="1" dirty="0">
              <a:ea typeface="华文仿宋" charset="0"/>
              <a:cs typeface="华文仿宋" charset="0"/>
            </a:endParaRPr>
          </a:p>
          <a:p>
            <a:endParaRPr lang="zh-CN" altLang="en-US" dirty="0">
              <a:ea typeface="华文仿宋" charset="0"/>
              <a:cs typeface="华文仿宋" charset="0"/>
            </a:endParaRP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905000"/>
            <a:ext cx="2890837" cy="1690688"/>
          </a:xfrm>
          <a:prstGeom prst="rect">
            <a:avLst/>
          </a:prstGeom>
          <a:noFill/>
          <a:ln w="9525">
            <a:solidFill>
              <a:srgbClr val="B95B22"/>
            </a:solidFill>
            <a:miter lim="800000"/>
            <a:headEnd/>
            <a:tailEnd/>
          </a:ln>
          <a:effectLst>
            <a:outerShdw blurRad="63500" dist="127001" dir="2700000" algn="tl" rotWithShape="0">
              <a:srgbClr val="000000">
                <a:alpha val="39999"/>
              </a:srgbClr>
            </a:outerShdw>
          </a:effectLst>
          <a:extLst>
            <a:ext uri="{909E8E84-426E-40DD-AFC4-6F175D3DCCD1}">
              <a14:hiddenFill xmlns:a14="http://schemas.microsoft.com/office/drawing/2010/main">
                <a:solidFill>
                  <a:srgbClr val="FFFFFF"/>
                </a:solidFill>
              </a14:hiddenFill>
            </a:ext>
          </a:extLst>
        </p:spPr>
      </p:pic>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191000"/>
            <a:ext cx="3709987" cy="1685925"/>
          </a:xfrm>
          <a:prstGeom prst="rect">
            <a:avLst/>
          </a:prstGeom>
          <a:noFill/>
          <a:ln w="9525">
            <a:solidFill>
              <a:srgbClr val="EBB391"/>
            </a:solidFill>
            <a:miter lim="800000"/>
            <a:headEnd/>
            <a:tailEnd/>
          </a:ln>
          <a:effectLst>
            <a:outerShdw blurRad="63500" dist="127001" dir="2700000" algn="tl" rotWithShape="0">
              <a:srgbClr val="000000">
                <a:alpha val="39999"/>
              </a:srgbClr>
            </a:outerShdw>
          </a:effectLst>
          <a:extLst>
            <a:ext uri="{909E8E84-426E-40DD-AFC4-6F175D3DCCD1}">
              <a14:hiddenFill xmlns:a14="http://schemas.microsoft.com/office/drawing/2010/main">
                <a:solidFill>
                  <a:srgbClr val="FFFFFF"/>
                </a:solidFill>
              </a14:hiddenFill>
            </a:ext>
          </a:extLst>
        </p:spPr>
      </p:pic>
      <p:pic>
        <p:nvPicPr>
          <p:cNvPr id="194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397375"/>
            <a:ext cx="2824163" cy="1851025"/>
          </a:xfrm>
          <a:prstGeom prst="rect">
            <a:avLst/>
          </a:prstGeom>
          <a:noFill/>
          <a:ln w="9525">
            <a:solidFill>
              <a:srgbClr val="B95B22"/>
            </a:solidFill>
            <a:miter lim="800000"/>
            <a:headEnd/>
            <a:tailEnd/>
          </a:ln>
          <a:effectLst>
            <a:outerShdw blurRad="63500" dist="127001" dir="2700000" algn="tl" rotWithShape="0">
              <a:srgbClr val="000000">
                <a:alpha val="39999"/>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61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sz="4000" dirty="0" smtClean="0"/>
              <a:t>Active Bat</a:t>
            </a:r>
          </a:p>
        </p:txBody>
      </p:sp>
      <p:sp>
        <p:nvSpPr>
          <p:cNvPr id="37892" name="Rectangle 3"/>
          <p:cNvSpPr>
            <a:spLocks noGrp="1" noChangeArrowheads="1"/>
          </p:cNvSpPr>
          <p:nvPr>
            <p:ph type="body" idx="1"/>
          </p:nvPr>
        </p:nvSpPr>
        <p:spPr/>
        <p:txBody>
          <a:bodyPr/>
          <a:lstStyle/>
          <a:p>
            <a:pPr eaLnBrk="1" hangingPunct="1"/>
            <a:r>
              <a:rPr lang="en-US" sz="2400" dirty="0" smtClean="0"/>
              <a:t>Ultrasonic</a:t>
            </a:r>
          </a:p>
          <a:p>
            <a:pPr eaLnBrk="1" hangingPunct="1"/>
            <a:r>
              <a:rPr lang="en-US" sz="2400" dirty="0" smtClean="0"/>
              <a:t>Time of flight of ultrasonic pings</a:t>
            </a:r>
          </a:p>
          <a:p>
            <a:pPr eaLnBrk="1" hangingPunct="1"/>
            <a:r>
              <a:rPr lang="en-US" sz="2400" dirty="0" smtClean="0"/>
              <a:t>3cm resolution</a:t>
            </a:r>
          </a:p>
          <a:p>
            <a:pPr eaLnBrk="1" hangingPunct="1"/>
            <a:endParaRPr lang="en-US" dirty="0" smtClean="0"/>
          </a:p>
          <a:p>
            <a:pPr eaLnBrk="1" hangingPunct="1"/>
            <a:endParaRPr lang="en-US" dirty="0" smtClean="0"/>
          </a:p>
        </p:txBody>
      </p:sp>
      <p:sp>
        <p:nvSpPr>
          <p:cNvPr id="37893" name="Rectangle 7"/>
          <p:cNvSpPr>
            <a:spLocks noChangeArrowheads="1"/>
          </p:cNvSpPr>
          <p:nvPr/>
        </p:nvSpPr>
        <p:spPr bwMode="auto">
          <a:xfrm>
            <a:off x="0" y="1108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pic>
        <p:nvPicPr>
          <p:cNvPr id="37894" name="Picture 6" descr="flatB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563" y="3665538"/>
            <a:ext cx="3544887"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Rectangle 8"/>
          <p:cNvSpPr>
            <a:spLocks noChangeArrowheads="1"/>
          </p:cNvSpPr>
          <p:nvPr/>
        </p:nvSpPr>
        <p:spPr bwMode="auto">
          <a:xfrm>
            <a:off x="4403725" y="3282950"/>
            <a:ext cx="336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200" b="0" i="0">
                <a:latin typeface="Times New Roman" pitchFamily="18" charset="0"/>
                <a:cs typeface="Times New Roman" pitchFamily="18" charset="0"/>
              </a:rPr>
              <a:t>    </a:t>
            </a:r>
            <a:endParaRPr lang="en-US" b="0" i="0">
              <a:latin typeface="Times New Roman" pitchFamily="18" charset="0"/>
            </a:endParaRPr>
          </a:p>
        </p:txBody>
      </p:sp>
      <p:pic>
        <p:nvPicPr>
          <p:cNvPr id="37896" name="Picture 5" descr="howbatsystemworks"/>
          <p:cNvPicPr>
            <a:picLocks noChangeAspect="1" noChangeArrowheads="1"/>
          </p:cNvPicPr>
          <p:nvPr/>
        </p:nvPicPr>
        <p:blipFill>
          <a:blip r:embed="rId3">
            <a:extLst>
              <a:ext uri="{28A0092B-C50C-407E-A947-70E740481C1C}">
                <a14:useLocalDpi xmlns:a14="http://schemas.microsoft.com/office/drawing/2010/main" val="0"/>
              </a:ext>
            </a:extLst>
          </a:blip>
          <a:srcRect b="10762"/>
          <a:stretch>
            <a:fillRect/>
          </a:stretch>
        </p:blipFill>
        <p:spPr bwMode="auto">
          <a:xfrm>
            <a:off x="5518150" y="3643313"/>
            <a:ext cx="2074863"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366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sz="4000" dirty="0" smtClean="0"/>
              <a:t>Cricket</a:t>
            </a:r>
          </a:p>
        </p:txBody>
      </p:sp>
      <p:sp>
        <p:nvSpPr>
          <p:cNvPr id="38916" name="Rectangle 3"/>
          <p:cNvSpPr>
            <a:spLocks noGrp="1" noChangeArrowheads="1"/>
          </p:cNvSpPr>
          <p:nvPr>
            <p:ph type="body" idx="1"/>
          </p:nvPr>
        </p:nvSpPr>
        <p:spPr/>
        <p:txBody>
          <a:bodyPr/>
          <a:lstStyle/>
          <a:p>
            <a:pPr eaLnBrk="1" hangingPunct="1"/>
            <a:r>
              <a:rPr lang="en-US" sz="2400" dirty="0" smtClean="0"/>
              <a:t>Similar to Active Bat</a:t>
            </a:r>
          </a:p>
          <a:p>
            <a:pPr eaLnBrk="1" hangingPunct="1"/>
            <a:r>
              <a:rPr lang="en-US" sz="2400" dirty="0" smtClean="0"/>
              <a:t>Decentralized compared to Active Bat</a:t>
            </a:r>
          </a:p>
          <a:p>
            <a:pPr eaLnBrk="1" hangingPunct="1"/>
            <a:endParaRPr lang="en-US" sz="2400" dirty="0" smtClean="0"/>
          </a:p>
        </p:txBody>
      </p:sp>
      <p:sp>
        <p:nvSpPr>
          <p:cNvPr id="38917" name="Rectangle 4"/>
          <p:cNvSpPr>
            <a:spLocks noChangeArrowheads="1"/>
          </p:cNvSpPr>
          <p:nvPr/>
        </p:nvSpPr>
        <p:spPr bwMode="auto">
          <a:xfrm>
            <a:off x="0" y="1108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38918" name="Rectangle 6"/>
          <p:cNvSpPr>
            <a:spLocks noChangeArrowheads="1"/>
          </p:cNvSpPr>
          <p:nvPr/>
        </p:nvSpPr>
        <p:spPr bwMode="auto">
          <a:xfrm>
            <a:off x="4403725" y="3282950"/>
            <a:ext cx="336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200" b="0" i="0">
                <a:latin typeface="Times New Roman" pitchFamily="18" charset="0"/>
                <a:cs typeface="Times New Roman" pitchFamily="18" charset="0"/>
              </a:rPr>
              <a:t>    </a:t>
            </a:r>
            <a:endParaRPr lang="en-US" b="0" i="0">
              <a:latin typeface="Times New Roman" pitchFamily="18" charset="0"/>
            </a:endParaRPr>
          </a:p>
        </p:txBody>
      </p:sp>
      <p:sp>
        <p:nvSpPr>
          <p:cNvPr id="38919" name="Rectangle 10"/>
          <p:cNvSpPr>
            <a:spLocks noChangeArrowheads="1"/>
          </p:cNvSpPr>
          <p:nvPr/>
        </p:nvSpPr>
        <p:spPr bwMode="auto">
          <a:xfrm>
            <a:off x="0" y="1622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pic>
        <p:nvPicPr>
          <p:cNvPr id="38920" name="Picture 9" descr="http://nms.lcs.mit.edu/projects/cricket/pictures/cricket_logo.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14400" y="3581400"/>
            <a:ext cx="3392487"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Rectangle 11"/>
          <p:cNvSpPr>
            <a:spLocks noChangeArrowheads="1"/>
          </p:cNvSpPr>
          <p:nvPr/>
        </p:nvSpPr>
        <p:spPr bwMode="auto">
          <a:xfrm>
            <a:off x="4441825" y="3292475"/>
            <a:ext cx="260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200" b="0" i="0">
                <a:latin typeface="Times New Roman" pitchFamily="18" charset="0"/>
                <a:cs typeface="Times New Roman" pitchFamily="18" charset="0"/>
              </a:rPr>
              <a:t>  </a:t>
            </a:r>
            <a:endParaRPr lang="en-US" b="0" i="0">
              <a:latin typeface="Times New Roman" pitchFamily="18" charset="0"/>
            </a:endParaRPr>
          </a:p>
        </p:txBody>
      </p:sp>
      <p:pic>
        <p:nvPicPr>
          <p:cNvPr id="38922" name="Picture 8" descr="http://nms.lcs.mit.edu/projects/cricket/pictures/cricket_deployment.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930775" y="3609975"/>
            <a:ext cx="33194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8015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z="4000" dirty="0" smtClean="0"/>
              <a:t>Cricket: </a:t>
            </a:r>
            <a:r>
              <a:rPr lang="en-GB" sz="4000" b="0" dirty="0" smtClean="0"/>
              <a:t>Introduction</a:t>
            </a:r>
            <a:endParaRPr lang="fr-FR" sz="4000" b="0" dirty="0"/>
          </a:p>
        </p:txBody>
      </p:sp>
      <p:sp>
        <p:nvSpPr>
          <p:cNvPr id="69635" name="Rectangle 3"/>
          <p:cNvSpPr>
            <a:spLocks noGrp="1" noChangeArrowheads="1"/>
          </p:cNvSpPr>
          <p:nvPr>
            <p:ph type="body" idx="1"/>
          </p:nvPr>
        </p:nvSpPr>
        <p:spPr>
          <a:xfrm>
            <a:off x="533400" y="1341438"/>
            <a:ext cx="7880350" cy="4967287"/>
          </a:xfrm>
        </p:spPr>
        <p:txBody>
          <a:bodyPr/>
          <a:lstStyle/>
          <a:p>
            <a:r>
              <a:rPr lang="en-GB" sz="2400" b="0" dirty="0"/>
              <a:t>Location system</a:t>
            </a:r>
            <a:endParaRPr lang="fr-FR" sz="2400" b="0" dirty="0"/>
          </a:p>
          <a:p>
            <a:r>
              <a:rPr lang="en-GB" sz="2400" b="0" dirty="0"/>
              <a:t>Project started in 2000 by the MIT</a:t>
            </a:r>
            <a:endParaRPr lang="fr-FR" sz="2400" b="0" dirty="0"/>
          </a:p>
          <a:p>
            <a:r>
              <a:rPr lang="en-GB" sz="2400" b="0" dirty="0"/>
              <a:t>Other groups of researchers in private companies</a:t>
            </a:r>
            <a:endParaRPr lang="fr-FR" sz="2400" b="0" dirty="0"/>
          </a:p>
          <a:p>
            <a:r>
              <a:rPr lang="en-GB" sz="2400" b="0" dirty="0"/>
              <a:t>Small, cheap, easy to use</a:t>
            </a:r>
            <a:endParaRPr lang="fr-FR" sz="2400" b="0" dirty="0"/>
          </a:p>
        </p:txBody>
      </p:sp>
      <p:pic>
        <p:nvPicPr>
          <p:cNvPr id="69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788" y="3400651"/>
            <a:ext cx="4241800" cy="2695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7" name="Text Box 5"/>
          <p:cNvSpPr txBox="1">
            <a:spLocks noChangeArrowheads="1"/>
          </p:cNvSpPr>
          <p:nvPr/>
        </p:nvSpPr>
        <p:spPr bwMode="auto">
          <a:xfrm>
            <a:off x="2490788" y="6107112"/>
            <a:ext cx="424815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gn="ctr">
              <a:lnSpc>
                <a:spcPct val="93000"/>
              </a:lnSpc>
              <a:buClr>
                <a:srgbClr val="000000"/>
              </a:buClr>
              <a:buSzPct val="45000"/>
              <a:buFont typeface="StarSymbol" charset="0"/>
              <a:buNone/>
            </a:pPr>
            <a:r>
              <a:rPr lang="en-GB" sz="2000" dirty="0">
                <a:solidFill>
                  <a:srgbClr val="000000"/>
                </a:solidFill>
              </a:rPr>
              <a:t>Cricket node v2.0</a:t>
            </a:r>
          </a:p>
        </p:txBody>
      </p:sp>
    </p:spTree>
    <p:extLst>
      <p:ext uri="{BB962C8B-B14F-4D97-AF65-F5344CB8AC3E}">
        <p14:creationId xmlns:p14="http://schemas.microsoft.com/office/powerpoint/2010/main" val="39937478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sz="4000" dirty="0"/>
              <a:t>Cricket: </a:t>
            </a:r>
            <a:r>
              <a:rPr lang="en-GB" sz="4000" b="0" dirty="0" smtClean="0"/>
              <a:t>5 Specific Goals</a:t>
            </a:r>
            <a:endParaRPr lang="fr-FR" sz="4000" b="0" dirty="0"/>
          </a:p>
        </p:txBody>
      </p:sp>
      <p:sp>
        <p:nvSpPr>
          <p:cNvPr id="71683" name="Rectangle 3"/>
          <p:cNvSpPr>
            <a:spLocks noGrp="1" noChangeArrowheads="1"/>
          </p:cNvSpPr>
          <p:nvPr>
            <p:ph type="body" idx="1"/>
          </p:nvPr>
        </p:nvSpPr>
        <p:spPr>
          <a:xfrm>
            <a:off x="533400" y="1341438"/>
            <a:ext cx="7880350" cy="4967287"/>
          </a:xfrm>
        </p:spPr>
        <p:txBody>
          <a:bodyPr/>
          <a:lstStyle/>
          <a:p>
            <a:r>
              <a:rPr lang="en-GB" b="0" dirty="0"/>
              <a:t>User privacy</a:t>
            </a:r>
          </a:p>
          <a:p>
            <a:pPr lvl="1"/>
            <a:r>
              <a:rPr lang="en-GB" b="0" dirty="0"/>
              <a:t>location-support system, not location-tracking system</a:t>
            </a:r>
          </a:p>
          <a:p>
            <a:pPr lvl="1"/>
            <a:r>
              <a:rPr lang="en-GB" b="0" dirty="0"/>
              <a:t>position known only by the user</a:t>
            </a:r>
            <a:endParaRPr lang="fr-FR" b="0" dirty="0"/>
          </a:p>
          <a:p>
            <a:r>
              <a:rPr lang="en-GB" b="0" dirty="0"/>
              <a:t>Decentralized administration</a:t>
            </a:r>
          </a:p>
          <a:p>
            <a:pPr lvl="1"/>
            <a:r>
              <a:rPr lang="en-GB" b="0" dirty="0"/>
              <a:t>easier for a scalable system</a:t>
            </a:r>
          </a:p>
          <a:p>
            <a:pPr lvl="1"/>
            <a:r>
              <a:rPr lang="en-GB" b="0" dirty="0"/>
              <a:t>each space (e.g. a room) owned by a beacon</a:t>
            </a:r>
            <a:endParaRPr lang="fr-FR" b="0" dirty="0"/>
          </a:p>
          <a:p>
            <a:r>
              <a:rPr lang="en-GB" b="0" dirty="0"/>
              <a:t>Network heterogeneity</a:t>
            </a:r>
          </a:p>
          <a:p>
            <a:pPr lvl="1"/>
            <a:r>
              <a:rPr lang="en-GB" b="0" dirty="0"/>
              <a:t>need to decouple the system from other data communication protocols (e.g. Ethernet, WLAN)</a:t>
            </a:r>
            <a:endParaRPr lang="fr-FR" b="0" dirty="0"/>
          </a:p>
          <a:p>
            <a:r>
              <a:rPr lang="en-GB" b="0" dirty="0"/>
              <a:t>Cost</a:t>
            </a:r>
          </a:p>
          <a:p>
            <a:pPr lvl="1"/>
            <a:r>
              <a:rPr lang="en-GB" b="0" dirty="0"/>
              <a:t>less than U.S. $10 per node</a:t>
            </a:r>
            <a:endParaRPr lang="fr-FR" b="0" dirty="0"/>
          </a:p>
          <a:p>
            <a:r>
              <a:rPr lang="en-GB" b="0" dirty="0"/>
              <a:t>Room-sized granularity</a:t>
            </a:r>
          </a:p>
          <a:p>
            <a:pPr lvl="1"/>
            <a:r>
              <a:rPr lang="en-GB" b="0" dirty="0"/>
              <a:t>regions determined within one or two square feet</a:t>
            </a:r>
            <a:endParaRPr lang="fr-FR" b="0" dirty="0"/>
          </a:p>
        </p:txBody>
      </p:sp>
    </p:spTree>
    <p:extLst>
      <p:ext uri="{BB962C8B-B14F-4D97-AF65-F5344CB8AC3E}">
        <p14:creationId xmlns:p14="http://schemas.microsoft.com/office/powerpoint/2010/main" val="2413071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TW" sz="4000" dirty="0"/>
              <a:t>What is Localization</a:t>
            </a:r>
          </a:p>
        </p:txBody>
      </p:sp>
      <p:sp>
        <p:nvSpPr>
          <p:cNvPr id="41987" name="Rectangle 3"/>
          <p:cNvSpPr>
            <a:spLocks noGrp="1" noChangeArrowheads="1"/>
          </p:cNvSpPr>
          <p:nvPr>
            <p:ph type="body" idx="1"/>
          </p:nvPr>
        </p:nvSpPr>
        <p:spPr>
          <a:xfrm>
            <a:off x="381000" y="1508125"/>
            <a:ext cx="5397500" cy="4576763"/>
          </a:xfrm>
        </p:spPr>
        <p:txBody>
          <a:bodyPr/>
          <a:lstStyle/>
          <a:p>
            <a:pPr marL="469900" indent="-469900"/>
            <a:r>
              <a:rPr lang="en-US" altLang="zh-TW" sz="2400" dirty="0"/>
              <a:t>A mechanism for discovering spatial relationships between objects</a:t>
            </a:r>
          </a:p>
        </p:txBody>
      </p:sp>
      <p:sp>
        <p:nvSpPr>
          <p:cNvPr id="41988" name="Freeform 4"/>
          <p:cNvSpPr>
            <a:spLocks/>
          </p:cNvSpPr>
          <p:nvPr/>
        </p:nvSpPr>
        <p:spPr bwMode="auto">
          <a:xfrm>
            <a:off x="225425" y="5418138"/>
            <a:ext cx="5029200" cy="622300"/>
          </a:xfrm>
          <a:custGeom>
            <a:avLst/>
            <a:gdLst>
              <a:gd name="T0" fmla="*/ 0 w 3168"/>
              <a:gd name="T1" fmla="*/ 392 h 392"/>
              <a:gd name="T2" fmla="*/ 1680 w 3168"/>
              <a:gd name="T3" fmla="*/ 8 h 392"/>
              <a:gd name="T4" fmla="*/ 3168 w 3168"/>
              <a:gd name="T5" fmla="*/ 344 h 392"/>
            </a:gdLst>
            <a:ahLst/>
            <a:cxnLst>
              <a:cxn ang="0">
                <a:pos x="T0" y="T1"/>
              </a:cxn>
              <a:cxn ang="0">
                <a:pos x="T2" y="T3"/>
              </a:cxn>
              <a:cxn ang="0">
                <a:pos x="T4" y="T5"/>
              </a:cxn>
            </a:cxnLst>
            <a:rect l="0" t="0" r="r" b="b"/>
            <a:pathLst>
              <a:path w="3168" h="392">
                <a:moveTo>
                  <a:pt x="0" y="392"/>
                </a:moveTo>
                <a:cubicBezTo>
                  <a:pt x="576" y="204"/>
                  <a:pt x="1152" y="16"/>
                  <a:pt x="1680" y="8"/>
                </a:cubicBezTo>
                <a:cubicBezTo>
                  <a:pt x="2208" y="0"/>
                  <a:pt x="2688" y="172"/>
                  <a:pt x="3168" y="344"/>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aphicFrame>
        <p:nvGraphicFramePr>
          <p:cNvPr id="41989" name="Object 5"/>
          <p:cNvGraphicFramePr>
            <a:graphicFrameLocks noChangeAspect="1"/>
          </p:cNvGraphicFramePr>
          <p:nvPr/>
        </p:nvGraphicFramePr>
        <p:xfrm>
          <a:off x="1139825" y="5507038"/>
          <a:ext cx="838200" cy="530225"/>
        </p:xfrm>
        <a:graphic>
          <a:graphicData uri="http://schemas.openxmlformats.org/presentationml/2006/ole">
            <mc:AlternateContent xmlns:mc="http://schemas.openxmlformats.org/markup-compatibility/2006">
              <mc:Choice xmlns:v="urn:schemas-microsoft-com:vml" Requires="v">
                <p:oleObj spid="_x0000_s13596" name="Image" r:id="rId4" imgW="2488889" imgH="1574048" progId="Photoshop.Image.6">
                  <p:embed/>
                </p:oleObj>
              </mc:Choice>
              <mc:Fallback>
                <p:oleObj name="Image" r:id="rId4" imgW="2488889" imgH="1574048"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825" y="5507038"/>
                        <a:ext cx="838200" cy="53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0" name="Object 6"/>
          <p:cNvGraphicFramePr>
            <a:graphicFrameLocks noChangeAspect="1"/>
          </p:cNvGraphicFramePr>
          <p:nvPr/>
        </p:nvGraphicFramePr>
        <p:xfrm>
          <a:off x="4568825" y="5811838"/>
          <a:ext cx="838200" cy="530225"/>
        </p:xfrm>
        <a:graphic>
          <a:graphicData uri="http://schemas.openxmlformats.org/presentationml/2006/ole">
            <mc:AlternateContent xmlns:mc="http://schemas.openxmlformats.org/markup-compatibility/2006">
              <mc:Choice xmlns:v="urn:schemas-microsoft-com:vml" Requires="v">
                <p:oleObj spid="_x0000_s13597" name="Image" r:id="rId6" imgW="2488889" imgH="1574048" progId="Photoshop.Image.6">
                  <p:embed/>
                </p:oleObj>
              </mc:Choice>
              <mc:Fallback>
                <p:oleObj name="Image" r:id="rId6" imgW="2488889" imgH="1574048"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8825" y="5811838"/>
                        <a:ext cx="838200" cy="53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1" name="Freeform 7"/>
          <p:cNvSpPr>
            <a:spLocks/>
          </p:cNvSpPr>
          <p:nvPr/>
        </p:nvSpPr>
        <p:spPr bwMode="auto">
          <a:xfrm>
            <a:off x="3654425" y="4884738"/>
            <a:ext cx="5029200" cy="622300"/>
          </a:xfrm>
          <a:custGeom>
            <a:avLst/>
            <a:gdLst>
              <a:gd name="T0" fmla="*/ 0 w 3168"/>
              <a:gd name="T1" fmla="*/ 392 h 392"/>
              <a:gd name="T2" fmla="*/ 1680 w 3168"/>
              <a:gd name="T3" fmla="*/ 8 h 392"/>
              <a:gd name="T4" fmla="*/ 3168 w 3168"/>
              <a:gd name="T5" fmla="*/ 344 h 392"/>
            </a:gdLst>
            <a:ahLst/>
            <a:cxnLst>
              <a:cxn ang="0">
                <a:pos x="T0" y="T1"/>
              </a:cxn>
              <a:cxn ang="0">
                <a:pos x="T2" y="T3"/>
              </a:cxn>
              <a:cxn ang="0">
                <a:pos x="T4" y="T5"/>
              </a:cxn>
            </a:cxnLst>
            <a:rect l="0" t="0" r="r" b="b"/>
            <a:pathLst>
              <a:path w="3168" h="392">
                <a:moveTo>
                  <a:pt x="0" y="392"/>
                </a:moveTo>
                <a:cubicBezTo>
                  <a:pt x="576" y="204"/>
                  <a:pt x="1152" y="16"/>
                  <a:pt x="1680" y="8"/>
                </a:cubicBezTo>
                <a:cubicBezTo>
                  <a:pt x="2208" y="0"/>
                  <a:pt x="2688" y="172"/>
                  <a:pt x="3168" y="344"/>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aphicFrame>
        <p:nvGraphicFramePr>
          <p:cNvPr id="41992" name="Object 8"/>
          <p:cNvGraphicFramePr>
            <a:graphicFrameLocks noChangeAspect="1"/>
          </p:cNvGraphicFramePr>
          <p:nvPr/>
        </p:nvGraphicFramePr>
        <p:xfrm>
          <a:off x="4568825" y="4973638"/>
          <a:ext cx="838200" cy="530225"/>
        </p:xfrm>
        <a:graphic>
          <a:graphicData uri="http://schemas.openxmlformats.org/presentationml/2006/ole">
            <mc:AlternateContent xmlns:mc="http://schemas.openxmlformats.org/markup-compatibility/2006">
              <mc:Choice xmlns:v="urn:schemas-microsoft-com:vml" Requires="v">
                <p:oleObj spid="_x0000_s13598" name="Image" r:id="rId7" imgW="2488889" imgH="1574048" progId="Photoshop.Image.6">
                  <p:embed/>
                </p:oleObj>
              </mc:Choice>
              <mc:Fallback>
                <p:oleObj name="Image" r:id="rId7" imgW="2488889" imgH="1574048"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8825" y="4973638"/>
                        <a:ext cx="838200" cy="53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3" name="Object 9"/>
          <p:cNvGraphicFramePr>
            <a:graphicFrameLocks noChangeAspect="1"/>
          </p:cNvGraphicFramePr>
          <p:nvPr/>
        </p:nvGraphicFramePr>
        <p:xfrm>
          <a:off x="7997825" y="5278438"/>
          <a:ext cx="838200" cy="530225"/>
        </p:xfrm>
        <a:graphic>
          <a:graphicData uri="http://schemas.openxmlformats.org/presentationml/2006/ole">
            <mc:AlternateContent xmlns:mc="http://schemas.openxmlformats.org/markup-compatibility/2006">
              <mc:Choice xmlns:v="urn:schemas-microsoft-com:vml" Requires="v">
                <p:oleObj spid="_x0000_s13599" name="Image" r:id="rId8" imgW="2488889" imgH="1574048" progId="Photoshop.Image.6">
                  <p:embed/>
                </p:oleObj>
              </mc:Choice>
              <mc:Fallback>
                <p:oleObj name="Image" r:id="rId8" imgW="2488889" imgH="1574048"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7825" y="5278438"/>
                        <a:ext cx="838200" cy="53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99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97625" y="3817938"/>
            <a:ext cx="1609725"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1995" name="Object 11"/>
          <p:cNvGraphicFramePr>
            <a:graphicFrameLocks noChangeAspect="1"/>
          </p:cNvGraphicFramePr>
          <p:nvPr/>
        </p:nvGraphicFramePr>
        <p:xfrm>
          <a:off x="5711825" y="5354638"/>
          <a:ext cx="838200" cy="530225"/>
        </p:xfrm>
        <a:graphic>
          <a:graphicData uri="http://schemas.openxmlformats.org/presentationml/2006/ole">
            <mc:AlternateContent xmlns:mc="http://schemas.openxmlformats.org/markup-compatibility/2006">
              <mc:Choice xmlns:v="urn:schemas-microsoft-com:vml" Requires="v">
                <p:oleObj spid="_x0000_s13600" name="Image" r:id="rId10" imgW="2488889" imgH="1574048" progId="Photoshop.Image.6">
                  <p:embed/>
                </p:oleObj>
              </mc:Choice>
              <mc:Fallback>
                <p:oleObj name="Image" r:id="rId10" imgW="2488889" imgH="1574048"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1825" y="5354638"/>
                        <a:ext cx="838200" cy="53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99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35225" y="3741738"/>
            <a:ext cx="189865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1997" name="Object 13"/>
          <p:cNvGraphicFramePr>
            <a:graphicFrameLocks noChangeAspect="1"/>
          </p:cNvGraphicFramePr>
          <p:nvPr/>
        </p:nvGraphicFramePr>
        <p:xfrm>
          <a:off x="2282825" y="5888038"/>
          <a:ext cx="838200" cy="530225"/>
        </p:xfrm>
        <a:graphic>
          <a:graphicData uri="http://schemas.openxmlformats.org/presentationml/2006/ole">
            <mc:AlternateContent xmlns:mc="http://schemas.openxmlformats.org/markup-compatibility/2006">
              <mc:Choice xmlns:v="urn:schemas-microsoft-com:vml" Requires="v">
                <p:oleObj spid="_x0000_s13601" name="Image" r:id="rId12" imgW="2488889" imgH="1574048" progId="Photoshop.Image.6">
                  <p:embed/>
                </p:oleObj>
              </mc:Choice>
              <mc:Fallback>
                <p:oleObj name="Image" r:id="rId12" imgW="2488889" imgH="1574048"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2825" y="5888038"/>
                        <a:ext cx="838200" cy="53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8" name="Line 14"/>
          <p:cNvSpPr>
            <a:spLocks noChangeShapeType="1"/>
          </p:cNvSpPr>
          <p:nvPr/>
        </p:nvSpPr>
        <p:spPr bwMode="auto">
          <a:xfrm>
            <a:off x="1520825" y="5646738"/>
            <a:ext cx="1143000" cy="4572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1999" name="Line 15"/>
          <p:cNvSpPr>
            <a:spLocks noChangeShapeType="1"/>
          </p:cNvSpPr>
          <p:nvPr/>
        </p:nvSpPr>
        <p:spPr bwMode="auto">
          <a:xfrm>
            <a:off x="5026025" y="5189538"/>
            <a:ext cx="1066800" cy="3810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000" name="Line 16"/>
          <p:cNvSpPr>
            <a:spLocks noChangeShapeType="1"/>
          </p:cNvSpPr>
          <p:nvPr/>
        </p:nvSpPr>
        <p:spPr bwMode="auto">
          <a:xfrm flipH="1">
            <a:off x="4949825" y="5189538"/>
            <a:ext cx="76200" cy="7620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001" name="Line 17"/>
          <p:cNvSpPr>
            <a:spLocks noChangeShapeType="1"/>
          </p:cNvSpPr>
          <p:nvPr/>
        </p:nvSpPr>
        <p:spPr bwMode="auto">
          <a:xfrm flipV="1">
            <a:off x="2663825" y="5951538"/>
            <a:ext cx="2286000" cy="1524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002" name="Line 18"/>
          <p:cNvSpPr>
            <a:spLocks noChangeShapeType="1"/>
          </p:cNvSpPr>
          <p:nvPr/>
        </p:nvSpPr>
        <p:spPr bwMode="auto">
          <a:xfrm flipV="1">
            <a:off x="4949825" y="5570538"/>
            <a:ext cx="1143000" cy="3810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aphicFrame>
        <p:nvGraphicFramePr>
          <p:cNvPr id="42003" name="Object 19"/>
          <p:cNvGraphicFramePr>
            <a:graphicFrameLocks noChangeAspect="1"/>
          </p:cNvGraphicFramePr>
          <p:nvPr/>
        </p:nvGraphicFramePr>
        <p:xfrm>
          <a:off x="6931025" y="6027738"/>
          <a:ext cx="838200" cy="530225"/>
        </p:xfrm>
        <a:graphic>
          <a:graphicData uri="http://schemas.openxmlformats.org/presentationml/2006/ole">
            <mc:AlternateContent xmlns:mc="http://schemas.openxmlformats.org/markup-compatibility/2006">
              <mc:Choice xmlns:v="urn:schemas-microsoft-com:vml" Requires="v">
                <p:oleObj spid="_x0000_s13602" name="Image" r:id="rId13" imgW="2488889" imgH="1574048" progId="Photoshop.Image.6">
                  <p:embed/>
                </p:oleObj>
              </mc:Choice>
              <mc:Fallback>
                <p:oleObj name="Image" r:id="rId13" imgW="2488889" imgH="1574048"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1025" y="6027738"/>
                        <a:ext cx="838200" cy="530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04" name="Line 20"/>
          <p:cNvSpPr>
            <a:spLocks noChangeShapeType="1"/>
          </p:cNvSpPr>
          <p:nvPr/>
        </p:nvSpPr>
        <p:spPr bwMode="auto">
          <a:xfrm flipV="1">
            <a:off x="7312025" y="5418138"/>
            <a:ext cx="1143000" cy="7620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005" name="Line 21"/>
          <p:cNvSpPr>
            <a:spLocks noChangeShapeType="1"/>
          </p:cNvSpPr>
          <p:nvPr/>
        </p:nvSpPr>
        <p:spPr bwMode="auto">
          <a:xfrm>
            <a:off x="6092825" y="5570538"/>
            <a:ext cx="1219200" cy="6096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006" name="Line 22"/>
          <p:cNvSpPr>
            <a:spLocks noChangeShapeType="1"/>
          </p:cNvSpPr>
          <p:nvPr/>
        </p:nvSpPr>
        <p:spPr bwMode="auto">
          <a:xfrm>
            <a:off x="4949825" y="5951538"/>
            <a:ext cx="2362200" cy="2286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007" name="Line 23"/>
          <p:cNvSpPr>
            <a:spLocks noChangeShapeType="1"/>
          </p:cNvSpPr>
          <p:nvPr/>
        </p:nvSpPr>
        <p:spPr bwMode="auto">
          <a:xfrm flipH="1" flipV="1">
            <a:off x="8150225" y="1760538"/>
            <a:ext cx="304800" cy="36576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42008" name="Picture 24" descr="BS00925_"/>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93025" y="1074738"/>
            <a:ext cx="1225550" cy="658812"/>
          </a:xfrm>
          <a:prstGeom prst="rect">
            <a:avLst/>
          </a:prstGeom>
          <a:noFill/>
          <a:extLst>
            <a:ext uri="{909E8E84-426E-40DD-AFC4-6F175D3DCCD1}">
              <a14:hiddenFill xmlns:a14="http://schemas.microsoft.com/office/drawing/2010/main">
                <a:solidFill>
                  <a:srgbClr val="FFFFFF"/>
                </a:solidFill>
              </a14:hiddenFill>
            </a:ext>
          </a:extLst>
        </p:spPr>
      </p:pic>
      <p:pic>
        <p:nvPicPr>
          <p:cNvPr id="42009" name="Picture 25" descr="BS00925_"/>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83225" y="1379538"/>
            <a:ext cx="1225550" cy="658812"/>
          </a:xfrm>
          <a:prstGeom prst="rect">
            <a:avLst/>
          </a:prstGeom>
          <a:noFill/>
          <a:extLst>
            <a:ext uri="{909E8E84-426E-40DD-AFC4-6F175D3DCCD1}">
              <a14:hiddenFill xmlns:a14="http://schemas.microsoft.com/office/drawing/2010/main">
                <a:solidFill>
                  <a:srgbClr val="FFFFFF"/>
                </a:solidFill>
              </a14:hiddenFill>
            </a:ext>
          </a:extLst>
        </p:spPr>
      </p:pic>
      <p:sp>
        <p:nvSpPr>
          <p:cNvPr id="42010" name="Line 26"/>
          <p:cNvSpPr>
            <a:spLocks noChangeShapeType="1"/>
          </p:cNvSpPr>
          <p:nvPr/>
        </p:nvSpPr>
        <p:spPr bwMode="auto">
          <a:xfrm flipH="1" flipV="1">
            <a:off x="5940425" y="1989138"/>
            <a:ext cx="2514600" cy="34290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42011" name="Picture 27" descr="AN02514_"/>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59225" y="3970338"/>
            <a:ext cx="612775" cy="1089025"/>
          </a:xfrm>
          <a:prstGeom prst="rect">
            <a:avLst/>
          </a:prstGeom>
          <a:noFill/>
          <a:extLst>
            <a:ext uri="{909E8E84-426E-40DD-AFC4-6F175D3DCCD1}">
              <a14:hiddenFill xmlns:a14="http://schemas.microsoft.com/office/drawing/2010/main">
                <a:solidFill>
                  <a:srgbClr val="FFFFFF"/>
                </a:solidFill>
              </a14:hiddenFill>
            </a:ext>
          </a:extLst>
        </p:spPr>
      </p:pic>
      <p:sp>
        <p:nvSpPr>
          <p:cNvPr id="42012" name="Line 28"/>
          <p:cNvSpPr>
            <a:spLocks noChangeShapeType="1"/>
          </p:cNvSpPr>
          <p:nvPr/>
        </p:nvSpPr>
        <p:spPr bwMode="auto">
          <a:xfrm>
            <a:off x="4264025" y="4503738"/>
            <a:ext cx="762000" cy="6858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013" name="Line 29"/>
          <p:cNvSpPr>
            <a:spLocks noChangeShapeType="1"/>
          </p:cNvSpPr>
          <p:nvPr/>
        </p:nvSpPr>
        <p:spPr bwMode="auto">
          <a:xfrm>
            <a:off x="4264025" y="4503738"/>
            <a:ext cx="685800" cy="14478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014" name="Line 30"/>
          <p:cNvSpPr>
            <a:spLocks noChangeShapeType="1"/>
          </p:cNvSpPr>
          <p:nvPr/>
        </p:nvSpPr>
        <p:spPr bwMode="auto">
          <a:xfrm flipH="1">
            <a:off x="2663825" y="4503738"/>
            <a:ext cx="1600200" cy="160020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extLst>
      <p:ext uri="{BB962C8B-B14F-4D97-AF65-F5344CB8AC3E}">
        <p14:creationId xmlns:p14="http://schemas.microsoft.com/office/powerpoint/2010/main" val="1240355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274638"/>
            <a:ext cx="8001000" cy="1143000"/>
          </a:xfrm>
        </p:spPr>
        <p:txBody>
          <a:bodyPr/>
          <a:lstStyle/>
          <a:p>
            <a:r>
              <a:rPr lang="en-US" sz="4000" dirty="0"/>
              <a:t>Cricket: </a:t>
            </a:r>
            <a:r>
              <a:rPr lang="en-GB" sz="4000" b="0" dirty="0" smtClean="0"/>
              <a:t>Determination </a:t>
            </a:r>
            <a:r>
              <a:rPr lang="en-GB" sz="4000" b="0" dirty="0"/>
              <a:t>of the </a:t>
            </a:r>
            <a:r>
              <a:rPr lang="en-GB" sz="4000" b="0" dirty="0" smtClean="0"/>
              <a:t>Distance</a:t>
            </a:r>
            <a:endParaRPr lang="fr-FR" sz="4000" b="0" dirty="0"/>
          </a:p>
        </p:txBody>
      </p:sp>
      <p:sp>
        <p:nvSpPr>
          <p:cNvPr id="72707" name="Rectangle 3"/>
          <p:cNvSpPr>
            <a:spLocks noGrp="1" noChangeArrowheads="1"/>
          </p:cNvSpPr>
          <p:nvPr>
            <p:ph type="body" idx="1"/>
          </p:nvPr>
        </p:nvSpPr>
        <p:spPr>
          <a:xfrm>
            <a:off x="533400" y="1341438"/>
            <a:ext cx="7880350" cy="4967287"/>
          </a:xfrm>
        </p:spPr>
        <p:txBody>
          <a:bodyPr/>
          <a:lstStyle/>
          <a:p>
            <a:r>
              <a:rPr lang="en-GB" sz="2400" b="0" dirty="0"/>
              <a:t>First version</a:t>
            </a:r>
          </a:p>
          <a:p>
            <a:pPr lvl="1"/>
            <a:r>
              <a:rPr lang="en-GB" b="0" dirty="0"/>
              <a:t>purely RF-based system</a:t>
            </a:r>
          </a:p>
          <a:p>
            <a:pPr lvl="1"/>
            <a:r>
              <a:rPr lang="en-GB" b="0" dirty="0"/>
              <a:t>problems due to RF propagation within buildings</a:t>
            </a:r>
          </a:p>
          <a:p>
            <a:pPr lvl="1">
              <a:buFont typeface="Times New Roman" pitchFamily="18" charset="0"/>
              <a:buNone/>
            </a:pPr>
            <a:endParaRPr lang="fr-FR" b="0" dirty="0"/>
          </a:p>
          <a:p>
            <a:r>
              <a:rPr lang="en-GB" sz="2400" b="0" dirty="0" smtClean="0"/>
              <a:t>Second </a:t>
            </a:r>
            <a:r>
              <a:rPr lang="en-GB" sz="2400" b="0" dirty="0"/>
              <a:t>version</a:t>
            </a:r>
          </a:p>
          <a:p>
            <a:pPr lvl="1"/>
            <a:r>
              <a:rPr lang="en-GB" b="0" dirty="0"/>
              <a:t>combination of RF and ultrasound hardware</a:t>
            </a:r>
          </a:p>
          <a:p>
            <a:pPr lvl="1"/>
            <a:r>
              <a:rPr lang="en-GB" b="0" dirty="0"/>
              <a:t>measure of the one-way propagation time of the ultrasonic signals emitted by a node</a:t>
            </a:r>
          </a:p>
          <a:p>
            <a:pPr lvl="1"/>
            <a:r>
              <a:rPr lang="en-GB" b="0" dirty="0"/>
              <a:t>main idea : information about the space periodically broadcasted concurrently over RF, together with an ultrasonic pulse</a:t>
            </a:r>
          </a:p>
          <a:p>
            <a:pPr lvl="1"/>
            <a:r>
              <a:rPr lang="en-GB" b="0" dirty="0"/>
              <a:t>speed of sound in air : about 340 m/s</a:t>
            </a:r>
          </a:p>
          <a:p>
            <a:pPr lvl="1"/>
            <a:r>
              <a:rPr lang="en-GB" b="0" dirty="0"/>
              <a:t>speed of light : about  300 000 000 m/s</a:t>
            </a:r>
          </a:p>
          <a:p>
            <a:pPr lvl="1"/>
            <a:endParaRPr lang="fr-FR" b="0" dirty="0"/>
          </a:p>
          <a:p>
            <a:endParaRPr lang="fr-FR" b="0" dirty="0"/>
          </a:p>
        </p:txBody>
      </p:sp>
    </p:spTree>
    <p:extLst>
      <p:ext uri="{BB962C8B-B14F-4D97-AF65-F5344CB8AC3E}">
        <p14:creationId xmlns:p14="http://schemas.microsoft.com/office/powerpoint/2010/main" val="40321955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274638"/>
            <a:ext cx="8077200" cy="1143000"/>
          </a:xfrm>
        </p:spPr>
        <p:txBody>
          <a:bodyPr/>
          <a:lstStyle/>
          <a:p>
            <a:r>
              <a:rPr lang="en-US" sz="4000" dirty="0"/>
              <a:t>Cricket: </a:t>
            </a:r>
            <a:r>
              <a:rPr lang="en-GB" sz="4000" b="0" dirty="0" smtClean="0"/>
              <a:t>Determination </a:t>
            </a:r>
            <a:r>
              <a:rPr lang="en-GB" sz="4000" b="0" dirty="0"/>
              <a:t>of the </a:t>
            </a:r>
            <a:r>
              <a:rPr lang="en-GB" sz="4000" b="0" dirty="0" smtClean="0"/>
              <a:t>Distance</a:t>
            </a:r>
            <a:endParaRPr lang="fr-FR" sz="4000" b="0" dirty="0"/>
          </a:p>
        </p:txBody>
      </p:sp>
      <p:sp>
        <p:nvSpPr>
          <p:cNvPr id="73733" name="Oval 5"/>
          <p:cNvSpPr>
            <a:spLocks noChangeArrowheads="1"/>
          </p:cNvSpPr>
          <p:nvPr/>
        </p:nvSpPr>
        <p:spPr bwMode="auto">
          <a:xfrm>
            <a:off x="914400" y="3094038"/>
            <a:ext cx="1535113" cy="1390650"/>
          </a:xfrm>
          <a:prstGeom prst="ellipse">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algn="ctr">
              <a:lnSpc>
                <a:spcPct val="93000"/>
              </a:lnSpc>
              <a:buClr>
                <a:srgbClr val="000000"/>
              </a:buClr>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latin typeface="+mn-lt"/>
              </a:rPr>
              <a:t>Node 1</a:t>
            </a:r>
          </a:p>
        </p:txBody>
      </p:sp>
      <p:sp>
        <p:nvSpPr>
          <p:cNvPr id="73734" name="Line 6"/>
          <p:cNvSpPr>
            <a:spLocks noChangeShapeType="1"/>
          </p:cNvSpPr>
          <p:nvPr/>
        </p:nvSpPr>
        <p:spPr bwMode="auto">
          <a:xfrm>
            <a:off x="2482850" y="3417888"/>
            <a:ext cx="3779838" cy="1587"/>
          </a:xfrm>
          <a:prstGeom prst="line">
            <a:avLst/>
          </a:prstGeom>
          <a:ln>
            <a:headEnd/>
            <a:tailEnd type="triangle" w="med" len="med"/>
          </a:ln>
          <a:extLst/>
        </p:spPr>
        <p:style>
          <a:lnRef idx="3">
            <a:schemeClr val="accent5"/>
          </a:lnRef>
          <a:fillRef idx="0">
            <a:schemeClr val="accent5"/>
          </a:fillRef>
          <a:effectRef idx="2">
            <a:schemeClr val="accent5"/>
          </a:effectRef>
          <a:fontRef idx="minor">
            <a:schemeClr val="tx1"/>
          </a:fontRef>
        </p:style>
        <p:txBody>
          <a:bodyPr/>
          <a:lstStyle/>
          <a:p>
            <a:endParaRPr lang="en-US">
              <a:latin typeface="+mn-lt"/>
            </a:endParaRPr>
          </a:p>
        </p:txBody>
      </p:sp>
      <p:sp>
        <p:nvSpPr>
          <p:cNvPr id="73735" name="Text Box 7"/>
          <p:cNvSpPr txBox="1">
            <a:spLocks noChangeArrowheads="1"/>
          </p:cNvSpPr>
          <p:nvPr/>
        </p:nvSpPr>
        <p:spPr bwMode="auto">
          <a:xfrm>
            <a:off x="2628900" y="2878138"/>
            <a:ext cx="30480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93000"/>
              </a:lnSpc>
              <a:buClr>
                <a:srgbClr val="000000"/>
              </a:buClr>
              <a:buSzPct val="45000"/>
              <a:buFont typeface="StarSymbol" charset="0"/>
              <a:buNone/>
            </a:pPr>
            <a:r>
              <a:rPr lang="en-GB">
                <a:solidFill>
                  <a:srgbClr val="000000"/>
                </a:solidFill>
                <a:latin typeface="+mn-lt"/>
              </a:rPr>
              <a:t>RF message (speed of light)</a:t>
            </a:r>
          </a:p>
        </p:txBody>
      </p:sp>
      <p:sp>
        <p:nvSpPr>
          <p:cNvPr id="73736" name="Line 8"/>
          <p:cNvSpPr>
            <a:spLocks noChangeShapeType="1"/>
          </p:cNvSpPr>
          <p:nvPr/>
        </p:nvSpPr>
        <p:spPr bwMode="auto">
          <a:xfrm flipV="1">
            <a:off x="2411413" y="3948113"/>
            <a:ext cx="539750" cy="561975"/>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mn-lt"/>
            </a:endParaRPr>
          </a:p>
        </p:txBody>
      </p:sp>
      <p:sp>
        <p:nvSpPr>
          <p:cNvPr id="73737" name="Line 9"/>
          <p:cNvSpPr>
            <a:spLocks noChangeShapeType="1"/>
          </p:cNvSpPr>
          <p:nvPr/>
        </p:nvSpPr>
        <p:spPr bwMode="auto">
          <a:xfrm>
            <a:off x="2951163" y="3959225"/>
            <a:ext cx="539750" cy="539750"/>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mn-lt"/>
            </a:endParaRPr>
          </a:p>
        </p:txBody>
      </p:sp>
      <p:sp>
        <p:nvSpPr>
          <p:cNvPr id="73738" name="Line 10"/>
          <p:cNvSpPr>
            <a:spLocks noChangeShapeType="1"/>
          </p:cNvSpPr>
          <p:nvPr/>
        </p:nvSpPr>
        <p:spPr bwMode="auto">
          <a:xfrm flipV="1">
            <a:off x="3455988" y="3948113"/>
            <a:ext cx="539750" cy="561975"/>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mn-lt"/>
            </a:endParaRPr>
          </a:p>
        </p:txBody>
      </p:sp>
      <p:sp>
        <p:nvSpPr>
          <p:cNvPr id="73739" name="Line 11"/>
          <p:cNvSpPr>
            <a:spLocks noChangeShapeType="1"/>
          </p:cNvSpPr>
          <p:nvPr/>
        </p:nvSpPr>
        <p:spPr bwMode="auto">
          <a:xfrm>
            <a:off x="3995738" y="3959225"/>
            <a:ext cx="539750" cy="539750"/>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mn-lt"/>
            </a:endParaRPr>
          </a:p>
        </p:txBody>
      </p:sp>
      <p:sp>
        <p:nvSpPr>
          <p:cNvPr id="73740" name="Line 12"/>
          <p:cNvSpPr>
            <a:spLocks noChangeShapeType="1"/>
          </p:cNvSpPr>
          <p:nvPr/>
        </p:nvSpPr>
        <p:spPr bwMode="auto">
          <a:xfrm flipV="1">
            <a:off x="4500563" y="3948113"/>
            <a:ext cx="539750" cy="561975"/>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mn-lt"/>
            </a:endParaRPr>
          </a:p>
        </p:txBody>
      </p:sp>
      <p:sp>
        <p:nvSpPr>
          <p:cNvPr id="73741" name="Line 13"/>
          <p:cNvSpPr>
            <a:spLocks noChangeShapeType="1"/>
          </p:cNvSpPr>
          <p:nvPr/>
        </p:nvSpPr>
        <p:spPr bwMode="auto">
          <a:xfrm>
            <a:off x="5040313" y="3959225"/>
            <a:ext cx="539750" cy="539750"/>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mn-lt"/>
            </a:endParaRPr>
          </a:p>
        </p:txBody>
      </p:sp>
      <p:sp>
        <p:nvSpPr>
          <p:cNvPr id="73742" name="Line 14"/>
          <p:cNvSpPr>
            <a:spLocks noChangeShapeType="1"/>
          </p:cNvSpPr>
          <p:nvPr/>
        </p:nvSpPr>
        <p:spPr bwMode="auto">
          <a:xfrm flipV="1">
            <a:off x="5543550" y="3948113"/>
            <a:ext cx="539750" cy="561975"/>
          </a:xfrm>
          <a:prstGeom prst="line">
            <a:avLst/>
          </a:prstGeom>
          <a:noFill/>
          <a:ln w="720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mn-lt"/>
            </a:endParaRPr>
          </a:p>
        </p:txBody>
      </p:sp>
      <p:sp>
        <p:nvSpPr>
          <p:cNvPr id="73743" name="Text Box 15"/>
          <p:cNvSpPr txBox="1">
            <a:spLocks noChangeArrowheads="1"/>
          </p:cNvSpPr>
          <p:nvPr/>
        </p:nvSpPr>
        <p:spPr bwMode="auto">
          <a:xfrm>
            <a:off x="2122488" y="4572000"/>
            <a:ext cx="4081462"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93000"/>
              </a:lnSpc>
              <a:buClr>
                <a:srgbClr val="000000"/>
              </a:buClr>
              <a:buSzPct val="45000"/>
              <a:buFont typeface="StarSymbol" charset="0"/>
              <a:buNone/>
            </a:pPr>
            <a:r>
              <a:rPr lang="en-GB">
                <a:solidFill>
                  <a:srgbClr val="000000"/>
                </a:solidFill>
                <a:latin typeface="+mn-lt"/>
              </a:rPr>
              <a:t>ultrasonic pulse (speed of sound)</a:t>
            </a:r>
          </a:p>
        </p:txBody>
      </p:sp>
      <p:sp>
        <p:nvSpPr>
          <p:cNvPr id="73744" name="Text Box 16"/>
          <p:cNvSpPr txBox="1">
            <a:spLocks noChangeArrowheads="1"/>
          </p:cNvSpPr>
          <p:nvPr/>
        </p:nvSpPr>
        <p:spPr bwMode="auto">
          <a:xfrm>
            <a:off x="576263" y="1430338"/>
            <a:ext cx="2663825" cy="1270000"/>
          </a:xfrm>
          <a:prstGeom prst="rect">
            <a:avLst/>
          </a:prstGeom>
          <a:ln/>
          <a:extLst/>
        </p:spPr>
        <p:style>
          <a:lnRef idx="1">
            <a:schemeClr val="accent1"/>
          </a:lnRef>
          <a:fillRef idx="2">
            <a:schemeClr val="accent1"/>
          </a:fillRef>
          <a:effectRef idx="1">
            <a:schemeClr val="accent1"/>
          </a:effectRef>
          <a:fontRef idx="minor">
            <a:schemeClr val="dk1"/>
          </a:fontRef>
        </p:style>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93000"/>
              </a:lnSpc>
              <a:buClr>
                <a:srgbClr val="000000"/>
              </a:buClr>
              <a:buSzPct val="45000"/>
              <a:buFont typeface="StarSymbol" charset="0"/>
              <a:buNone/>
            </a:pPr>
            <a:r>
              <a:rPr lang="en-GB" sz="2000" b="1">
                <a:solidFill>
                  <a:srgbClr val="000000"/>
                </a:solidFill>
                <a:latin typeface="+mn-lt"/>
              </a:rPr>
              <a:t>1</a:t>
            </a:r>
            <a:r>
              <a:rPr lang="en-GB" sz="2000">
                <a:solidFill>
                  <a:srgbClr val="000000"/>
                </a:solidFill>
                <a:latin typeface="+mn-lt"/>
              </a:rPr>
              <a:t>. The first node sends a RF message and an ultrasonic pulse at the same time.</a:t>
            </a:r>
          </a:p>
        </p:txBody>
      </p:sp>
      <p:sp>
        <p:nvSpPr>
          <p:cNvPr id="73745" name="Text Box 17"/>
          <p:cNvSpPr txBox="1">
            <a:spLocks noChangeArrowheads="1"/>
          </p:cNvSpPr>
          <p:nvPr/>
        </p:nvSpPr>
        <p:spPr bwMode="auto">
          <a:xfrm>
            <a:off x="4953000" y="1436688"/>
            <a:ext cx="3429000" cy="1268412"/>
          </a:xfrm>
          <a:prstGeom prst="rect">
            <a:avLst/>
          </a:prstGeom>
          <a:ln/>
          <a:extLst/>
        </p:spPr>
        <p:style>
          <a:lnRef idx="1">
            <a:schemeClr val="accent1"/>
          </a:lnRef>
          <a:fillRef idx="2">
            <a:schemeClr val="accent1"/>
          </a:fillRef>
          <a:effectRef idx="1">
            <a:schemeClr val="accent1"/>
          </a:effectRef>
          <a:fontRef idx="minor">
            <a:schemeClr val="dk1"/>
          </a:fontRef>
        </p:style>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93000"/>
              </a:lnSpc>
              <a:buClr>
                <a:srgbClr val="000000"/>
              </a:buClr>
              <a:buSzPct val="45000"/>
              <a:buFont typeface="StarSymbol" charset="0"/>
              <a:buNone/>
            </a:pPr>
            <a:r>
              <a:rPr lang="en-GB" sz="2000" b="1" dirty="0">
                <a:solidFill>
                  <a:srgbClr val="000000"/>
                </a:solidFill>
                <a:latin typeface="+mn-lt"/>
              </a:rPr>
              <a:t>2</a:t>
            </a:r>
            <a:r>
              <a:rPr lang="en-GB" sz="2000" dirty="0">
                <a:solidFill>
                  <a:srgbClr val="000000"/>
                </a:solidFill>
                <a:latin typeface="+mn-lt"/>
              </a:rPr>
              <a:t>. The second node receives the RF message first, at </a:t>
            </a:r>
            <a:r>
              <a:rPr lang="en-GB" sz="2000" i="1" dirty="0" err="1">
                <a:solidFill>
                  <a:srgbClr val="000000"/>
                </a:solidFill>
                <a:latin typeface="+mn-lt"/>
              </a:rPr>
              <a:t>t</a:t>
            </a:r>
            <a:r>
              <a:rPr lang="en-GB" sz="2000" i="1" baseline="-33000" dirty="0" err="1">
                <a:solidFill>
                  <a:srgbClr val="000000"/>
                </a:solidFill>
                <a:latin typeface="+mn-lt"/>
              </a:rPr>
              <a:t>RF</a:t>
            </a:r>
            <a:r>
              <a:rPr lang="en-GB" sz="2000" dirty="0">
                <a:solidFill>
                  <a:srgbClr val="000000"/>
                </a:solidFill>
                <a:latin typeface="+mn-lt"/>
              </a:rPr>
              <a:t> and activates its ultrasound receiver.</a:t>
            </a:r>
          </a:p>
        </p:txBody>
      </p:sp>
      <p:sp>
        <p:nvSpPr>
          <p:cNvPr id="73746" name="Text Box 18"/>
          <p:cNvSpPr txBox="1">
            <a:spLocks noChangeArrowheads="1"/>
          </p:cNvSpPr>
          <p:nvPr/>
        </p:nvSpPr>
        <p:spPr bwMode="auto">
          <a:xfrm>
            <a:off x="3962400" y="5014913"/>
            <a:ext cx="4225925" cy="682625"/>
          </a:xfrm>
          <a:prstGeom prst="rect">
            <a:avLst/>
          </a:prstGeom>
          <a:ln/>
          <a:extLst/>
        </p:spPr>
        <p:style>
          <a:lnRef idx="1">
            <a:schemeClr val="accent1"/>
          </a:lnRef>
          <a:fillRef idx="2">
            <a:schemeClr val="accent1"/>
          </a:fillRef>
          <a:effectRef idx="1">
            <a:schemeClr val="accent1"/>
          </a:effectRef>
          <a:fontRef idx="minor">
            <a:schemeClr val="dk1"/>
          </a:fontRef>
        </p:style>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93000"/>
              </a:lnSpc>
              <a:buClr>
                <a:srgbClr val="000000"/>
              </a:buClr>
              <a:buSzPct val="45000"/>
              <a:buFont typeface="StarSymbol" charset="0"/>
              <a:buNone/>
            </a:pPr>
            <a:r>
              <a:rPr lang="en-GB" sz="2000" b="1">
                <a:solidFill>
                  <a:srgbClr val="000000"/>
                </a:solidFill>
                <a:latin typeface="+mn-lt"/>
              </a:rPr>
              <a:t>3</a:t>
            </a:r>
            <a:r>
              <a:rPr lang="en-GB" sz="2000">
                <a:solidFill>
                  <a:srgbClr val="000000"/>
                </a:solidFill>
                <a:latin typeface="+mn-lt"/>
              </a:rPr>
              <a:t>. A short instant later, called </a:t>
            </a:r>
            <a:r>
              <a:rPr lang="en-GB" sz="2000" i="1">
                <a:solidFill>
                  <a:srgbClr val="000000"/>
                </a:solidFill>
                <a:latin typeface="+mn-lt"/>
              </a:rPr>
              <a:t>t</a:t>
            </a:r>
            <a:r>
              <a:rPr lang="en-GB" sz="2000" i="1" baseline="-33000">
                <a:solidFill>
                  <a:srgbClr val="000000"/>
                </a:solidFill>
                <a:latin typeface="+mn-lt"/>
              </a:rPr>
              <a:t>ultrasonic</a:t>
            </a:r>
            <a:r>
              <a:rPr lang="en-GB" sz="2000">
                <a:solidFill>
                  <a:srgbClr val="000000"/>
                </a:solidFill>
                <a:latin typeface="+mn-lt"/>
              </a:rPr>
              <a:t>, it receives the ultrasonic pulse.</a:t>
            </a:r>
          </a:p>
        </p:txBody>
      </p:sp>
      <p:sp>
        <p:nvSpPr>
          <p:cNvPr id="73747" name="Text Box 19"/>
          <p:cNvSpPr txBox="1">
            <a:spLocks noChangeArrowheads="1"/>
          </p:cNvSpPr>
          <p:nvPr/>
        </p:nvSpPr>
        <p:spPr bwMode="auto">
          <a:xfrm>
            <a:off x="3962400" y="5805488"/>
            <a:ext cx="4283075" cy="854075"/>
          </a:xfrm>
          <a:prstGeom prst="rect">
            <a:avLst/>
          </a:prstGeom>
          <a:ln/>
          <a:extLst/>
        </p:spPr>
        <p:style>
          <a:lnRef idx="1">
            <a:schemeClr val="accent1"/>
          </a:lnRef>
          <a:fillRef idx="2">
            <a:schemeClr val="accent1"/>
          </a:fillRef>
          <a:effectRef idx="1">
            <a:schemeClr val="accent1"/>
          </a:effectRef>
          <a:fontRef idx="minor">
            <a:schemeClr val="dk1"/>
          </a:fontRef>
        </p:style>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93000"/>
              </a:lnSpc>
              <a:buClr>
                <a:srgbClr val="000000"/>
              </a:buClr>
              <a:buSzPct val="45000"/>
              <a:buFont typeface="StarSymbol" charset="0"/>
              <a:buNone/>
            </a:pPr>
            <a:r>
              <a:rPr lang="en-GB" sz="2000" b="1">
                <a:solidFill>
                  <a:srgbClr val="000000"/>
                </a:solidFill>
                <a:latin typeface="+mn-lt"/>
              </a:rPr>
              <a:t>4</a:t>
            </a:r>
            <a:r>
              <a:rPr lang="en-GB" sz="2000">
                <a:solidFill>
                  <a:srgbClr val="000000"/>
                </a:solidFill>
                <a:latin typeface="+mn-lt"/>
              </a:rPr>
              <a:t>. Finally, the distance can be obtained using </a:t>
            </a:r>
            <a:r>
              <a:rPr lang="en-GB" sz="2000" i="1">
                <a:solidFill>
                  <a:srgbClr val="000000"/>
                </a:solidFill>
                <a:latin typeface="+mn-lt"/>
              </a:rPr>
              <a:t>t</a:t>
            </a:r>
            <a:r>
              <a:rPr lang="en-GB" sz="2000" i="1" baseline="-33000">
                <a:solidFill>
                  <a:srgbClr val="000000"/>
                </a:solidFill>
                <a:latin typeface="+mn-lt"/>
              </a:rPr>
              <a:t>RF</a:t>
            </a:r>
            <a:r>
              <a:rPr lang="en-GB" sz="2000">
                <a:solidFill>
                  <a:srgbClr val="000000"/>
                </a:solidFill>
                <a:latin typeface="+mn-lt"/>
              </a:rPr>
              <a:t>, </a:t>
            </a:r>
            <a:r>
              <a:rPr lang="en-GB" sz="2000" i="1">
                <a:solidFill>
                  <a:srgbClr val="000000"/>
                </a:solidFill>
                <a:latin typeface="+mn-lt"/>
              </a:rPr>
              <a:t>t</a:t>
            </a:r>
            <a:r>
              <a:rPr lang="en-GB" sz="2000" i="1" baseline="-33000">
                <a:solidFill>
                  <a:srgbClr val="000000"/>
                </a:solidFill>
                <a:latin typeface="+mn-lt"/>
              </a:rPr>
              <a:t>ultrasonic</a:t>
            </a:r>
            <a:r>
              <a:rPr lang="en-GB" sz="2000">
                <a:solidFill>
                  <a:srgbClr val="000000"/>
                </a:solidFill>
                <a:latin typeface="+mn-lt"/>
              </a:rPr>
              <a:t>, and the speed of sound in air.</a:t>
            </a:r>
          </a:p>
        </p:txBody>
      </p:sp>
      <p:sp>
        <p:nvSpPr>
          <p:cNvPr id="73748" name="Oval 20"/>
          <p:cNvSpPr>
            <a:spLocks noChangeArrowheads="1"/>
          </p:cNvSpPr>
          <p:nvPr/>
        </p:nvSpPr>
        <p:spPr bwMode="auto">
          <a:xfrm>
            <a:off x="6497638" y="3060700"/>
            <a:ext cx="1535112" cy="1474788"/>
          </a:xfrm>
          <a:prstGeom prst="ellipse">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algn="ctr">
              <a:lnSpc>
                <a:spcPct val="93000"/>
              </a:lnSpc>
              <a:buClr>
                <a:srgbClr val="000000"/>
              </a:buClr>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latin typeface="+mn-lt"/>
              </a:rPr>
              <a:t>Node 2</a:t>
            </a:r>
          </a:p>
        </p:txBody>
      </p:sp>
    </p:spTree>
    <p:extLst>
      <p:ext uri="{BB962C8B-B14F-4D97-AF65-F5344CB8AC3E}">
        <p14:creationId xmlns:p14="http://schemas.microsoft.com/office/powerpoint/2010/main" val="36803152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z="4000" dirty="0"/>
              <a:t>Cricket: </a:t>
            </a:r>
            <a:r>
              <a:rPr lang="en-GB" sz="4000" b="0" dirty="0" smtClean="0"/>
              <a:t>Difficulties</a:t>
            </a:r>
            <a:endParaRPr lang="fr-FR" sz="4000" b="0" dirty="0"/>
          </a:p>
        </p:txBody>
      </p:sp>
      <p:sp>
        <p:nvSpPr>
          <p:cNvPr id="74755" name="Rectangle 3"/>
          <p:cNvSpPr>
            <a:spLocks noGrp="1" noChangeArrowheads="1"/>
          </p:cNvSpPr>
          <p:nvPr>
            <p:ph type="body" idx="1"/>
          </p:nvPr>
        </p:nvSpPr>
        <p:spPr>
          <a:xfrm>
            <a:off x="533400" y="1341438"/>
            <a:ext cx="7880350" cy="4967287"/>
          </a:xfrm>
        </p:spPr>
        <p:txBody>
          <a:bodyPr/>
          <a:lstStyle/>
          <a:p>
            <a:r>
              <a:rPr lang="en-GB" b="0" dirty="0"/>
              <a:t>Collisions</a:t>
            </a:r>
          </a:p>
          <a:p>
            <a:pPr lvl="1"/>
            <a:r>
              <a:rPr lang="en-GB" b="0" dirty="0"/>
              <a:t>no implementation of a full-edged carrier-sense-style channel-access protocol to maintain simplicity 	and reduce overall energy consumption</a:t>
            </a:r>
          </a:p>
          <a:p>
            <a:pPr lvl="1"/>
            <a:r>
              <a:rPr lang="en-GB" b="0" dirty="0"/>
              <a:t>use of a decentralized randomized transmission algorithm to minimize </a:t>
            </a:r>
            <a:r>
              <a:rPr lang="en-GB" b="0" dirty="0" smtClean="0"/>
              <a:t>collisions</a:t>
            </a:r>
            <a:endParaRPr lang="fr-FR" b="0" dirty="0"/>
          </a:p>
          <a:p>
            <a:r>
              <a:rPr lang="en-GB" b="0" dirty="0"/>
              <a:t>Physical layer</a:t>
            </a:r>
          </a:p>
          <a:p>
            <a:pPr lvl="1"/>
            <a:r>
              <a:rPr lang="en-GB" b="0" dirty="0"/>
              <a:t>decoding algorithm to overcome the effects of ultrasound multipath and RF </a:t>
            </a:r>
            <a:r>
              <a:rPr lang="en-GB" b="0" dirty="0" smtClean="0"/>
              <a:t>interferences</a:t>
            </a:r>
            <a:endParaRPr lang="fr-FR" b="0" dirty="0"/>
          </a:p>
          <a:p>
            <a:r>
              <a:rPr lang="en-GB" b="0" dirty="0"/>
              <a:t>Tracking to improve accuracy</a:t>
            </a:r>
          </a:p>
          <a:p>
            <a:pPr lvl="1"/>
            <a:r>
              <a:rPr lang="en-GB" b="0" dirty="0"/>
              <a:t>a least-squares minimization (LSQ)</a:t>
            </a:r>
          </a:p>
          <a:p>
            <a:pPr lvl="1"/>
            <a:r>
              <a:rPr lang="en-GB" b="0" dirty="0"/>
              <a:t>an extended </a:t>
            </a:r>
            <a:r>
              <a:rPr lang="en-GB" b="0" dirty="0" err="1"/>
              <a:t>Kalman</a:t>
            </a:r>
            <a:r>
              <a:rPr lang="en-GB" b="0" dirty="0"/>
              <a:t> filter (EKF)</a:t>
            </a:r>
          </a:p>
          <a:p>
            <a:pPr lvl="1"/>
            <a:r>
              <a:rPr lang="en-GB" b="0" dirty="0"/>
              <a:t>outlier rejection</a:t>
            </a:r>
            <a:endParaRPr lang="fr-FR" b="0" dirty="0"/>
          </a:p>
          <a:p>
            <a:pPr>
              <a:buFont typeface="Times New Roman" pitchFamily="18" charset="0"/>
              <a:buNone/>
            </a:pPr>
            <a:endParaRPr lang="fr-FR" b="0" dirty="0"/>
          </a:p>
        </p:txBody>
      </p:sp>
    </p:spTree>
    <p:extLst>
      <p:ext uri="{BB962C8B-B14F-4D97-AF65-F5344CB8AC3E}">
        <p14:creationId xmlns:p14="http://schemas.microsoft.com/office/powerpoint/2010/main" val="2225172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sz="4000" dirty="0"/>
              <a:t>Cricket: </a:t>
            </a:r>
            <a:r>
              <a:rPr lang="en-GB" sz="4000" b="0" dirty="0" smtClean="0"/>
              <a:t>Deployment</a:t>
            </a:r>
            <a:endParaRPr lang="fr-FR" sz="4000" b="0" dirty="0"/>
          </a:p>
        </p:txBody>
      </p:sp>
      <p:sp>
        <p:nvSpPr>
          <p:cNvPr id="75779" name="Rectangle 3"/>
          <p:cNvSpPr>
            <a:spLocks noGrp="1" noChangeArrowheads="1"/>
          </p:cNvSpPr>
          <p:nvPr>
            <p:ph type="body" idx="1"/>
          </p:nvPr>
        </p:nvSpPr>
        <p:spPr>
          <a:xfrm>
            <a:off x="457200" y="1341438"/>
            <a:ext cx="7956550" cy="4967287"/>
          </a:xfrm>
        </p:spPr>
        <p:txBody>
          <a:bodyPr/>
          <a:lstStyle/>
          <a:p>
            <a:r>
              <a:rPr lang="en-GB" b="0" dirty="0"/>
              <a:t>Common way to use it : nodes spread through the building (e.g. on walls or ceiling)</a:t>
            </a:r>
            <a:endParaRPr lang="fr-FR" b="0" dirty="0"/>
          </a:p>
          <a:p>
            <a:r>
              <a:rPr lang="en-GB" b="0" dirty="0"/>
              <a:t>3D position known by each node</a:t>
            </a:r>
            <a:endParaRPr lang="fr-FR" b="0" dirty="0"/>
          </a:p>
          <a:p>
            <a:r>
              <a:rPr lang="en-GB" b="0" dirty="0"/>
              <a:t>Node identification</a:t>
            </a:r>
          </a:p>
          <a:p>
            <a:pPr lvl="1"/>
            <a:r>
              <a:rPr lang="en-GB" b="0" dirty="0"/>
              <a:t>unique MAC address</a:t>
            </a:r>
          </a:p>
          <a:p>
            <a:pPr lvl="1"/>
            <a:r>
              <a:rPr lang="en-GB" b="0" dirty="0"/>
              <a:t>space identifier</a:t>
            </a:r>
            <a:endParaRPr lang="fr-FR" b="0" dirty="0"/>
          </a:p>
          <a:p>
            <a:r>
              <a:rPr lang="en-GB" b="0" dirty="0"/>
              <a:t>Boundaries</a:t>
            </a:r>
          </a:p>
          <a:p>
            <a:pPr lvl="1"/>
            <a:r>
              <a:rPr lang="en-GB" b="0" dirty="0"/>
              <a:t>real (e.g. wall separating 2 rooms)</a:t>
            </a:r>
          </a:p>
          <a:p>
            <a:pPr lvl="1"/>
            <a:r>
              <a:rPr lang="en-GB" b="0" dirty="0"/>
              <a:t>virtual, non-physical (e.g. to</a:t>
            </a:r>
          </a:p>
          <a:p>
            <a:pPr lvl="1">
              <a:buFont typeface="Times New Roman" pitchFamily="18" charset="0"/>
              <a:buNone/>
            </a:pPr>
            <a:r>
              <a:rPr lang="en-GB" b="0" dirty="0"/>
              <a:t>	separate portions of a room)</a:t>
            </a:r>
            <a:endParaRPr lang="fr-FR" b="0" dirty="0"/>
          </a:p>
          <a:p>
            <a:r>
              <a:rPr lang="en-GB" b="0" dirty="0"/>
              <a:t>Performance of the system</a:t>
            </a:r>
          </a:p>
          <a:p>
            <a:pPr lvl="1"/>
            <a:r>
              <a:rPr lang="en-GB" b="0" dirty="0"/>
              <a:t>precision</a:t>
            </a:r>
          </a:p>
          <a:p>
            <a:pPr lvl="1"/>
            <a:r>
              <a:rPr lang="en-GB" b="0" dirty="0"/>
              <a:t>granularity</a:t>
            </a:r>
          </a:p>
          <a:p>
            <a:pPr lvl="1"/>
            <a:r>
              <a:rPr lang="en-GB" b="0" dirty="0" smtClean="0"/>
              <a:t>accuracy</a:t>
            </a:r>
            <a:endParaRPr lang="fr-FR" b="0" dirty="0"/>
          </a:p>
        </p:txBody>
      </p:sp>
      <p:pic>
        <p:nvPicPr>
          <p:cNvPr id="75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199" y="3886201"/>
            <a:ext cx="3302113" cy="2490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87856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z="4000" dirty="0"/>
              <a:t>Cricket: </a:t>
            </a:r>
            <a:r>
              <a:rPr lang="en-GB" sz="4000" b="0" dirty="0" smtClean="0"/>
              <a:t>Deployment</a:t>
            </a:r>
            <a:endParaRPr lang="fr-FR" sz="4000" b="0" dirty="0"/>
          </a:p>
        </p:txBody>
      </p:sp>
      <p:sp>
        <p:nvSpPr>
          <p:cNvPr id="77831" name="Text Box 7"/>
          <p:cNvSpPr txBox="1">
            <a:spLocks noChangeArrowheads="1"/>
          </p:cNvSpPr>
          <p:nvPr/>
        </p:nvSpPr>
        <p:spPr bwMode="auto">
          <a:xfrm>
            <a:off x="1905000" y="1412896"/>
            <a:ext cx="3851224" cy="415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88000"/>
              </a:lnSpc>
              <a:buClr>
                <a:srgbClr val="000000"/>
              </a:buClr>
              <a:buSzPct val="45000"/>
              <a:buFont typeface="StarSymbol" charset="0"/>
              <a:buNone/>
            </a:pPr>
            <a:r>
              <a:rPr lang="en-GB">
                <a:solidFill>
                  <a:srgbClr val="000000"/>
                </a:solidFill>
                <a:latin typeface="+mn-lt"/>
              </a:rPr>
              <a:t>At the MIT lab : on the ceiling</a:t>
            </a:r>
          </a:p>
        </p:txBody>
      </p:sp>
      <p:pic>
        <p:nvPicPr>
          <p:cNvPr id="778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979613"/>
            <a:ext cx="6119813" cy="45005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62078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4000" dirty="0"/>
              <a:t>Cricket: </a:t>
            </a:r>
            <a:r>
              <a:rPr lang="en-GB" sz="4000" b="0" dirty="0" smtClean="0"/>
              <a:t>Different Roles</a:t>
            </a:r>
            <a:endParaRPr lang="fr-FR" sz="4000" b="0" dirty="0"/>
          </a:p>
        </p:txBody>
      </p:sp>
      <p:sp>
        <p:nvSpPr>
          <p:cNvPr id="76803" name="Rectangle 3"/>
          <p:cNvSpPr>
            <a:spLocks noGrp="1" noChangeArrowheads="1"/>
          </p:cNvSpPr>
          <p:nvPr>
            <p:ph type="body" idx="1"/>
          </p:nvPr>
        </p:nvSpPr>
        <p:spPr>
          <a:xfrm>
            <a:off x="533400" y="1371599"/>
            <a:ext cx="7694612" cy="4937125"/>
          </a:xfrm>
        </p:spPr>
        <p:txBody>
          <a:bodyPr/>
          <a:lstStyle/>
          <a:p>
            <a:pPr>
              <a:buFont typeface="Times New Roman" pitchFamily="18" charset="0"/>
              <a:buNone/>
            </a:pPr>
            <a:r>
              <a:rPr lang="en-GB" b="0" dirty="0"/>
              <a:t>A Cricket device can have one of these roles</a:t>
            </a:r>
          </a:p>
          <a:p>
            <a:pPr>
              <a:buFont typeface="Times New Roman" pitchFamily="18" charset="0"/>
              <a:buNone/>
            </a:pPr>
            <a:endParaRPr lang="fr-FR" b="0" dirty="0"/>
          </a:p>
          <a:p>
            <a:r>
              <a:rPr lang="en-GB" b="0" dirty="0"/>
              <a:t>Beacon</a:t>
            </a:r>
          </a:p>
          <a:p>
            <a:pPr lvl="1"/>
            <a:r>
              <a:rPr lang="en-GB" b="0" dirty="0"/>
              <a:t>small device attached to a geographic space</a:t>
            </a:r>
          </a:p>
          <a:p>
            <a:pPr lvl="1"/>
            <a:r>
              <a:rPr lang="en-GB" b="0" dirty="0"/>
              <a:t>space identifier and position</a:t>
            </a:r>
          </a:p>
          <a:p>
            <a:pPr lvl="1"/>
            <a:r>
              <a:rPr lang="en-GB" b="0" dirty="0"/>
              <a:t>periodically broadcast its position</a:t>
            </a:r>
            <a:endParaRPr lang="en-GB" sz="2800" b="0" dirty="0"/>
          </a:p>
          <a:p>
            <a:pPr lvl="1"/>
            <a:endParaRPr lang="fr-FR" b="0" dirty="0"/>
          </a:p>
          <a:p>
            <a:r>
              <a:rPr lang="fr-FR" b="0" dirty="0" err="1"/>
              <a:t>Listener</a:t>
            </a:r>
            <a:endParaRPr lang="fr-FR" b="0" dirty="0"/>
          </a:p>
          <a:p>
            <a:pPr lvl="1"/>
            <a:r>
              <a:rPr lang="en-GB" b="0" dirty="0"/>
              <a:t>attached to a portable device (e.g. laptop, PDA)</a:t>
            </a:r>
          </a:p>
          <a:p>
            <a:pPr lvl="1"/>
            <a:r>
              <a:rPr lang="en-GB" b="0" dirty="0"/>
              <a:t>receives messages from the beacons and computes its position</a:t>
            </a:r>
          </a:p>
          <a:p>
            <a:pPr lvl="1"/>
            <a:endParaRPr lang="fr-FR" b="0" dirty="0"/>
          </a:p>
          <a:p>
            <a:r>
              <a:rPr lang="en-GB" b="0" dirty="0"/>
              <a:t>Beacon and listener </a:t>
            </a:r>
            <a:r>
              <a:rPr lang="en-GB" b="0" dirty="0" smtClean="0"/>
              <a:t>(symmetric </a:t>
            </a:r>
            <a:r>
              <a:rPr lang="en-GB" b="0" dirty="0"/>
              <a:t>Cricket-based system)</a:t>
            </a:r>
            <a:endParaRPr lang="fr-FR" b="0" dirty="0"/>
          </a:p>
          <a:p>
            <a:pPr>
              <a:buFont typeface="Times New Roman" pitchFamily="18" charset="0"/>
              <a:buNone/>
            </a:pPr>
            <a:endParaRPr lang="fr-FR" b="0" dirty="0"/>
          </a:p>
        </p:txBody>
      </p:sp>
    </p:spTree>
    <p:extLst>
      <p:ext uri="{BB962C8B-B14F-4D97-AF65-F5344CB8AC3E}">
        <p14:creationId xmlns:p14="http://schemas.microsoft.com/office/powerpoint/2010/main" val="9053117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idx="4294967295"/>
          </p:nvPr>
        </p:nvSpPr>
        <p:spPr>
          <a:xfrm>
            <a:off x="533400" y="587514"/>
            <a:ext cx="7772400" cy="707886"/>
          </a:xfrm>
          <a:ln/>
        </p:spPr>
        <p:txBody>
          <a:bodyPr wrap="square">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t>Cricket: </a:t>
            </a:r>
            <a:r>
              <a:rPr lang="en-GB" sz="4000" b="0" dirty="0" smtClean="0"/>
              <a:t>Passive </a:t>
            </a:r>
            <a:r>
              <a:rPr lang="en-GB" sz="4000" b="0" dirty="0"/>
              <a:t>Mobile Architecture</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3657600"/>
            <a:ext cx="3089275" cy="2478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3" name="Text Box 3"/>
          <p:cNvSpPr txBox="1">
            <a:spLocks noChangeArrowheads="1"/>
          </p:cNvSpPr>
          <p:nvPr/>
        </p:nvSpPr>
        <p:spPr bwMode="auto">
          <a:xfrm>
            <a:off x="685799" y="1628558"/>
            <a:ext cx="7543802" cy="15718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100000"/>
              </a:lnSpc>
              <a:buFont typeface="Arial" charset="0"/>
              <a:buNone/>
            </a:pPr>
            <a:r>
              <a:rPr lang="en-GB" dirty="0">
                <a:solidFill>
                  <a:srgbClr val="000000"/>
                </a:solidFill>
                <a:latin typeface="+mn-lt"/>
              </a:rPr>
              <a:t>In a passive mobile architecture, fixed nodes at known positions periodically transmit their location (or identity) on a wireless channel, and passive receivers on mobile devices listen to each beacon.</a:t>
            </a:r>
          </a:p>
        </p:txBody>
      </p:sp>
    </p:spTree>
    <p:extLst>
      <p:ext uri="{BB962C8B-B14F-4D97-AF65-F5344CB8AC3E}">
        <p14:creationId xmlns:p14="http://schemas.microsoft.com/office/powerpoint/2010/main" val="7738095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idx="4294967295"/>
          </p:nvPr>
        </p:nvSpPr>
        <p:spPr>
          <a:xfrm>
            <a:off x="533400" y="587514"/>
            <a:ext cx="7620001" cy="707886"/>
          </a:xfrm>
          <a:ln/>
        </p:spPr>
        <p:txBody>
          <a:bodyPr wrap="square">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t>Cricket: </a:t>
            </a:r>
            <a:r>
              <a:rPr lang="en-GB" sz="4000" b="0" dirty="0" smtClean="0"/>
              <a:t>Active </a:t>
            </a:r>
            <a:r>
              <a:rPr lang="en-GB" sz="4000" b="0" dirty="0"/>
              <a:t>Mobile Architecture</a:t>
            </a:r>
          </a:p>
        </p:txBody>
      </p:sp>
      <p:sp>
        <p:nvSpPr>
          <p:cNvPr id="16386" name="Rectangle 2"/>
          <p:cNvSpPr>
            <a:spLocks noGrp="1" noChangeArrowheads="1"/>
          </p:cNvSpPr>
          <p:nvPr>
            <p:ph type="body" idx="4294967295"/>
          </p:nvPr>
        </p:nvSpPr>
        <p:spPr>
          <a:xfrm>
            <a:off x="719138" y="1618327"/>
            <a:ext cx="7434262" cy="1277273"/>
          </a:xfrm>
          <a:ln/>
        </p:spPr>
        <p:txBody>
          <a:bodyPr wrap="square">
            <a:spAutoFit/>
          </a:bodyPr>
          <a:lstStyle/>
          <a:p>
            <a:pPr marL="0" indent="0">
              <a:lnSpc>
                <a:spcPct val="100000"/>
              </a:lnSpc>
              <a:spcBef>
                <a:spcPts val="600"/>
              </a:spcBef>
              <a:buFont typeface="Times New Roman" pitchFamily="18" charset="0"/>
              <a:buNone/>
              <a:tabLst>
                <a:tab pos="114300" algn="l"/>
                <a:tab pos="563563" algn="l"/>
                <a:tab pos="1012825" algn="l"/>
                <a:tab pos="1462088" algn="l"/>
                <a:tab pos="1911350" algn="l"/>
                <a:tab pos="2360613" algn="l"/>
                <a:tab pos="2809875" algn="l"/>
                <a:tab pos="3259138" algn="l"/>
                <a:tab pos="3708400" algn="l"/>
                <a:tab pos="4157663" algn="l"/>
                <a:tab pos="4606925" algn="l"/>
                <a:tab pos="5056188" algn="l"/>
                <a:tab pos="5505450" algn="l"/>
                <a:tab pos="5954713" algn="l"/>
                <a:tab pos="6403975" algn="l"/>
                <a:tab pos="6853238" algn="l"/>
                <a:tab pos="7302500" algn="l"/>
                <a:tab pos="7751763" algn="l"/>
                <a:tab pos="8201025" algn="l"/>
                <a:tab pos="8650288" algn="l"/>
              </a:tabLst>
            </a:pPr>
            <a:r>
              <a:rPr lang="en-GB" sz="2400" b="0" dirty="0"/>
              <a:t>In an active mobile architecture, an active transmitter</a:t>
            </a:r>
          </a:p>
          <a:p>
            <a:pPr marL="0" indent="0">
              <a:lnSpc>
                <a:spcPct val="100000"/>
              </a:lnSpc>
              <a:spcBef>
                <a:spcPts val="600"/>
              </a:spcBef>
              <a:buFont typeface="Times New Roman" pitchFamily="18" charset="0"/>
              <a:buNone/>
              <a:tabLst>
                <a:tab pos="114300" algn="l"/>
                <a:tab pos="563563" algn="l"/>
                <a:tab pos="1012825" algn="l"/>
                <a:tab pos="1462088" algn="l"/>
                <a:tab pos="1911350" algn="l"/>
                <a:tab pos="2360613" algn="l"/>
                <a:tab pos="2809875" algn="l"/>
                <a:tab pos="3259138" algn="l"/>
                <a:tab pos="3708400" algn="l"/>
                <a:tab pos="4157663" algn="l"/>
                <a:tab pos="4606925" algn="l"/>
                <a:tab pos="5056188" algn="l"/>
                <a:tab pos="5505450" algn="l"/>
                <a:tab pos="5954713" algn="l"/>
                <a:tab pos="6403975" algn="l"/>
                <a:tab pos="6853238" algn="l"/>
                <a:tab pos="7302500" algn="l"/>
                <a:tab pos="7751763" algn="l"/>
                <a:tab pos="8201025" algn="l"/>
                <a:tab pos="8650288" algn="l"/>
              </a:tabLst>
            </a:pPr>
            <a:r>
              <a:rPr lang="en-GB" sz="2400" b="0" dirty="0"/>
              <a:t>on each mobile device periodically broadcasts a message on a wireless channel.</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4338" y="3419475"/>
            <a:ext cx="3165475" cy="2439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524427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idx="4294967295"/>
          </p:nvPr>
        </p:nvSpPr>
        <p:spPr>
          <a:xfrm>
            <a:off x="533400" y="587514"/>
            <a:ext cx="7820025" cy="707886"/>
          </a:xfrm>
          <a:ln/>
        </p:spPr>
        <p:txBody>
          <a:bodyPr wrap="square">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t>Cricket: </a:t>
            </a:r>
            <a:r>
              <a:rPr lang="en-GB" sz="4000" b="0" dirty="0" smtClean="0"/>
              <a:t>Hybrid </a:t>
            </a:r>
            <a:r>
              <a:rPr lang="en-GB" sz="4000" b="0" dirty="0"/>
              <a:t>Mobile Architecture</a:t>
            </a:r>
          </a:p>
        </p:txBody>
      </p:sp>
      <p:sp>
        <p:nvSpPr>
          <p:cNvPr id="17410" name="Rectangle 2"/>
          <p:cNvSpPr>
            <a:spLocks noGrp="1" noChangeArrowheads="1"/>
          </p:cNvSpPr>
          <p:nvPr>
            <p:ph type="body" idx="4294967295"/>
          </p:nvPr>
        </p:nvSpPr>
        <p:spPr>
          <a:xfrm>
            <a:off x="533400" y="1491292"/>
            <a:ext cx="7696201" cy="1556708"/>
          </a:xfrm>
          <a:ln/>
        </p:spPr>
        <p:txBody>
          <a:bodyPr wrap="square">
            <a:spAutoFit/>
          </a:bodyPr>
          <a:lstStyle/>
          <a:p>
            <a:pPr>
              <a:lnSpc>
                <a:spcPct val="10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smtClean="0"/>
              <a:t>Passive </a:t>
            </a:r>
            <a:r>
              <a:rPr lang="en-GB" sz="2400" b="0" dirty="0"/>
              <a:t>mobile system: used in normal operation</a:t>
            </a:r>
          </a:p>
          <a:p>
            <a:pPr>
              <a:lnSpc>
                <a:spcPct val="82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smtClean="0"/>
              <a:t>Active </a:t>
            </a:r>
            <a:r>
              <a:rPr lang="en-GB" sz="2400" b="0" dirty="0"/>
              <a:t>mobile system: at start-up or when bad </a:t>
            </a:r>
            <a:r>
              <a:rPr lang="en-GB" sz="2400" b="0" dirty="0" err="1"/>
              <a:t>Kalman</a:t>
            </a:r>
            <a:r>
              <a:rPr lang="en-GB" sz="2400" b="0" dirty="0"/>
              <a:t> filter state is detected</a:t>
            </a:r>
          </a:p>
          <a:p>
            <a:pPr>
              <a:lnSpc>
                <a:spcPct val="100000"/>
              </a:lnSpc>
              <a:spcBef>
                <a:spcPts val="600"/>
              </a:spcBef>
              <a:buFont typeface="Times New Roman" pitchFamily="18"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b="0"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863" y="2971800"/>
            <a:ext cx="5556250" cy="3532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995034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idx="4294967295"/>
          </p:nvPr>
        </p:nvSpPr>
        <p:spPr>
          <a:xfrm>
            <a:off x="609600" y="533400"/>
            <a:ext cx="6602412" cy="707886"/>
          </a:xfrm>
          <a:ln/>
        </p:spPr>
        <p:txBody>
          <a:bodyPr wrap="square">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t>Cricket: </a:t>
            </a:r>
            <a:r>
              <a:rPr lang="en-GB" sz="4000" b="0" dirty="0" smtClean="0"/>
              <a:t>Architecture</a:t>
            </a:r>
            <a:endParaRPr lang="en-GB" sz="4000" b="0" dirty="0"/>
          </a:p>
        </p:txBody>
      </p:sp>
      <p:sp>
        <p:nvSpPr>
          <p:cNvPr id="18434" name="Rectangle 2"/>
          <p:cNvSpPr>
            <a:spLocks noGrp="1" noChangeArrowheads="1"/>
          </p:cNvSpPr>
          <p:nvPr>
            <p:ph type="body" idx="4294967295"/>
          </p:nvPr>
        </p:nvSpPr>
        <p:spPr>
          <a:xfrm>
            <a:off x="719138" y="1125538"/>
            <a:ext cx="3776662" cy="4970462"/>
          </a:xfrm>
          <a:ln/>
        </p:spPr>
        <p:txBody>
          <a:bodyPr>
            <a:spAutoFit/>
          </a:bodyPr>
          <a:lstStyle/>
          <a:p>
            <a:pPr marL="0" indent="0">
              <a:lnSpc>
                <a:spcPct val="100000"/>
              </a:lnSpc>
              <a:spcBef>
                <a:spcPts val="600"/>
              </a:spcBef>
              <a:buFont typeface="Times New Roman" pitchFamily="18" charset="0"/>
              <a:buNone/>
              <a:tabLst>
                <a:tab pos="114300" algn="l"/>
                <a:tab pos="563563" algn="l"/>
                <a:tab pos="1012825" algn="l"/>
                <a:tab pos="1462088" algn="l"/>
                <a:tab pos="1911350" algn="l"/>
                <a:tab pos="2360613" algn="l"/>
                <a:tab pos="2809875" algn="l"/>
                <a:tab pos="3259138" algn="l"/>
                <a:tab pos="3708400" algn="l"/>
                <a:tab pos="4157663" algn="l"/>
                <a:tab pos="4606925" algn="l"/>
                <a:tab pos="5056188" algn="l"/>
                <a:tab pos="5505450" algn="l"/>
                <a:tab pos="5954713" algn="l"/>
                <a:tab pos="6403975" algn="l"/>
                <a:tab pos="6853238" algn="l"/>
                <a:tab pos="7302500" algn="l"/>
                <a:tab pos="7751763" algn="l"/>
                <a:tab pos="8201025" algn="l"/>
                <a:tab pos="8650288" algn="l"/>
              </a:tabLst>
            </a:pPr>
            <a:endParaRPr lang="en-GB" sz="2400" b="0"/>
          </a:p>
          <a:p>
            <a:pPr marL="0" indent="0">
              <a:lnSpc>
                <a:spcPct val="100000"/>
              </a:lnSpc>
              <a:spcBef>
                <a:spcPts val="600"/>
              </a:spcBef>
              <a:buFont typeface="Times New Roman" pitchFamily="18" charset="0"/>
              <a:buNone/>
              <a:tabLst>
                <a:tab pos="114300" algn="l"/>
                <a:tab pos="563563" algn="l"/>
                <a:tab pos="1012825" algn="l"/>
                <a:tab pos="1462088" algn="l"/>
                <a:tab pos="1911350" algn="l"/>
                <a:tab pos="2360613" algn="l"/>
                <a:tab pos="2809875" algn="l"/>
                <a:tab pos="3259138" algn="l"/>
                <a:tab pos="3708400" algn="l"/>
                <a:tab pos="4157663" algn="l"/>
                <a:tab pos="4606925" algn="l"/>
                <a:tab pos="5056188" algn="l"/>
                <a:tab pos="5505450" algn="l"/>
                <a:tab pos="5954713" algn="l"/>
                <a:tab pos="6403975" algn="l"/>
                <a:tab pos="6853238" algn="l"/>
                <a:tab pos="7302500" algn="l"/>
                <a:tab pos="7751763" algn="l"/>
                <a:tab pos="8201025" algn="l"/>
                <a:tab pos="8650288" algn="l"/>
              </a:tabLst>
            </a:pPr>
            <a:endParaRPr lang="en-GB" sz="2400" b="0"/>
          </a:p>
          <a:p>
            <a:pPr marL="0" indent="0">
              <a:lnSpc>
                <a:spcPct val="100000"/>
              </a:lnSpc>
              <a:spcBef>
                <a:spcPts val="600"/>
              </a:spcBef>
              <a:buFont typeface="Times New Roman" pitchFamily="18" charset="0"/>
              <a:buNone/>
              <a:tabLst>
                <a:tab pos="114300" algn="l"/>
                <a:tab pos="563563" algn="l"/>
                <a:tab pos="1012825" algn="l"/>
                <a:tab pos="1462088" algn="l"/>
                <a:tab pos="1911350" algn="l"/>
                <a:tab pos="2360613" algn="l"/>
                <a:tab pos="2809875" algn="l"/>
                <a:tab pos="3259138" algn="l"/>
                <a:tab pos="3708400" algn="l"/>
                <a:tab pos="4157663" algn="l"/>
                <a:tab pos="4606925" algn="l"/>
                <a:tab pos="5056188" algn="l"/>
                <a:tab pos="5505450" algn="l"/>
                <a:tab pos="5954713" algn="l"/>
                <a:tab pos="6403975" algn="l"/>
                <a:tab pos="6853238" algn="l"/>
                <a:tab pos="7302500" algn="l"/>
                <a:tab pos="7751763" algn="l"/>
                <a:tab pos="8201025" algn="l"/>
                <a:tab pos="8650288" algn="l"/>
              </a:tabLst>
            </a:pPr>
            <a:endParaRPr lang="en-GB" sz="2400" b="0"/>
          </a:p>
          <a:p>
            <a:pPr marL="0" indent="0">
              <a:lnSpc>
                <a:spcPct val="100000"/>
              </a:lnSpc>
              <a:spcBef>
                <a:spcPts val="400"/>
              </a:spcBef>
              <a:buFont typeface="Times New Roman" pitchFamily="18" charset="0"/>
              <a:buNone/>
              <a:tabLst>
                <a:tab pos="114300" algn="l"/>
                <a:tab pos="563563" algn="l"/>
                <a:tab pos="1012825" algn="l"/>
                <a:tab pos="1462088" algn="l"/>
                <a:tab pos="1911350" algn="l"/>
                <a:tab pos="2360613" algn="l"/>
                <a:tab pos="2809875" algn="l"/>
                <a:tab pos="3259138" algn="l"/>
                <a:tab pos="3708400" algn="l"/>
                <a:tab pos="4157663" algn="l"/>
                <a:tab pos="4606925" algn="l"/>
                <a:tab pos="5056188" algn="l"/>
                <a:tab pos="5505450" algn="l"/>
                <a:tab pos="5954713" algn="l"/>
                <a:tab pos="6403975" algn="l"/>
                <a:tab pos="6853238" algn="l"/>
                <a:tab pos="7302500" algn="l"/>
                <a:tab pos="7751763" algn="l"/>
                <a:tab pos="8201025" algn="l"/>
                <a:tab pos="8650288" algn="l"/>
              </a:tabLst>
            </a:pPr>
            <a:endParaRPr lang="en-GB" sz="1600" b="0"/>
          </a:p>
          <a:p>
            <a:pPr marL="0" indent="0">
              <a:lnSpc>
                <a:spcPct val="100000"/>
              </a:lnSpc>
              <a:spcBef>
                <a:spcPts val="400"/>
              </a:spcBef>
              <a:buFont typeface="Times New Roman" pitchFamily="18" charset="0"/>
              <a:buNone/>
              <a:tabLst>
                <a:tab pos="114300" algn="l"/>
                <a:tab pos="563563" algn="l"/>
                <a:tab pos="1012825" algn="l"/>
                <a:tab pos="1462088" algn="l"/>
                <a:tab pos="1911350" algn="l"/>
                <a:tab pos="2360613" algn="l"/>
                <a:tab pos="2809875" algn="l"/>
                <a:tab pos="3259138" algn="l"/>
                <a:tab pos="3708400" algn="l"/>
                <a:tab pos="4157663" algn="l"/>
                <a:tab pos="4606925" algn="l"/>
                <a:tab pos="5056188" algn="l"/>
                <a:tab pos="5505450" algn="l"/>
                <a:tab pos="5954713" algn="l"/>
                <a:tab pos="6403975" algn="l"/>
                <a:tab pos="6853238" algn="l"/>
                <a:tab pos="7302500" algn="l"/>
                <a:tab pos="7751763" algn="l"/>
                <a:tab pos="8201025" algn="l"/>
                <a:tab pos="8650288" algn="l"/>
              </a:tabLst>
            </a:pPr>
            <a:endParaRPr lang="en-GB" sz="1600" b="0"/>
          </a:p>
          <a:p>
            <a:pPr marL="0" indent="0">
              <a:lnSpc>
                <a:spcPct val="100000"/>
              </a:lnSpc>
              <a:spcBef>
                <a:spcPts val="400"/>
              </a:spcBef>
              <a:buFont typeface="Times New Roman" pitchFamily="18" charset="0"/>
              <a:buNone/>
              <a:tabLst>
                <a:tab pos="114300" algn="l"/>
                <a:tab pos="563563" algn="l"/>
                <a:tab pos="1012825" algn="l"/>
                <a:tab pos="1462088" algn="l"/>
                <a:tab pos="1911350" algn="l"/>
                <a:tab pos="2360613" algn="l"/>
                <a:tab pos="2809875" algn="l"/>
                <a:tab pos="3259138" algn="l"/>
                <a:tab pos="3708400" algn="l"/>
                <a:tab pos="4157663" algn="l"/>
                <a:tab pos="4606925" algn="l"/>
                <a:tab pos="5056188" algn="l"/>
                <a:tab pos="5505450" algn="l"/>
                <a:tab pos="5954713" algn="l"/>
                <a:tab pos="6403975" algn="l"/>
                <a:tab pos="6853238" algn="l"/>
                <a:tab pos="7302500" algn="l"/>
                <a:tab pos="7751763" algn="l"/>
                <a:tab pos="8201025" algn="l"/>
                <a:tab pos="8650288" algn="l"/>
              </a:tabLst>
            </a:pPr>
            <a:endParaRPr lang="en-GB" sz="1600" b="0"/>
          </a:p>
        </p:txBody>
      </p:sp>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447800"/>
            <a:ext cx="6626225" cy="381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Text Box 4"/>
          <p:cNvSpPr txBox="1">
            <a:spLocks noChangeArrowheads="1"/>
          </p:cNvSpPr>
          <p:nvPr/>
        </p:nvSpPr>
        <p:spPr bwMode="auto">
          <a:xfrm>
            <a:off x="1970902" y="5564711"/>
            <a:ext cx="541492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gn="ctr">
              <a:lnSpc>
                <a:spcPct val="100000"/>
              </a:lnSpc>
              <a:buFont typeface="Arial" charset="0"/>
              <a:buNone/>
            </a:pPr>
            <a:r>
              <a:rPr lang="en-GB" dirty="0">
                <a:solidFill>
                  <a:srgbClr val="000000"/>
                </a:solidFill>
                <a:latin typeface="+mn-lt"/>
              </a:rPr>
              <a:t>Cricket hardware unit – beacon or listener</a:t>
            </a:r>
          </a:p>
        </p:txBody>
      </p:sp>
    </p:spTree>
    <p:extLst>
      <p:ext uri="{BB962C8B-B14F-4D97-AF65-F5344CB8AC3E}">
        <p14:creationId xmlns:p14="http://schemas.microsoft.com/office/powerpoint/2010/main" val="1665186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sz="4000" dirty="0" smtClean="0"/>
              <a:t>Location Tracking</a:t>
            </a:r>
          </a:p>
        </p:txBody>
      </p:sp>
      <p:pic>
        <p:nvPicPr>
          <p:cNvPr id="18436" name="Picture 6" descr="realtime_diff_G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76400"/>
            <a:ext cx="6374907"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27844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xfrm>
            <a:off x="609600" y="1532114"/>
            <a:ext cx="7705725" cy="3671774"/>
          </a:xfrm>
          <a:ln/>
        </p:spPr>
        <p:txBody>
          <a:bodyPr tIns="45720" rIns="91440" bIns="45720">
            <a:spAutoFit/>
          </a:bodyPr>
          <a:lstStyle/>
          <a:p>
            <a:pPr>
              <a:lnSpc>
                <a:spcPct val="10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a:t>Microcontroller</a:t>
            </a:r>
          </a:p>
          <a:p>
            <a:pPr lvl="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b="0" dirty="0" smtClean="0"/>
              <a:t>the </a:t>
            </a:r>
            <a:r>
              <a:rPr lang="en-GB" sz="2200" b="0" dirty="0" err="1"/>
              <a:t>Atmega</a:t>
            </a:r>
            <a:r>
              <a:rPr lang="en-GB" sz="2200" b="0" dirty="0"/>
              <a:t> 128L operating at 7.3728 </a:t>
            </a:r>
            <a:r>
              <a:rPr lang="en-GB" sz="2200" b="0" dirty="0" err="1"/>
              <a:t>Mhz</a:t>
            </a:r>
            <a:r>
              <a:rPr lang="en-GB" sz="2200" b="0" dirty="0"/>
              <a:t> in active and 32.768 kHz in sleep mode</a:t>
            </a:r>
          </a:p>
          <a:p>
            <a:pPr lvl="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b="0" dirty="0" smtClean="0"/>
              <a:t>operates </a:t>
            </a:r>
            <a:r>
              <a:rPr lang="en-GB" sz="2200" b="0" dirty="0"/>
              <a:t>at 3V and draws about 8mA(active mode) or 8μA(sleep mode)</a:t>
            </a:r>
          </a:p>
          <a:p>
            <a:pPr>
              <a:lnSpc>
                <a:spcPct val="100000"/>
              </a:lnSpc>
              <a:spcBef>
                <a:spcPts val="600"/>
              </a:spcBef>
              <a:buFont typeface="Times New Roman" pitchFamily="18"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0" dirty="0"/>
          </a:p>
          <a:p>
            <a:pPr>
              <a:lnSpc>
                <a:spcPct val="10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a:t>RF transceiver</a:t>
            </a:r>
          </a:p>
          <a:p>
            <a:pPr lvl="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b="0" dirty="0" smtClean="0"/>
              <a:t>the </a:t>
            </a:r>
            <a:r>
              <a:rPr lang="en-GB" sz="2200" b="0" dirty="0"/>
              <a:t>CC1000 RF configured to operate at 433 </a:t>
            </a:r>
            <a:r>
              <a:rPr lang="en-GB" sz="2200" b="0" dirty="0" err="1" smtClean="0"/>
              <a:t>Mhz</a:t>
            </a:r>
            <a:endParaRPr lang="en-GB" sz="2200" b="0" dirty="0"/>
          </a:p>
          <a:p>
            <a:pPr lvl="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b="0" dirty="0" smtClean="0"/>
              <a:t>bandwidth </a:t>
            </a:r>
            <a:r>
              <a:rPr lang="en-GB" sz="2200" b="0" dirty="0"/>
              <a:t>bounded to 19.2 </a:t>
            </a:r>
            <a:r>
              <a:rPr lang="en-GB" sz="2200" b="0" dirty="0" smtClean="0"/>
              <a:t>kilobits/s</a:t>
            </a:r>
            <a:endParaRPr lang="en-GB" sz="2200" b="0" dirty="0"/>
          </a:p>
        </p:txBody>
      </p:sp>
      <p:sp>
        <p:nvSpPr>
          <p:cNvPr id="5" name="Rectangle 1"/>
          <p:cNvSpPr>
            <a:spLocks noGrp="1" noChangeArrowheads="1"/>
          </p:cNvSpPr>
          <p:nvPr>
            <p:ph type="title" idx="4294967295"/>
          </p:nvPr>
        </p:nvSpPr>
        <p:spPr>
          <a:xfrm>
            <a:off x="609600" y="533400"/>
            <a:ext cx="6602412" cy="707886"/>
          </a:xfrm>
          <a:ln/>
        </p:spPr>
        <p:txBody>
          <a:bodyPr wrap="square">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t>Cricket: </a:t>
            </a:r>
            <a:r>
              <a:rPr lang="en-GB" sz="4000" b="0" dirty="0" smtClean="0"/>
              <a:t>Architecture</a:t>
            </a:r>
            <a:endParaRPr lang="en-GB" sz="4000" b="0" dirty="0"/>
          </a:p>
        </p:txBody>
      </p:sp>
    </p:spTree>
    <p:extLst>
      <p:ext uri="{BB962C8B-B14F-4D97-AF65-F5344CB8AC3E}">
        <p14:creationId xmlns:p14="http://schemas.microsoft.com/office/powerpoint/2010/main" val="10539196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4294967295"/>
          </p:nvPr>
        </p:nvSpPr>
        <p:spPr>
          <a:xfrm>
            <a:off x="609600" y="1524000"/>
            <a:ext cx="7815263" cy="4225772"/>
          </a:xfrm>
          <a:ln/>
        </p:spPr>
        <p:txBody>
          <a:bodyPr wrap="square">
            <a:spAutoFit/>
          </a:bodyPr>
          <a:lstStyle/>
          <a:p>
            <a:pPr>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a:t>Ultrasonic</a:t>
            </a:r>
            <a:r>
              <a:rPr lang="en-GB" sz="2400" dirty="0"/>
              <a:t> </a:t>
            </a:r>
            <a:r>
              <a:rPr lang="en-GB" sz="2400" b="0" dirty="0"/>
              <a:t>transmitter  </a:t>
            </a:r>
          </a:p>
          <a:p>
            <a:pPr lvl="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b="0" dirty="0" smtClean="0"/>
              <a:t>40 </a:t>
            </a:r>
            <a:r>
              <a:rPr lang="en-GB" sz="2200" b="0" dirty="0"/>
              <a:t>kHz </a:t>
            </a:r>
            <a:r>
              <a:rPr lang="en-GB" sz="2200" b="0" dirty="0" err="1"/>
              <a:t>piezo</a:t>
            </a:r>
            <a:r>
              <a:rPr lang="en-GB" sz="2200" b="0" dirty="0"/>
              <a:t>-electric open-air ultrasonic transmitter</a:t>
            </a:r>
          </a:p>
          <a:p>
            <a:pPr lvl="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b="0" dirty="0" smtClean="0"/>
              <a:t>generates </a:t>
            </a:r>
            <a:r>
              <a:rPr lang="en-GB" sz="2200" b="0" dirty="0"/>
              <a:t>ultrasonic pulses of duration 125 </a:t>
            </a:r>
            <a:r>
              <a:rPr lang="en-GB" sz="2200" b="0" dirty="0" err="1"/>
              <a:t>μs</a:t>
            </a:r>
            <a:endParaRPr lang="en-GB" sz="2200" b="0" dirty="0"/>
          </a:p>
          <a:p>
            <a:pPr lvl="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b="0" dirty="0" smtClean="0"/>
              <a:t>voltage </a:t>
            </a:r>
            <a:r>
              <a:rPr lang="en-GB" sz="2200" b="0" dirty="0"/>
              <a:t>multiplier module generates 12 V from the 3 V supply voltage to drive the ultrasonic transmitter</a:t>
            </a:r>
          </a:p>
          <a:p>
            <a:pPr>
              <a:lnSpc>
                <a:spcPct val="90000"/>
              </a:lnSpc>
              <a:spcBef>
                <a:spcPts val="600"/>
              </a:spcBef>
              <a:buFont typeface="Times New Roman" pitchFamily="18"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0" dirty="0"/>
          </a:p>
          <a:p>
            <a:pPr>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a:t>Ultrasonic</a:t>
            </a:r>
            <a:r>
              <a:rPr lang="en-GB" sz="2400" dirty="0"/>
              <a:t> </a:t>
            </a:r>
            <a:r>
              <a:rPr lang="en-GB" sz="2400" b="0" dirty="0"/>
              <a:t>receiver</a:t>
            </a:r>
          </a:p>
          <a:p>
            <a:pPr lvl="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b="0" dirty="0" smtClean="0"/>
              <a:t>open-air </a:t>
            </a:r>
            <a:r>
              <a:rPr lang="en-GB" sz="2200" b="0" dirty="0"/>
              <a:t>type </a:t>
            </a:r>
            <a:r>
              <a:rPr lang="en-GB" sz="2200" b="0" dirty="0" err="1"/>
              <a:t>piezo</a:t>
            </a:r>
            <a:r>
              <a:rPr lang="en-GB" sz="2200" b="0" dirty="0"/>
              <a:t>-electric sensor </a:t>
            </a:r>
          </a:p>
          <a:p>
            <a:pPr lvl="1">
              <a:lnSpc>
                <a:spcPct val="9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b="0" dirty="0" smtClean="0"/>
              <a:t>output </a:t>
            </a:r>
            <a:r>
              <a:rPr lang="en-GB" sz="2200" b="0" dirty="0"/>
              <a:t>is connected to a two-stage amplifier with a programmable voltage gain between 70 dB and 78 dB</a:t>
            </a:r>
          </a:p>
          <a:p>
            <a:pPr>
              <a:lnSpc>
                <a:spcPct val="90000"/>
              </a:lnSpc>
              <a:spcBef>
                <a:spcPts val="600"/>
              </a:spcBef>
              <a:buFont typeface="Times New Roman" pitchFamily="18"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b="0" dirty="0"/>
          </a:p>
        </p:txBody>
      </p:sp>
      <p:sp>
        <p:nvSpPr>
          <p:cNvPr id="5" name="Rectangle 1"/>
          <p:cNvSpPr>
            <a:spLocks noGrp="1" noChangeArrowheads="1"/>
          </p:cNvSpPr>
          <p:nvPr>
            <p:ph type="title" idx="4294967295"/>
          </p:nvPr>
        </p:nvSpPr>
        <p:spPr>
          <a:xfrm>
            <a:off x="609600" y="533400"/>
            <a:ext cx="6602412" cy="707886"/>
          </a:xfrm>
          <a:ln/>
        </p:spPr>
        <p:txBody>
          <a:bodyPr wrap="square">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t>Cricket: </a:t>
            </a:r>
            <a:r>
              <a:rPr lang="en-GB" sz="4000" b="0" dirty="0" smtClean="0"/>
              <a:t>Architecture</a:t>
            </a:r>
            <a:endParaRPr lang="en-GB" sz="4000" b="0" dirty="0"/>
          </a:p>
        </p:txBody>
      </p:sp>
    </p:spTree>
    <p:extLst>
      <p:ext uri="{BB962C8B-B14F-4D97-AF65-F5344CB8AC3E}">
        <p14:creationId xmlns:p14="http://schemas.microsoft.com/office/powerpoint/2010/main" val="28427395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4294967295"/>
          </p:nvPr>
        </p:nvSpPr>
        <p:spPr>
          <a:xfrm>
            <a:off x="609599" y="1482328"/>
            <a:ext cx="7696201" cy="4308872"/>
          </a:xfrm>
          <a:ln/>
        </p:spPr>
        <p:txBody>
          <a:bodyPr wrap="square">
            <a:spAutoFit/>
          </a:bodyPr>
          <a:lstStyle/>
          <a:p>
            <a:pPr>
              <a:lnSpc>
                <a:spcPct val="10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a:t>RS 232 interface</a:t>
            </a:r>
          </a:p>
          <a:p>
            <a:pPr lvl="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0" dirty="0" smtClean="0"/>
              <a:t>used </a:t>
            </a:r>
            <a:r>
              <a:rPr lang="en-GB" b="0" dirty="0"/>
              <a:t>to attach a host device to the Cricket </a:t>
            </a:r>
            <a:r>
              <a:rPr lang="en-GB" b="0" dirty="0" smtClean="0"/>
              <a:t>node</a:t>
            </a:r>
            <a:endParaRPr lang="en-GB" b="0" dirty="0"/>
          </a:p>
          <a:p>
            <a:pPr>
              <a:lnSpc>
                <a:spcPct val="10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a:t>Temperature </a:t>
            </a:r>
            <a:r>
              <a:rPr lang="en-GB" sz="2400" b="0" dirty="0" smtClean="0"/>
              <a:t>sensor</a:t>
            </a:r>
            <a:endParaRPr lang="en-GB" sz="2400" b="0" dirty="0"/>
          </a:p>
          <a:p>
            <a:pPr lvl="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0" dirty="0" smtClean="0"/>
              <a:t>allows </a:t>
            </a:r>
            <a:r>
              <a:rPr lang="en-GB" b="0" dirty="0"/>
              <a:t>to compensate for variations in the speed of sound with temperature</a:t>
            </a:r>
          </a:p>
          <a:p>
            <a:pPr>
              <a:lnSpc>
                <a:spcPct val="10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a:t>Unique ID</a:t>
            </a:r>
          </a:p>
          <a:p>
            <a:pPr lvl="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0" dirty="0" smtClean="0"/>
              <a:t>an </a:t>
            </a:r>
            <a:r>
              <a:rPr lang="en-GB" b="0" dirty="0"/>
              <a:t>8-byte hardware ID, uniquely identifies every Cricket node</a:t>
            </a:r>
          </a:p>
          <a:p>
            <a:pPr>
              <a:lnSpc>
                <a:spcPct val="100000"/>
              </a:lnSpc>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a:t>Powering the Beacons and Listeners </a:t>
            </a:r>
          </a:p>
          <a:p>
            <a:pPr lvl="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0" dirty="0" smtClean="0"/>
              <a:t>each </a:t>
            </a:r>
            <a:r>
              <a:rPr lang="en-GB" b="0" dirty="0"/>
              <a:t>Cricket node may be powered using two AA batteries, a power adapter, or solar cells</a:t>
            </a:r>
          </a:p>
          <a:p>
            <a:pPr lvl="1">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0" dirty="0" smtClean="0"/>
              <a:t>beacon </a:t>
            </a:r>
            <a:r>
              <a:rPr lang="en-GB" b="0" dirty="0"/>
              <a:t>can operate on two AA batteries for 5 to 6 weeks</a:t>
            </a:r>
          </a:p>
        </p:txBody>
      </p:sp>
      <p:sp>
        <p:nvSpPr>
          <p:cNvPr id="5" name="Rectangle 1"/>
          <p:cNvSpPr>
            <a:spLocks noGrp="1" noChangeArrowheads="1"/>
          </p:cNvSpPr>
          <p:nvPr>
            <p:ph type="title" idx="4294967295"/>
          </p:nvPr>
        </p:nvSpPr>
        <p:spPr>
          <a:xfrm>
            <a:off x="609600" y="533400"/>
            <a:ext cx="6602412" cy="707886"/>
          </a:xfrm>
          <a:ln/>
        </p:spPr>
        <p:txBody>
          <a:bodyPr wrap="square">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t>Cricket: </a:t>
            </a:r>
            <a:r>
              <a:rPr lang="en-GB" sz="4000" b="0" dirty="0" smtClean="0"/>
              <a:t>Architecture</a:t>
            </a:r>
            <a:endParaRPr lang="en-GB" sz="4000" b="0" dirty="0"/>
          </a:p>
        </p:txBody>
      </p:sp>
    </p:spTree>
    <p:extLst>
      <p:ext uri="{BB962C8B-B14F-4D97-AF65-F5344CB8AC3E}">
        <p14:creationId xmlns:p14="http://schemas.microsoft.com/office/powerpoint/2010/main" val="30768904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725" y="2165350"/>
            <a:ext cx="3368675" cy="4464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6738" y="2955925"/>
            <a:ext cx="3776662" cy="2759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7" name="Text Box 5"/>
          <p:cNvSpPr txBox="1">
            <a:spLocks noChangeArrowheads="1"/>
          </p:cNvSpPr>
          <p:nvPr/>
        </p:nvSpPr>
        <p:spPr bwMode="auto">
          <a:xfrm>
            <a:off x="609600" y="1295400"/>
            <a:ext cx="7667625" cy="792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95000"/>
              </a:lnSpc>
            </a:pPr>
            <a:r>
              <a:rPr lang="en-GB" dirty="0">
                <a:solidFill>
                  <a:srgbClr val="000000"/>
                </a:solidFill>
                <a:latin typeface="+mn-lt"/>
              </a:rPr>
              <a:t>The experimental setup and schematic representation of the train's </a:t>
            </a:r>
            <a:r>
              <a:rPr lang="en-GB" dirty="0" smtClean="0">
                <a:solidFill>
                  <a:srgbClr val="000000"/>
                </a:solidFill>
                <a:latin typeface="+mn-lt"/>
              </a:rPr>
              <a:t>trajectory</a:t>
            </a:r>
            <a:endParaRPr lang="en-GB" dirty="0">
              <a:solidFill>
                <a:srgbClr val="000000"/>
              </a:solidFill>
              <a:latin typeface="+mn-lt"/>
            </a:endParaRPr>
          </a:p>
        </p:txBody>
      </p:sp>
      <p:sp>
        <p:nvSpPr>
          <p:cNvPr id="8" name="Rectangle 1"/>
          <p:cNvSpPr>
            <a:spLocks noGrp="1" noChangeArrowheads="1"/>
          </p:cNvSpPr>
          <p:nvPr>
            <p:ph type="title" idx="4294967295"/>
          </p:nvPr>
        </p:nvSpPr>
        <p:spPr>
          <a:xfrm>
            <a:off x="609600" y="358914"/>
            <a:ext cx="6450012" cy="707886"/>
          </a:xfrm>
          <a:ln/>
        </p:spPr>
        <p:txBody>
          <a:bodyPr>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000" b="0" dirty="0"/>
              <a:t>Evaluation – Test of Cricket </a:t>
            </a:r>
          </a:p>
        </p:txBody>
      </p:sp>
    </p:spTree>
    <p:extLst>
      <p:ext uri="{BB962C8B-B14F-4D97-AF65-F5344CB8AC3E}">
        <p14:creationId xmlns:p14="http://schemas.microsoft.com/office/powerpoint/2010/main" val="37455555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4294967295"/>
          </p:nvPr>
        </p:nvSpPr>
        <p:spPr>
          <a:xfrm>
            <a:off x="533401" y="1373862"/>
            <a:ext cx="7772400" cy="4493538"/>
          </a:xfrm>
          <a:ln/>
        </p:spPr>
        <p:txBody>
          <a:bodyPr wrap="square" tIns="45720" rIns="91440" bIns="45720">
            <a:spAutoFit/>
          </a:bodyPr>
          <a:lstStyle/>
          <a:p>
            <a:pPr>
              <a:spcBef>
                <a:spcPts val="600"/>
              </a:spcBef>
              <a:buFont typeface="Times New Roman" pitchFamily="18"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b="0" dirty="0"/>
              <a:t>Experimental facts</a:t>
            </a:r>
          </a:p>
          <a:p>
            <a:pPr>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0" dirty="0" smtClean="0"/>
              <a:t>Three </a:t>
            </a:r>
            <a:r>
              <a:rPr lang="en-GB" b="0" dirty="0"/>
              <a:t>architectures: passive mobile, active mobile, and hybrid with Extended </a:t>
            </a:r>
            <a:r>
              <a:rPr lang="en-GB" b="0" dirty="0" err="1"/>
              <a:t>Kalman</a:t>
            </a:r>
            <a:r>
              <a:rPr lang="en-GB" b="0" dirty="0"/>
              <a:t> </a:t>
            </a:r>
            <a:r>
              <a:rPr lang="en-GB" b="0" dirty="0" smtClean="0"/>
              <a:t>Filter (</a:t>
            </a:r>
            <a:r>
              <a:rPr lang="en-GB" b="0" dirty="0"/>
              <a:t>EKF) or least-squares </a:t>
            </a:r>
            <a:r>
              <a:rPr lang="en-GB" b="0" dirty="0" smtClean="0"/>
              <a:t>minimization (</a:t>
            </a:r>
            <a:r>
              <a:rPr lang="en-GB" b="0" dirty="0"/>
              <a:t>LSQ)</a:t>
            </a:r>
          </a:p>
          <a:p>
            <a:pPr>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0" dirty="0" smtClean="0"/>
              <a:t>Computer-controlled </a:t>
            </a:r>
            <a:r>
              <a:rPr lang="en-GB" b="0" dirty="0"/>
              <a:t>Lego train set running at six different speeds: 0.34 m/s, 0.56 m/s, 0.78 m/s, 0.98 m/s, 1.21 m/s, and 1.43 </a:t>
            </a:r>
            <a:r>
              <a:rPr lang="en-GB" b="0" dirty="0" smtClean="0"/>
              <a:t>m/s</a:t>
            </a:r>
            <a:endParaRPr lang="en-GB" b="0" dirty="0"/>
          </a:p>
          <a:p>
            <a:pPr>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0" dirty="0" smtClean="0"/>
              <a:t>Multiple </a:t>
            </a:r>
            <a:r>
              <a:rPr lang="en-GB" b="0" dirty="0"/>
              <a:t>beacons (five or six in all experiments) interacting with one another</a:t>
            </a:r>
          </a:p>
          <a:p>
            <a:pPr>
              <a:spcBef>
                <a:spcPts val="60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0" dirty="0" smtClean="0"/>
              <a:t>Gathered </a:t>
            </a:r>
            <a:r>
              <a:rPr lang="en-GB" b="0" dirty="0"/>
              <a:t>about 15,000 individual distance estimates in the active mobile architecture and about 3,000 distance estimates in the passive mobile architecture</a:t>
            </a:r>
          </a:p>
        </p:txBody>
      </p:sp>
      <p:sp>
        <p:nvSpPr>
          <p:cNvPr id="4" name="Rectangle 1"/>
          <p:cNvSpPr>
            <a:spLocks noGrp="1" noChangeArrowheads="1"/>
          </p:cNvSpPr>
          <p:nvPr>
            <p:ph type="title" idx="4294967295"/>
          </p:nvPr>
        </p:nvSpPr>
        <p:spPr>
          <a:xfrm>
            <a:off x="609600" y="358914"/>
            <a:ext cx="6450012" cy="707886"/>
          </a:xfrm>
          <a:ln/>
        </p:spPr>
        <p:txBody>
          <a:bodyPr>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000" b="0" dirty="0"/>
              <a:t>Evaluation – Test of Cricket </a:t>
            </a:r>
          </a:p>
        </p:txBody>
      </p:sp>
    </p:spTree>
    <p:extLst>
      <p:ext uri="{BB962C8B-B14F-4D97-AF65-F5344CB8AC3E}">
        <p14:creationId xmlns:p14="http://schemas.microsoft.com/office/powerpoint/2010/main" val="8788060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609600" y="358914"/>
            <a:ext cx="6450012" cy="707886"/>
          </a:xfrm>
          <a:ln/>
        </p:spPr>
        <p:txBody>
          <a:bodyPr>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000" b="0" dirty="0"/>
              <a:t>Evaluation – Test of Cricket </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990600"/>
            <a:ext cx="3776663" cy="3067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1052513"/>
            <a:ext cx="3816350" cy="3030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Text Box 4"/>
          <p:cNvSpPr txBox="1">
            <a:spLocks noChangeArrowheads="1"/>
          </p:cNvSpPr>
          <p:nvPr/>
        </p:nvSpPr>
        <p:spPr bwMode="auto">
          <a:xfrm>
            <a:off x="539750" y="4155065"/>
            <a:ext cx="7993063"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gn="ctr">
              <a:lnSpc>
                <a:spcPct val="100000"/>
              </a:lnSpc>
              <a:buFont typeface="Arial" charset="0"/>
              <a:buNone/>
            </a:pPr>
            <a:r>
              <a:rPr lang="en-GB" sz="1600" dirty="0" smtClean="0">
                <a:solidFill>
                  <a:srgbClr val="000000"/>
                </a:solidFill>
                <a:latin typeface="+mn-lt"/>
              </a:rPr>
              <a:t>For </a:t>
            </a:r>
            <a:r>
              <a:rPr lang="en-GB" sz="1600" dirty="0">
                <a:solidFill>
                  <a:srgbClr val="000000"/>
                </a:solidFill>
                <a:latin typeface="+mn-lt"/>
              </a:rPr>
              <a:t>speed of </a:t>
            </a:r>
            <a:r>
              <a:rPr lang="en-GB" sz="1600" dirty="0" smtClean="0">
                <a:solidFill>
                  <a:srgbClr val="000000"/>
                </a:solidFill>
                <a:latin typeface="+mn-lt"/>
              </a:rPr>
              <a:t>0.78m/s</a:t>
            </a:r>
            <a:r>
              <a:rPr lang="en-GB" sz="1600" dirty="0">
                <a:solidFill>
                  <a:srgbClr val="000000"/>
                </a:solidFill>
                <a:latin typeface="+mn-lt"/>
              </a:rPr>
              <a:t>	</a:t>
            </a:r>
            <a:r>
              <a:rPr lang="en-GB" sz="1600" dirty="0" smtClean="0">
                <a:solidFill>
                  <a:srgbClr val="000000"/>
                </a:solidFill>
                <a:latin typeface="+mn-lt"/>
              </a:rPr>
              <a:t>                </a:t>
            </a:r>
            <a:r>
              <a:rPr lang="en-GB" sz="1600" dirty="0">
                <a:solidFill>
                  <a:srgbClr val="000000"/>
                </a:solidFill>
                <a:latin typeface="+mn-lt"/>
              </a:rPr>
              <a:t>		</a:t>
            </a:r>
            <a:r>
              <a:rPr lang="en-GB" sz="1600" dirty="0" smtClean="0">
                <a:solidFill>
                  <a:srgbClr val="000000"/>
                </a:solidFill>
                <a:latin typeface="+mn-lt"/>
              </a:rPr>
              <a:t>       For </a:t>
            </a:r>
            <a:r>
              <a:rPr lang="en-GB" sz="1600" dirty="0">
                <a:solidFill>
                  <a:srgbClr val="000000"/>
                </a:solidFill>
                <a:latin typeface="+mn-lt"/>
              </a:rPr>
              <a:t>speed of </a:t>
            </a:r>
            <a:r>
              <a:rPr lang="en-GB" sz="1600" dirty="0" smtClean="0">
                <a:solidFill>
                  <a:srgbClr val="000000"/>
                </a:solidFill>
                <a:latin typeface="+mn-lt"/>
              </a:rPr>
              <a:t>1.43m/s</a:t>
            </a:r>
            <a:endParaRPr lang="en-GB" sz="1600" dirty="0">
              <a:solidFill>
                <a:srgbClr val="000000"/>
              </a:solidFill>
              <a:latin typeface="+mn-lt"/>
            </a:endParaRPr>
          </a:p>
        </p:txBody>
      </p:sp>
      <p:sp>
        <p:nvSpPr>
          <p:cNvPr id="25605" name="Line 5"/>
          <p:cNvSpPr>
            <a:spLocks noChangeShapeType="1"/>
          </p:cNvSpPr>
          <p:nvPr/>
        </p:nvSpPr>
        <p:spPr bwMode="auto">
          <a:xfrm flipV="1">
            <a:off x="4087812" y="4568825"/>
            <a:ext cx="1587" cy="2038350"/>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06" name="Text Box 6"/>
          <p:cNvSpPr txBox="1">
            <a:spLocks noChangeArrowheads="1"/>
          </p:cNvSpPr>
          <p:nvPr/>
        </p:nvSpPr>
        <p:spPr bwMode="auto">
          <a:xfrm>
            <a:off x="228600" y="4495800"/>
            <a:ext cx="3719329" cy="2187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100000"/>
              </a:lnSpc>
              <a:buFont typeface="Arial" charset="0"/>
              <a:buNone/>
            </a:pPr>
            <a:r>
              <a:rPr lang="en-GB" sz="1800" dirty="0">
                <a:solidFill>
                  <a:srgbClr val="000000"/>
                </a:solidFill>
                <a:latin typeface="+mn-lt"/>
              </a:rPr>
              <a:t>Passive mobile </a:t>
            </a:r>
            <a:r>
              <a:rPr lang="en-GB" sz="1800" dirty="0" smtClean="0">
                <a:solidFill>
                  <a:srgbClr val="000000"/>
                </a:solidFill>
                <a:latin typeface="+mn-lt"/>
              </a:rPr>
              <a:t>architecture (</a:t>
            </a:r>
            <a:r>
              <a:rPr lang="pl-PL" sz="1800" dirty="0">
                <a:solidFill>
                  <a:srgbClr val="000000"/>
                </a:solidFill>
                <a:latin typeface="+mn-lt"/>
              </a:rPr>
              <a:t>EKF</a:t>
            </a:r>
            <a:r>
              <a:rPr lang="en-GB" sz="1800" dirty="0">
                <a:solidFill>
                  <a:srgbClr val="000000"/>
                </a:solidFill>
                <a:latin typeface="+mn-lt"/>
              </a:rPr>
              <a:t>)</a:t>
            </a:r>
          </a:p>
          <a:p>
            <a:pPr>
              <a:lnSpc>
                <a:spcPct val="100000"/>
              </a:lnSpc>
              <a:buFont typeface="Arial" charset="0"/>
              <a:buNone/>
            </a:pPr>
            <a:r>
              <a:rPr lang="en-GB" sz="1600" dirty="0" smtClean="0">
                <a:solidFill>
                  <a:srgbClr val="000000"/>
                </a:solidFill>
                <a:latin typeface="+mn-lt"/>
              </a:rPr>
              <a:t>    – </a:t>
            </a:r>
            <a:r>
              <a:rPr lang="pl-PL" sz="1600" dirty="0">
                <a:solidFill>
                  <a:srgbClr val="000000"/>
                </a:solidFill>
                <a:latin typeface="+mn-lt"/>
              </a:rPr>
              <a:t>median error is about 10cm</a:t>
            </a:r>
            <a:endParaRPr lang="en-GB" sz="1600" dirty="0">
              <a:solidFill>
                <a:srgbClr val="000000"/>
              </a:solidFill>
              <a:latin typeface="+mn-lt"/>
            </a:endParaRPr>
          </a:p>
          <a:p>
            <a:pPr>
              <a:lnSpc>
                <a:spcPct val="100000"/>
              </a:lnSpc>
              <a:buFont typeface="Arial" charset="0"/>
              <a:buNone/>
            </a:pPr>
            <a:r>
              <a:rPr lang="en-GB" sz="1800" dirty="0">
                <a:solidFill>
                  <a:srgbClr val="000000"/>
                </a:solidFill>
                <a:latin typeface="+mn-lt"/>
              </a:rPr>
              <a:t>Passive mobile </a:t>
            </a:r>
            <a:r>
              <a:rPr lang="en-GB" sz="1800" dirty="0" smtClean="0">
                <a:solidFill>
                  <a:srgbClr val="000000"/>
                </a:solidFill>
                <a:latin typeface="+mn-lt"/>
              </a:rPr>
              <a:t>architecture (</a:t>
            </a:r>
            <a:r>
              <a:rPr lang="en-GB" sz="1800" dirty="0">
                <a:solidFill>
                  <a:srgbClr val="000000"/>
                </a:solidFill>
                <a:latin typeface="+mn-lt"/>
              </a:rPr>
              <a:t>LSQ</a:t>
            </a:r>
            <a:r>
              <a:rPr lang="en-GB" sz="1800" dirty="0" smtClean="0">
                <a:solidFill>
                  <a:srgbClr val="000000"/>
                </a:solidFill>
                <a:latin typeface="+mn-lt"/>
              </a:rPr>
              <a:t>)</a:t>
            </a:r>
          </a:p>
          <a:p>
            <a:pPr>
              <a:lnSpc>
                <a:spcPct val="100000"/>
              </a:lnSpc>
              <a:buFont typeface="Arial" charset="0"/>
              <a:buNone/>
            </a:pPr>
            <a:r>
              <a:rPr lang="en-GB" sz="1600" dirty="0" smtClean="0">
                <a:solidFill>
                  <a:srgbClr val="000000"/>
                </a:solidFill>
                <a:latin typeface="+mn-lt"/>
              </a:rPr>
              <a:t>    – </a:t>
            </a:r>
            <a:r>
              <a:rPr lang="en-GB" sz="1600" dirty="0">
                <a:solidFill>
                  <a:srgbClr val="000000"/>
                </a:solidFill>
                <a:latin typeface="+mn-lt"/>
              </a:rPr>
              <a:t>30th </a:t>
            </a:r>
            <a:r>
              <a:rPr lang="en-GB" sz="1600" dirty="0" smtClean="0">
                <a:solidFill>
                  <a:srgbClr val="000000"/>
                </a:solidFill>
                <a:latin typeface="+mn-lt"/>
              </a:rPr>
              <a:t>percentile </a:t>
            </a:r>
            <a:r>
              <a:rPr lang="en-GB" sz="1600" dirty="0">
                <a:solidFill>
                  <a:srgbClr val="000000"/>
                </a:solidFill>
                <a:latin typeface="+mn-lt"/>
              </a:rPr>
              <a:t>error is less than 30cm</a:t>
            </a:r>
          </a:p>
          <a:p>
            <a:pPr>
              <a:lnSpc>
                <a:spcPct val="100000"/>
              </a:lnSpc>
              <a:buFont typeface="Arial" charset="0"/>
              <a:buNone/>
            </a:pPr>
            <a:r>
              <a:rPr lang="en-GB" sz="1800" dirty="0">
                <a:solidFill>
                  <a:srgbClr val="000000"/>
                </a:solidFill>
                <a:latin typeface="+mn-lt"/>
              </a:rPr>
              <a:t>Active mobile architecture </a:t>
            </a:r>
            <a:endParaRPr lang="en-GB" sz="1800" dirty="0" smtClean="0">
              <a:solidFill>
                <a:srgbClr val="000000"/>
              </a:solidFill>
              <a:latin typeface="+mn-lt"/>
            </a:endParaRPr>
          </a:p>
          <a:p>
            <a:pPr>
              <a:lnSpc>
                <a:spcPct val="100000"/>
              </a:lnSpc>
              <a:buFont typeface="Arial" charset="0"/>
              <a:buNone/>
            </a:pPr>
            <a:r>
              <a:rPr lang="en-GB" sz="1600" dirty="0" smtClean="0">
                <a:solidFill>
                  <a:srgbClr val="000000"/>
                </a:solidFill>
                <a:latin typeface="+mn-lt"/>
              </a:rPr>
              <a:t>    – </a:t>
            </a:r>
            <a:r>
              <a:rPr lang="en-GB" sz="1600" dirty="0">
                <a:solidFill>
                  <a:srgbClr val="000000"/>
                </a:solidFill>
                <a:latin typeface="+mn-lt"/>
              </a:rPr>
              <a:t>median error </a:t>
            </a:r>
            <a:r>
              <a:rPr lang="en-GB" sz="1600" dirty="0" smtClean="0">
                <a:solidFill>
                  <a:srgbClr val="000000"/>
                </a:solidFill>
                <a:latin typeface="+mn-lt"/>
              </a:rPr>
              <a:t>is </a:t>
            </a:r>
            <a:r>
              <a:rPr lang="pl-PL" sz="1600" dirty="0">
                <a:solidFill>
                  <a:srgbClr val="000000"/>
                </a:solidFill>
                <a:latin typeface="+mn-lt"/>
              </a:rPr>
              <a:t>about</a:t>
            </a:r>
            <a:r>
              <a:rPr lang="en-GB" sz="1600" dirty="0">
                <a:solidFill>
                  <a:srgbClr val="000000"/>
                </a:solidFill>
                <a:latin typeface="+mn-lt"/>
              </a:rPr>
              <a:t> </a:t>
            </a:r>
            <a:r>
              <a:rPr lang="pl-PL" sz="1600" dirty="0">
                <a:solidFill>
                  <a:srgbClr val="000000"/>
                </a:solidFill>
                <a:latin typeface="+mn-lt"/>
              </a:rPr>
              <a:t>3</a:t>
            </a:r>
            <a:r>
              <a:rPr lang="en-GB" sz="1600" dirty="0">
                <a:solidFill>
                  <a:srgbClr val="000000"/>
                </a:solidFill>
                <a:latin typeface="+mn-lt"/>
              </a:rPr>
              <a:t>cm</a:t>
            </a:r>
          </a:p>
          <a:p>
            <a:pPr>
              <a:lnSpc>
                <a:spcPct val="100000"/>
              </a:lnSpc>
              <a:buFont typeface="Arial" charset="0"/>
              <a:buNone/>
            </a:pPr>
            <a:r>
              <a:rPr lang="en-GB" sz="1800" dirty="0">
                <a:solidFill>
                  <a:srgbClr val="000000"/>
                </a:solidFill>
                <a:latin typeface="+mn-lt"/>
              </a:rPr>
              <a:t>Hybrid </a:t>
            </a:r>
            <a:r>
              <a:rPr lang="pl-PL" sz="1800" dirty="0">
                <a:solidFill>
                  <a:srgbClr val="000000"/>
                </a:solidFill>
                <a:latin typeface="+mn-lt"/>
              </a:rPr>
              <a:t>mobile </a:t>
            </a:r>
            <a:r>
              <a:rPr lang="en-GB" sz="1800" dirty="0" smtClean="0">
                <a:solidFill>
                  <a:srgbClr val="000000"/>
                </a:solidFill>
                <a:latin typeface="+mn-lt"/>
              </a:rPr>
              <a:t>architecture</a:t>
            </a:r>
          </a:p>
          <a:p>
            <a:pPr>
              <a:lnSpc>
                <a:spcPct val="100000"/>
              </a:lnSpc>
              <a:buFont typeface="Arial" charset="0"/>
              <a:buNone/>
            </a:pPr>
            <a:r>
              <a:rPr lang="en-GB" sz="1600" dirty="0" smtClean="0">
                <a:solidFill>
                  <a:srgbClr val="000000"/>
                </a:solidFill>
                <a:latin typeface="+mn-lt"/>
              </a:rPr>
              <a:t>    – </a:t>
            </a:r>
            <a:r>
              <a:rPr lang="pl-PL" sz="1600" dirty="0">
                <a:solidFill>
                  <a:srgbClr val="000000"/>
                </a:solidFill>
                <a:latin typeface="+mn-lt"/>
              </a:rPr>
              <a:t>median error is </a:t>
            </a:r>
            <a:r>
              <a:rPr lang="pl-PL" sz="1600" dirty="0" smtClean="0">
                <a:solidFill>
                  <a:srgbClr val="000000"/>
                </a:solidFill>
                <a:latin typeface="+mn-lt"/>
              </a:rPr>
              <a:t>about </a:t>
            </a:r>
            <a:r>
              <a:rPr lang="pl-PL" sz="1600" dirty="0">
                <a:solidFill>
                  <a:srgbClr val="000000"/>
                </a:solidFill>
                <a:latin typeface="+mn-lt"/>
              </a:rPr>
              <a:t>7cm</a:t>
            </a:r>
            <a:endParaRPr lang="en-GB" sz="1600" dirty="0">
              <a:solidFill>
                <a:srgbClr val="000000"/>
              </a:solidFill>
              <a:latin typeface="+mn-lt"/>
            </a:endParaRPr>
          </a:p>
        </p:txBody>
      </p:sp>
      <p:sp>
        <p:nvSpPr>
          <p:cNvPr id="25607" name="Text Box 7"/>
          <p:cNvSpPr txBox="1">
            <a:spLocks noChangeArrowheads="1"/>
          </p:cNvSpPr>
          <p:nvPr/>
        </p:nvSpPr>
        <p:spPr bwMode="auto">
          <a:xfrm>
            <a:off x="4240212" y="4498975"/>
            <a:ext cx="4141787" cy="2218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nSpc>
                <a:spcPct val="100000"/>
              </a:lnSpc>
              <a:buFont typeface="Arial" charset="0"/>
              <a:buNone/>
            </a:pPr>
            <a:r>
              <a:rPr lang="en-GB" sz="1800" dirty="0">
                <a:solidFill>
                  <a:srgbClr val="000000"/>
                </a:solidFill>
                <a:latin typeface="+mn-lt"/>
              </a:rPr>
              <a:t>Passive mobile architecture(</a:t>
            </a:r>
            <a:r>
              <a:rPr lang="pl-PL" sz="1800" dirty="0">
                <a:solidFill>
                  <a:srgbClr val="000000"/>
                </a:solidFill>
                <a:latin typeface="+mn-lt"/>
              </a:rPr>
              <a:t>EKF</a:t>
            </a:r>
            <a:r>
              <a:rPr lang="en-GB" sz="1800" dirty="0">
                <a:solidFill>
                  <a:srgbClr val="000000"/>
                </a:solidFill>
                <a:latin typeface="+mn-lt"/>
              </a:rPr>
              <a:t>)</a:t>
            </a:r>
          </a:p>
          <a:p>
            <a:pPr>
              <a:lnSpc>
                <a:spcPct val="100000"/>
              </a:lnSpc>
              <a:buFont typeface="Arial" charset="0"/>
              <a:buNone/>
            </a:pPr>
            <a:r>
              <a:rPr lang="en-GB" sz="1600" dirty="0" smtClean="0">
                <a:solidFill>
                  <a:srgbClr val="000000"/>
                </a:solidFill>
                <a:latin typeface="+mn-lt"/>
              </a:rPr>
              <a:t>    – </a:t>
            </a:r>
            <a:r>
              <a:rPr lang="pl-PL" sz="1600" dirty="0">
                <a:solidFill>
                  <a:srgbClr val="000000"/>
                </a:solidFill>
                <a:latin typeface="+mn-lt"/>
              </a:rPr>
              <a:t>median error is about 23cm</a:t>
            </a:r>
            <a:endParaRPr lang="en-GB" sz="1600" dirty="0">
              <a:solidFill>
                <a:srgbClr val="000000"/>
              </a:solidFill>
              <a:latin typeface="+mn-lt"/>
            </a:endParaRPr>
          </a:p>
          <a:p>
            <a:pPr>
              <a:lnSpc>
                <a:spcPct val="100000"/>
              </a:lnSpc>
              <a:buFont typeface="Arial" charset="0"/>
              <a:buNone/>
            </a:pPr>
            <a:r>
              <a:rPr lang="en-GB" sz="1800" dirty="0">
                <a:solidFill>
                  <a:srgbClr val="000000"/>
                </a:solidFill>
                <a:latin typeface="+mn-lt"/>
              </a:rPr>
              <a:t>Passive mobile architecture(LSQ</a:t>
            </a:r>
            <a:r>
              <a:rPr lang="en-GB" sz="1800" dirty="0" smtClean="0">
                <a:solidFill>
                  <a:srgbClr val="000000"/>
                </a:solidFill>
                <a:latin typeface="+mn-lt"/>
              </a:rPr>
              <a:t>)</a:t>
            </a:r>
          </a:p>
          <a:p>
            <a:pPr>
              <a:lnSpc>
                <a:spcPct val="100000"/>
              </a:lnSpc>
              <a:buFont typeface="Arial" charset="0"/>
              <a:buNone/>
            </a:pPr>
            <a:r>
              <a:rPr lang="en-GB" sz="1600" dirty="0" smtClean="0">
                <a:solidFill>
                  <a:srgbClr val="000000"/>
                </a:solidFill>
                <a:latin typeface="+mn-lt"/>
              </a:rPr>
              <a:t>    – </a:t>
            </a:r>
            <a:r>
              <a:rPr lang="en-GB" sz="1600" dirty="0">
                <a:solidFill>
                  <a:srgbClr val="000000"/>
                </a:solidFill>
                <a:latin typeface="+mn-lt"/>
              </a:rPr>
              <a:t>only </a:t>
            </a:r>
            <a:r>
              <a:rPr lang="en-GB" sz="1600" dirty="0" smtClean="0">
                <a:solidFill>
                  <a:srgbClr val="000000"/>
                </a:solidFill>
                <a:latin typeface="+mn-lt"/>
              </a:rPr>
              <a:t>30th </a:t>
            </a:r>
            <a:r>
              <a:rPr lang="en-GB" sz="1600" dirty="0">
                <a:solidFill>
                  <a:srgbClr val="000000"/>
                </a:solidFill>
                <a:latin typeface="+mn-lt"/>
              </a:rPr>
              <a:t>percentile error is less than 50cm</a:t>
            </a:r>
          </a:p>
          <a:p>
            <a:pPr>
              <a:lnSpc>
                <a:spcPct val="100000"/>
              </a:lnSpc>
              <a:buFont typeface="Arial" charset="0"/>
              <a:buNone/>
            </a:pPr>
            <a:r>
              <a:rPr lang="en-GB" sz="1800" dirty="0">
                <a:solidFill>
                  <a:srgbClr val="000000"/>
                </a:solidFill>
                <a:latin typeface="+mn-lt"/>
              </a:rPr>
              <a:t>Active mobile </a:t>
            </a:r>
            <a:r>
              <a:rPr lang="en-GB" sz="1800" dirty="0" smtClean="0">
                <a:solidFill>
                  <a:srgbClr val="000000"/>
                </a:solidFill>
                <a:latin typeface="+mn-lt"/>
              </a:rPr>
              <a:t>architecture</a:t>
            </a:r>
          </a:p>
          <a:p>
            <a:pPr>
              <a:lnSpc>
                <a:spcPct val="100000"/>
              </a:lnSpc>
              <a:buFont typeface="Arial" charset="0"/>
              <a:buNone/>
            </a:pPr>
            <a:r>
              <a:rPr lang="en-GB" sz="1600" dirty="0" smtClean="0">
                <a:solidFill>
                  <a:srgbClr val="000000"/>
                </a:solidFill>
                <a:latin typeface="+mn-lt"/>
              </a:rPr>
              <a:t>   – </a:t>
            </a:r>
            <a:r>
              <a:rPr lang="en-GB" sz="1600" dirty="0">
                <a:solidFill>
                  <a:srgbClr val="000000"/>
                </a:solidFill>
                <a:latin typeface="+mn-lt"/>
              </a:rPr>
              <a:t>median error </a:t>
            </a:r>
            <a:r>
              <a:rPr lang="en-GB" sz="1600" dirty="0" smtClean="0">
                <a:solidFill>
                  <a:srgbClr val="000000"/>
                </a:solidFill>
                <a:latin typeface="+mn-lt"/>
              </a:rPr>
              <a:t>is </a:t>
            </a:r>
            <a:r>
              <a:rPr lang="pl-PL" sz="1600" dirty="0">
                <a:solidFill>
                  <a:srgbClr val="000000"/>
                </a:solidFill>
                <a:latin typeface="+mn-lt"/>
              </a:rPr>
              <a:t>about</a:t>
            </a:r>
            <a:r>
              <a:rPr lang="en-GB" sz="1600" dirty="0">
                <a:solidFill>
                  <a:srgbClr val="000000"/>
                </a:solidFill>
                <a:latin typeface="+mn-lt"/>
              </a:rPr>
              <a:t> </a:t>
            </a:r>
            <a:r>
              <a:rPr lang="pl-PL" sz="1600" dirty="0">
                <a:solidFill>
                  <a:srgbClr val="000000"/>
                </a:solidFill>
                <a:latin typeface="+mn-lt"/>
              </a:rPr>
              <a:t>4</a:t>
            </a:r>
            <a:r>
              <a:rPr lang="en-GB" sz="1600" dirty="0">
                <a:solidFill>
                  <a:srgbClr val="000000"/>
                </a:solidFill>
                <a:latin typeface="+mn-lt"/>
              </a:rPr>
              <a:t>cm</a:t>
            </a:r>
          </a:p>
          <a:p>
            <a:pPr>
              <a:lnSpc>
                <a:spcPct val="100000"/>
              </a:lnSpc>
              <a:buFont typeface="Arial" charset="0"/>
              <a:buNone/>
            </a:pPr>
            <a:r>
              <a:rPr lang="en-GB" sz="1800" dirty="0">
                <a:solidFill>
                  <a:srgbClr val="000000"/>
                </a:solidFill>
                <a:latin typeface="+mn-lt"/>
              </a:rPr>
              <a:t>Hybrid </a:t>
            </a:r>
            <a:r>
              <a:rPr lang="pl-PL" sz="1800" dirty="0">
                <a:solidFill>
                  <a:srgbClr val="000000"/>
                </a:solidFill>
                <a:latin typeface="+mn-lt"/>
              </a:rPr>
              <a:t>mobile </a:t>
            </a:r>
            <a:r>
              <a:rPr lang="en-GB" sz="1800" dirty="0">
                <a:solidFill>
                  <a:srgbClr val="000000"/>
                </a:solidFill>
                <a:latin typeface="+mn-lt"/>
              </a:rPr>
              <a:t>architecture </a:t>
            </a:r>
            <a:endParaRPr lang="en-GB" sz="1800" dirty="0" smtClean="0">
              <a:solidFill>
                <a:srgbClr val="000000"/>
              </a:solidFill>
              <a:latin typeface="+mn-lt"/>
            </a:endParaRPr>
          </a:p>
          <a:p>
            <a:pPr>
              <a:lnSpc>
                <a:spcPct val="100000"/>
              </a:lnSpc>
              <a:buFont typeface="Arial" charset="0"/>
              <a:buNone/>
            </a:pPr>
            <a:r>
              <a:rPr lang="en-GB" sz="1600" dirty="0" smtClean="0">
                <a:solidFill>
                  <a:srgbClr val="000000"/>
                </a:solidFill>
                <a:latin typeface="+mn-lt"/>
              </a:rPr>
              <a:t>   – </a:t>
            </a:r>
            <a:r>
              <a:rPr lang="en-GB" sz="1600" dirty="0">
                <a:solidFill>
                  <a:srgbClr val="000000"/>
                </a:solidFill>
                <a:latin typeface="+mn-lt"/>
              </a:rPr>
              <a:t>median error is </a:t>
            </a:r>
            <a:r>
              <a:rPr lang="pl-PL" sz="1600" dirty="0" smtClean="0">
                <a:solidFill>
                  <a:srgbClr val="000000"/>
                </a:solidFill>
                <a:latin typeface="+mn-lt"/>
              </a:rPr>
              <a:t>about</a:t>
            </a:r>
            <a:r>
              <a:rPr lang="en-GB" sz="1600" dirty="0" smtClean="0">
                <a:solidFill>
                  <a:srgbClr val="000000"/>
                </a:solidFill>
                <a:latin typeface="+mn-lt"/>
              </a:rPr>
              <a:t> </a:t>
            </a:r>
            <a:r>
              <a:rPr lang="en-GB" sz="1600" dirty="0">
                <a:solidFill>
                  <a:srgbClr val="000000"/>
                </a:solidFill>
                <a:latin typeface="+mn-lt"/>
              </a:rPr>
              <a:t>15cm</a:t>
            </a:r>
          </a:p>
        </p:txBody>
      </p:sp>
      <p:sp>
        <p:nvSpPr>
          <p:cNvPr id="2" name="Rectangle 1"/>
          <p:cNvSpPr/>
          <p:nvPr/>
        </p:nvSpPr>
        <p:spPr>
          <a:xfrm>
            <a:off x="3984249" y="3926849"/>
            <a:ext cx="1023101" cy="369332"/>
          </a:xfrm>
          <a:prstGeom prst="rect">
            <a:avLst/>
          </a:prstGeom>
        </p:spPr>
        <p:txBody>
          <a:bodyPr wrap="none">
            <a:spAutoFit/>
          </a:bodyPr>
          <a:lstStyle/>
          <a:p>
            <a:pPr algn="ctr">
              <a:lnSpc>
                <a:spcPct val="100000"/>
              </a:lnSpc>
              <a:buFont typeface="Arial" charset="0"/>
              <a:buNone/>
            </a:pPr>
            <a:r>
              <a:rPr lang="en-GB" sz="1800" dirty="0">
                <a:solidFill>
                  <a:srgbClr val="000000"/>
                </a:solidFill>
                <a:latin typeface="+mn-lt"/>
              </a:rPr>
              <a:t>Accuracy</a:t>
            </a:r>
          </a:p>
        </p:txBody>
      </p:sp>
    </p:spTree>
    <p:extLst>
      <p:ext uri="{BB962C8B-B14F-4D97-AF65-F5344CB8AC3E}">
        <p14:creationId xmlns:p14="http://schemas.microsoft.com/office/powerpoint/2010/main" val="4650701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2438400"/>
            <a:ext cx="5161996"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7" name="Text Box 3"/>
          <p:cNvSpPr txBox="1">
            <a:spLocks noChangeArrowheads="1"/>
          </p:cNvSpPr>
          <p:nvPr/>
        </p:nvSpPr>
        <p:spPr bwMode="auto">
          <a:xfrm>
            <a:off x="609600" y="1656592"/>
            <a:ext cx="6194686"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5pPr>
            <a:lvl6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6pPr>
            <a:lvl7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7pPr>
            <a:lvl8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8pPr>
            <a:lvl9pPr defTabSz="449263" fontAlgn="base">
              <a:lnSpc>
                <a:spcPct val="70000"/>
              </a:lnSpc>
              <a:spcBef>
                <a:spcPct val="0"/>
              </a:spcBef>
              <a:spcAft>
                <a:spcPct val="0"/>
              </a:spcAft>
              <a:buClr>
                <a:srgbClr val="0B2A51"/>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B2A51"/>
                </a:solidFill>
                <a:latin typeface="Times New Roman" pitchFamily="18" charset="0"/>
                <a:ea typeface="Lucida Sans Unicode" pitchFamily="34" charset="0"/>
                <a:cs typeface="Lucida Sans Unicode" pitchFamily="34" charset="0"/>
              </a:defRPr>
            </a:lvl9pPr>
          </a:lstStyle>
          <a:p>
            <a:pPr algn="ctr">
              <a:lnSpc>
                <a:spcPct val="100000"/>
              </a:lnSpc>
              <a:buFont typeface="Arial" charset="0"/>
              <a:buNone/>
            </a:pPr>
            <a:r>
              <a:rPr lang="en-GB" dirty="0">
                <a:solidFill>
                  <a:srgbClr val="000000"/>
                </a:solidFill>
                <a:latin typeface="+mn-lt"/>
              </a:rPr>
              <a:t>Linear relationship between speed and accuracy</a:t>
            </a:r>
          </a:p>
        </p:txBody>
      </p:sp>
      <p:sp>
        <p:nvSpPr>
          <p:cNvPr id="8" name="Rectangle 1"/>
          <p:cNvSpPr>
            <a:spLocks noGrp="1" noChangeArrowheads="1"/>
          </p:cNvSpPr>
          <p:nvPr>
            <p:ph type="title" idx="4294967295"/>
          </p:nvPr>
        </p:nvSpPr>
        <p:spPr>
          <a:xfrm>
            <a:off x="609600" y="358914"/>
            <a:ext cx="6450012" cy="707886"/>
          </a:xfrm>
          <a:ln/>
        </p:spPr>
        <p:txBody>
          <a:bodyPr>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000" b="0" dirty="0"/>
              <a:t>Evaluation – Test of Cricket </a:t>
            </a:r>
          </a:p>
        </p:txBody>
      </p:sp>
    </p:spTree>
    <p:extLst>
      <p:ext uri="{BB962C8B-B14F-4D97-AF65-F5344CB8AC3E}">
        <p14:creationId xmlns:p14="http://schemas.microsoft.com/office/powerpoint/2010/main" val="16293875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
          <p:cNvGrpSpPr>
            <a:grpSpLocks/>
          </p:cNvGrpSpPr>
          <p:nvPr/>
        </p:nvGrpSpPr>
        <p:grpSpPr bwMode="auto">
          <a:xfrm>
            <a:off x="533400" y="990600"/>
            <a:ext cx="7705726" cy="5580063"/>
            <a:chOff x="454" y="680"/>
            <a:chExt cx="4854" cy="3515"/>
          </a:xfrm>
        </p:grpSpPr>
        <p:sp>
          <p:nvSpPr>
            <p:cNvPr id="27651" name="Rectangle 3"/>
            <p:cNvSpPr>
              <a:spLocks noChangeArrowheads="1"/>
            </p:cNvSpPr>
            <p:nvPr/>
          </p:nvSpPr>
          <p:spPr bwMode="auto">
            <a:xfrm>
              <a:off x="2072" y="1936"/>
              <a:ext cx="1618"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mn-lt"/>
                </a:rPr>
                <a:t>decentralization</a:t>
              </a:r>
            </a:p>
          </p:txBody>
        </p:sp>
        <p:sp>
          <p:nvSpPr>
            <p:cNvPr id="27652" name="Rectangle 4"/>
            <p:cNvSpPr>
              <a:spLocks noChangeArrowheads="1"/>
            </p:cNvSpPr>
            <p:nvPr/>
          </p:nvSpPr>
          <p:spPr bwMode="auto">
            <a:xfrm>
              <a:off x="2832" y="1430"/>
              <a:ext cx="857"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a:solidFill>
                    <a:srgbClr val="000000"/>
                  </a:solidFill>
                  <a:latin typeface="+mn-lt"/>
                </a:rPr>
                <a:t>acceptable accuracy at small speed</a:t>
              </a:r>
            </a:p>
          </p:txBody>
        </p:sp>
        <p:sp>
          <p:nvSpPr>
            <p:cNvPr id="27653" name="Rectangle 5"/>
            <p:cNvSpPr>
              <a:spLocks noChangeArrowheads="1"/>
            </p:cNvSpPr>
            <p:nvPr/>
          </p:nvSpPr>
          <p:spPr bwMode="auto">
            <a:xfrm>
              <a:off x="3688" y="3018"/>
              <a:ext cx="1618" cy="1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54" name="Rectangle 6"/>
            <p:cNvSpPr>
              <a:spLocks noChangeArrowheads="1"/>
            </p:cNvSpPr>
            <p:nvPr/>
          </p:nvSpPr>
          <p:spPr bwMode="auto">
            <a:xfrm>
              <a:off x="2072" y="3018"/>
              <a:ext cx="1618" cy="1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00"/>
                  </a:solidFill>
                  <a:latin typeface="+mn-lt"/>
                </a:rPr>
                <a:t> privacy(usage </a:t>
              </a:r>
              <a:r>
                <a:rPr lang="en-GB" sz="1800" dirty="0">
                  <a:solidFill>
                    <a:srgbClr val="000000"/>
                  </a:solidFill>
                  <a:latin typeface="+mn-lt"/>
                </a:rPr>
                <a:t>of active mobile information is less than 2%)</a:t>
              </a:r>
            </a:p>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00"/>
                  </a:solidFill>
                  <a:latin typeface="+mn-lt"/>
                </a:rPr>
                <a:t> scalability</a:t>
              </a:r>
              <a:endParaRPr lang="en-GB" sz="1800" dirty="0">
                <a:solidFill>
                  <a:srgbClr val="000000"/>
                </a:solidFill>
                <a:latin typeface="+mn-lt"/>
              </a:endParaRPr>
            </a:p>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00"/>
                  </a:solidFill>
                  <a:latin typeface="+mn-lt"/>
                </a:rPr>
                <a:t> accuracy</a:t>
              </a:r>
              <a:endParaRPr lang="en-GB" sz="1800" dirty="0">
                <a:solidFill>
                  <a:srgbClr val="000000"/>
                </a:solidFill>
                <a:latin typeface="+mn-lt"/>
              </a:endParaRPr>
            </a:p>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00"/>
                  </a:solidFill>
                  <a:latin typeface="+mn-lt"/>
                </a:rPr>
                <a:t> decentralization</a:t>
              </a:r>
              <a:endParaRPr lang="en-GB" sz="1800" dirty="0">
                <a:solidFill>
                  <a:srgbClr val="000000"/>
                </a:solidFill>
                <a:latin typeface="+mn-lt"/>
              </a:endParaRPr>
            </a:p>
          </p:txBody>
        </p:sp>
        <p:sp>
          <p:nvSpPr>
            <p:cNvPr id="27655" name="Rectangle 7"/>
            <p:cNvSpPr>
              <a:spLocks noChangeArrowheads="1"/>
            </p:cNvSpPr>
            <p:nvPr/>
          </p:nvSpPr>
          <p:spPr bwMode="auto">
            <a:xfrm>
              <a:off x="454" y="3018"/>
              <a:ext cx="1618" cy="1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spcBef>
                  <a:spcPts val="600"/>
                </a:spcBef>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latin typeface="+mn-lt"/>
                </a:rPr>
                <a:t>Hybrid Mobile Architecture</a:t>
              </a:r>
            </a:p>
          </p:txBody>
        </p:sp>
        <p:sp>
          <p:nvSpPr>
            <p:cNvPr id="27656" name="Rectangle 8"/>
            <p:cNvSpPr>
              <a:spLocks noChangeArrowheads="1"/>
            </p:cNvSpPr>
            <p:nvPr/>
          </p:nvSpPr>
          <p:spPr bwMode="auto">
            <a:xfrm>
              <a:off x="3688" y="2215"/>
              <a:ext cx="1618"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nSpc>
                  <a:spcPct val="100000"/>
                </a:lnSpc>
                <a:spcBef>
                  <a:spcPts val="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00"/>
                  </a:solidFill>
                  <a:latin typeface="+mn-lt"/>
                </a:rPr>
                <a:t> reduced </a:t>
              </a:r>
              <a:r>
                <a:rPr lang="en-GB" sz="1800" dirty="0">
                  <a:solidFill>
                    <a:srgbClr val="000000"/>
                  </a:solidFill>
                  <a:latin typeface="+mn-lt"/>
                </a:rPr>
                <a:t>scalability</a:t>
              </a:r>
            </a:p>
            <a:p>
              <a:pPr>
                <a:lnSpc>
                  <a:spcPct val="100000"/>
                </a:lnSpc>
                <a:spcBef>
                  <a:spcPts val="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00"/>
                  </a:solidFill>
                  <a:latin typeface="+mn-lt"/>
                </a:rPr>
                <a:t> privacy </a:t>
              </a:r>
              <a:r>
                <a:rPr lang="en-GB" sz="1800" dirty="0">
                  <a:solidFill>
                    <a:srgbClr val="000000"/>
                  </a:solidFill>
                  <a:latin typeface="+mn-lt"/>
                </a:rPr>
                <a:t>concern</a:t>
              </a:r>
            </a:p>
            <a:p>
              <a:pPr>
                <a:lnSpc>
                  <a:spcPct val="100000"/>
                </a:lnSpc>
                <a:spcBef>
                  <a:spcPts val="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00"/>
                  </a:solidFill>
                  <a:latin typeface="+mn-lt"/>
                </a:rPr>
                <a:t> requires </a:t>
              </a:r>
              <a:r>
                <a:rPr lang="en-GB" sz="1800" dirty="0">
                  <a:solidFill>
                    <a:srgbClr val="000000"/>
                  </a:solidFill>
                  <a:latin typeface="+mn-lt"/>
                </a:rPr>
                <a:t>a network </a:t>
              </a:r>
              <a:r>
                <a:rPr lang="en-GB" sz="1800" dirty="0" smtClean="0">
                  <a:solidFill>
                    <a:srgbClr val="000000"/>
                  </a:solidFill>
                  <a:latin typeface="+mn-lt"/>
                </a:rPr>
                <a:t> </a:t>
              </a:r>
            </a:p>
            <a:p>
              <a:pPr>
                <a:lnSpc>
                  <a:spcPct val="100000"/>
                </a:lnSpc>
                <a:spcBef>
                  <a:spcPts val="0"/>
                </a:spcBef>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00"/>
                  </a:solidFill>
                  <a:latin typeface="+mn-lt"/>
                </a:rPr>
                <a:t>   infrastructure</a:t>
              </a:r>
              <a:endParaRPr lang="en-GB" sz="1800" dirty="0">
                <a:solidFill>
                  <a:srgbClr val="000000"/>
                </a:solidFill>
                <a:latin typeface="+mn-lt"/>
              </a:endParaRPr>
            </a:p>
          </p:txBody>
        </p:sp>
        <p:sp>
          <p:nvSpPr>
            <p:cNvPr id="27657" name="Rectangle 9"/>
            <p:cNvSpPr>
              <a:spLocks noChangeArrowheads="1"/>
            </p:cNvSpPr>
            <p:nvPr/>
          </p:nvSpPr>
          <p:spPr bwMode="auto">
            <a:xfrm>
              <a:off x="2072" y="2215"/>
              <a:ext cx="1618"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a:solidFill>
                    <a:srgbClr val="000000"/>
                  </a:solidFill>
                  <a:latin typeface="+mn-lt"/>
                </a:rPr>
                <a:t>accuracy</a:t>
              </a:r>
            </a:p>
          </p:txBody>
        </p:sp>
        <p:sp>
          <p:nvSpPr>
            <p:cNvPr id="27658" name="Rectangle 10"/>
            <p:cNvSpPr>
              <a:spLocks noChangeArrowheads="1"/>
            </p:cNvSpPr>
            <p:nvPr/>
          </p:nvSpPr>
          <p:spPr bwMode="auto">
            <a:xfrm>
              <a:off x="454" y="2215"/>
              <a:ext cx="1618"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spcBef>
                  <a:spcPts val="600"/>
                </a:spcBef>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a:solidFill>
                    <a:srgbClr val="000000"/>
                  </a:solidFill>
                  <a:latin typeface="+mn-lt"/>
                </a:rPr>
                <a:t>Active Mobile Architecture</a:t>
              </a:r>
            </a:p>
          </p:txBody>
        </p:sp>
        <p:sp>
          <p:nvSpPr>
            <p:cNvPr id="27659" name="Rectangle 11"/>
            <p:cNvSpPr>
              <a:spLocks noChangeArrowheads="1"/>
            </p:cNvSpPr>
            <p:nvPr/>
          </p:nvSpPr>
          <p:spPr bwMode="auto">
            <a:xfrm>
              <a:off x="3688" y="1632"/>
              <a:ext cx="1618" cy="5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smtClean="0">
                  <a:solidFill>
                    <a:srgbClr val="000000"/>
                  </a:solidFill>
                  <a:latin typeface="+mn-lt"/>
                </a:rPr>
                <a:t> weak </a:t>
              </a:r>
              <a:r>
                <a:rPr lang="en-GB" sz="1800" dirty="0">
                  <a:solidFill>
                    <a:srgbClr val="000000"/>
                  </a:solidFill>
                  <a:latin typeface="+mn-lt"/>
                </a:rPr>
                <a:t>accuracy at higher speed(above 1m/s)</a:t>
              </a:r>
            </a:p>
          </p:txBody>
        </p:sp>
        <p:sp>
          <p:nvSpPr>
            <p:cNvPr id="27660" name="Rectangle 12"/>
            <p:cNvSpPr>
              <a:spLocks noChangeArrowheads="1"/>
            </p:cNvSpPr>
            <p:nvPr/>
          </p:nvSpPr>
          <p:spPr bwMode="auto">
            <a:xfrm>
              <a:off x="2072" y="1440"/>
              <a:ext cx="809"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a:solidFill>
                    <a:srgbClr val="000000"/>
                  </a:solidFill>
                  <a:latin typeface="+mn-lt"/>
                </a:rPr>
                <a:t>privacy</a:t>
              </a:r>
            </a:p>
            <a:p>
              <a:pPr>
                <a:lnSpc>
                  <a:spcPct val="100000"/>
                </a:lnSpc>
                <a:spcBef>
                  <a:spcPts val="450"/>
                </a:spcBef>
                <a:buClr>
                  <a:srgbClr val="000000"/>
                </a:buClr>
                <a:buFont typeface="Times New Roman" pitchFamily="18"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dirty="0">
                  <a:solidFill>
                    <a:srgbClr val="000000"/>
                  </a:solidFill>
                  <a:latin typeface="+mn-lt"/>
                </a:rPr>
                <a:t>scalability</a:t>
              </a:r>
            </a:p>
            <a:p>
              <a:pPr>
                <a:lnSpc>
                  <a:spcPct val="100000"/>
                </a:lnSpc>
                <a:spcBef>
                  <a:spcPts val="450"/>
                </a:spcBef>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800" dirty="0">
                <a:solidFill>
                  <a:srgbClr val="000000"/>
                </a:solidFill>
                <a:latin typeface="+mn-lt"/>
              </a:endParaRPr>
            </a:p>
          </p:txBody>
        </p:sp>
        <p:sp>
          <p:nvSpPr>
            <p:cNvPr id="27661" name="Rectangle 13"/>
            <p:cNvSpPr>
              <a:spLocks noChangeArrowheads="1"/>
            </p:cNvSpPr>
            <p:nvPr/>
          </p:nvSpPr>
          <p:spPr bwMode="auto">
            <a:xfrm>
              <a:off x="454" y="1430"/>
              <a:ext cx="1618" cy="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lnSpc>
                  <a:spcPct val="100000"/>
                </a:lnSpc>
                <a:spcBef>
                  <a:spcPts val="600"/>
                </a:spcBef>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a:solidFill>
                    <a:srgbClr val="000000"/>
                  </a:solidFill>
                  <a:latin typeface="+mn-lt"/>
                </a:rPr>
                <a:t>Passive Mobile Architecture</a:t>
              </a:r>
            </a:p>
          </p:txBody>
        </p:sp>
        <p:sp>
          <p:nvSpPr>
            <p:cNvPr id="27662" name="Rectangle 14"/>
            <p:cNvSpPr>
              <a:spLocks noChangeArrowheads="1"/>
            </p:cNvSpPr>
            <p:nvPr/>
          </p:nvSpPr>
          <p:spPr bwMode="auto">
            <a:xfrm>
              <a:off x="3688" y="865"/>
              <a:ext cx="1618" cy="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a:lnSpc>
                  <a:spcPct val="100000"/>
                </a:lnSpc>
                <a:spcBef>
                  <a:spcPts val="600"/>
                </a:spcBef>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latin typeface="+mn-lt"/>
                </a:rPr>
                <a:t>Disadvantages</a:t>
              </a:r>
            </a:p>
          </p:txBody>
        </p:sp>
        <p:sp>
          <p:nvSpPr>
            <p:cNvPr id="27663" name="Rectangle 15"/>
            <p:cNvSpPr>
              <a:spLocks noChangeArrowheads="1"/>
            </p:cNvSpPr>
            <p:nvPr/>
          </p:nvSpPr>
          <p:spPr bwMode="auto">
            <a:xfrm>
              <a:off x="2072" y="865"/>
              <a:ext cx="1618" cy="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a:lnSpc>
                  <a:spcPct val="100000"/>
                </a:lnSpc>
                <a:spcBef>
                  <a:spcPts val="600"/>
                </a:spcBef>
                <a:buClr>
                  <a:srgbClr val="000000"/>
                </a:buCl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a:solidFill>
                    <a:srgbClr val="000000"/>
                  </a:solidFill>
                  <a:latin typeface="+mn-lt"/>
                </a:rPr>
                <a:t>Advantages</a:t>
              </a:r>
            </a:p>
          </p:txBody>
        </p:sp>
        <p:sp>
          <p:nvSpPr>
            <p:cNvPr id="27664" name="Rectangle 16"/>
            <p:cNvSpPr>
              <a:spLocks noChangeArrowheads="1"/>
            </p:cNvSpPr>
            <p:nvPr/>
          </p:nvSpPr>
          <p:spPr bwMode="auto">
            <a:xfrm>
              <a:off x="454" y="680"/>
              <a:ext cx="1618" cy="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65" name="Line 17"/>
            <p:cNvSpPr>
              <a:spLocks noChangeShapeType="1"/>
            </p:cNvSpPr>
            <p:nvPr/>
          </p:nvSpPr>
          <p:spPr bwMode="auto">
            <a:xfrm flipV="1">
              <a:off x="454" y="960"/>
              <a:ext cx="4853" cy="0"/>
            </a:xfrm>
            <a:prstGeom prst="line">
              <a:avLst/>
            </a:prstGeom>
            <a:noFill/>
            <a:ln w="2844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mn-lt"/>
              </a:endParaRPr>
            </a:p>
          </p:txBody>
        </p:sp>
        <p:sp>
          <p:nvSpPr>
            <p:cNvPr id="27666" name="Line 18"/>
            <p:cNvSpPr>
              <a:spLocks noChangeShapeType="1"/>
            </p:cNvSpPr>
            <p:nvPr/>
          </p:nvSpPr>
          <p:spPr bwMode="auto">
            <a:xfrm>
              <a:off x="454" y="1392"/>
              <a:ext cx="1618" cy="1"/>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7" name="Line 19"/>
            <p:cNvSpPr>
              <a:spLocks noChangeShapeType="1"/>
            </p:cNvSpPr>
            <p:nvPr/>
          </p:nvSpPr>
          <p:spPr bwMode="auto">
            <a:xfrm>
              <a:off x="454" y="2215"/>
              <a:ext cx="1618" cy="1"/>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8" name="Line 20"/>
            <p:cNvSpPr>
              <a:spLocks noChangeShapeType="1"/>
            </p:cNvSpPr>
            <p:nvPr/>
          </p:nvSpPr>
          <p:spPr bwMode="auto">
            <a:xfrm>
              <a:off x="454" y="3018"/>
              <a:ext cx="4854" cy="1"/>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9" name="Line 21"/>
            <p:cNvSpPr>
              <a:spLocks noChangeShapeType="1"/>
            </p:cNvSpPr>
            <p:nvPr/>
          </p:nvSpPr>
          <p:spPr bwMode="auto">
            <a:xfrm>
              <a:off x="454" y="4194"/>
              <a:ext cx="4854" cy="1"/>
            </a:xfrm>
            <a:prstGeom prst="line">
              <a:avLst/>
            </a:prstGeom>
            <a:noFill/>
            <a:ln w="2844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70" name="Line 22"/>
            <p:cNvSpPr>
              <a:spLocks noChangeShapeType="1"/>
            </p:cNvSpPr>
            <p:nvPr/>
          </p:nvSpPr>
          <p:spPr bwMode="auto">
            <a:xfrm>
              <a:off x="455" y="960"/>
              <a:ext cx="0" cy="3234"/>
            </a:xfrm>
            <a:prstGeom prst="line">
              <a:avLst/>
            </a:prstGeom>
            <a:noFill/>
            <a:ln w="2844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73" name="Line 25"/>
            <p:cNvSpPr>
              <a:spLocks noChangeShapeType="1"/>
            </p:cNvSpPr>
            <p:nvPr/>
          </p:nvSpPr>
          <p:spPr bwMode="auto">
            <a:xfrm>
              <a:off x="5307" y="960"/>
              <a:ext cx="0" cy="3234"/>
            </a:xfrm>
            <a:prstGeom prst="line">
              <a:avLst/>
            </a:prstGeom>
            <a:noFill/>
            <a:ln w="2844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74" name="Line 26"/>
            <p:cNvSpPr>
              <a:spLocks noChangeShapeType="1"/>
            </p:cNvSpPr>
            <p:nvPr/>
          </p:nvSpPr>
          <p:spPr bwMode="auto">
            <a:xfrm>
              <a:off x="2016" y="2215"/>
              <a:ext cx="1" cy="1979"/>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75" name="Line 27"/>
            <p:cNvSpPr>
              <a:spLocks noChangeShapeType="1"/>
            </p:cNvSpPr>
            <p:nvPr/>
          </p:nvSpPr>
          <p:spPr bwMode="auto">
            <a:xfrm>
              <a:off x="3688" y="1392"/>
              <a:ext cx="1618" cy="1"/>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76" name="Line 28"/>
            <p:cNvSpPr>
              <a:spLocks noChangeShapeType="1"/>
            </p:cNvSpPr>
            <p:nvPr/>
          </p:nvSpPr>
          <p:spPr bwMode="auto">
            <a:xfrm>
              <a:off x="3688" y="2215"/>
              <a:ext cx="1618" cy="1"/>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77" name="Line 29"/>
            <p:cNvSpPr>
              <a:spLocks noChangeShapeType="1"/>
            </p:cNvSpPr>
            <p:nvPr/>
          </p:nvSpPr>
          <p:spPr bwMode="auto">
            <a:xfrm>
              <a:off x="3688" y="2215"/>
              <a:ext cx="1" cy="1979"/>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78" name="Line 30"/>
            <p:cNvSpPr>
              <a:spLocks noChangeShapeType="1"/>
            </p:cNvSpPr>
            <p:nvPr/>
          </p:nvSpPr>
          <p:spPr bwMode="auto">
            <a:xfrm>
              <a:off x="2072" y="1392"/>
              <a:ext cx="1618" cy="1"/>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79" name="Line 31"/>
            <p:cNvSpPr>
              <a:spLocks noChangeShapeType="1"/>
            </p:cNvSpPr>
            <p:nvPr/>
          </p:nvSpPr>
          <p:spPr bwMode="auto">
            <a:xfrm>
              <a:off x="2017" y="960"/>
              <a:ext cx="0" cy="1256"/>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80" name="Line 32"/>
            <p:cNvSpPr>
              <a:spLocks noChangeShapeType="1"/>
            </p:cNvSpPr>
            <p:nvPr/>
          </p:nvSpPr>
          <p:spPr bwMode="auto">
            <a:xfrm>
              <a:off x="3689" y="960"/>
              <a:ext cx="0" cy="1256"/>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81" name="Line 33"/>
            <p:cNvSpPr>
              <a:spLocks noChangeShapeType="1"/>
            </p:cNvSpPr>
            <p:nvPr/>
          </p:nvSpPr>
          <p:spPr bwMode="auto">
            <a:xfrm>
              <a:off x="2072" y="2215"/>
              <a:ext cx="1618" cy="1"/>
            </a:xfrm>
            <a:prstGeom prst="line">
              <a:avLst/>
            </a:prstGeom>
            <a:noFill/>
            <a:ln w="12600">
              <a:solidFill>
                <a:srgbClr val="0B2A5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7" name="Rectangle 1"/>
          <p:cNvSpPr>
            <a:spLocks noGrp="1" noChangeArrowheads="1"/>
          </p:cNvSpPr>
          <p:nvPr>
            <p:ph type="title" idx="4294967295"/>
          </p:nvPr>
        </p:nvSpPr>
        <p:spPr>
          <a:xfrm>
            <a:off x="609600" y="533400"/>
            <a:ext cx="6602412" cy="707886"/>
          </a:xfrm>
          <a:ln/>
        </p:spPr>
        <p:txBody>
          <a:bodyPr wrap="square">
            <a:spAutoFit/>
          </a:bodyPr>
          <a:lstStyle/>
          <a:p>
            <a:pP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t>Cricket: </a:t>
            </a:r>
            <a:r>
              <a:rPr lang="en-GB" sz="4000" b="0" dirty="0" smtClean="0"/>
              <a:t>Summary</a:t>
            </a:r>
            <a:endParaRPr lang="en-GB" sz="4000" b="0" dirty="0"/>
          </a:p>
        </p:txBody>
      </p:sp>
    </p:spTree>
    <p:extLst>
      <p:ext uri="{BB962C8B-B14F-4D97-AF65-F5344CB8AC3E}">
        <p14:creationId xmlns:p14="http://schemas.microsoft.com/office/powerpoint/2010/main" val="33237340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4000" dirty="0" smtClean="0"/>
              <a:t>Outline</a:t>
            </a:r>
          </a:p>
        </p:txBody>
      </p:sp>
      <p:sp>
        <p:nvSpPr>
          <p:cNvPr id="26627" name="Rectangle 3"/>
          <p:cNvSpPr>
            <a:spLocks noGrp="1" noChangeArrowheads="1"/>
          </p:cNvSpPr>
          <p:nvPr>
            <p:ph type="body" idx="1"/>
          </p:nvPr>
        </p:nvSpPr>
        <p:spPr/>
        <p:txBody>
          <a:bodyPr/>
          <a:lstStyle/>
          <a:p>
            <a:pPr>
              <a:lnSpc>
                <a:spcPct val="90000"/>
              </a:lnSpc>
            </a:pPr>
            <a:r>
              <a:rPr lang="en-US" sz="2400" dirty="0" smtClean="0"/>
              <a:t>Defining location</a:t>
            </a:r>
          </a:p>
          <a:p>
            <a:pPr>
              <a:lnSpc>
                <a:spcPct val="90000"/>
              </a:lnSpc>
            </a:pPr>
            <a:endParaRPr lang="en-US" sz="2400" dirty="0" smtClean="0"/>
          </a:p>
          <a:p>
            <a:pPr>
              <a:lnSpc>
                <a:spcPct val="90000"/>
              </a:lnSpc>
            </a:pPr>
            <a:r>
              <a:rPr lang="en-US" sz="2400" dirty="0" smtClean="0"/>
              <a:t>Methods for determining location</a:t>
            </a:r>
          </a:p>
          <a:p>
            <a:pPr lvl="1">
              <a:lnSpc>
                <a:spcPct val="90000"/>
              </a:lnSpc>
            </a:pPr>
            <a:r>
              <a:rPr lang="en-US" sz="2400" dirty="0" smtClean="0"/>
              <a:t>Triangulation, trilateration, RSSI, etc.</a:t>
            </a:r>
          </a:p>
          <a:p>
            <a:pPr lvl="1">
              <a:lnSpc>
                <a:spcPct val="90000"/>
              </a:lnSpc>
            </a:pPr>
            <a:endParaRPr lang="en-US" sz="2400" dirty="0" smtClean="0"/>
          </a:p>
          <a:p>
            <a:pPr>
              <a:lnSpc>
                <a:spcPct val="90000"/>
              </a:lnSpc>
            </a:pPr>
            <a:r>
              <a:rPr lang="en-US" sz="2400" dirty="0" smtClean="0">
                <a:solidFill>
                  <a:srgbClr val="0000FF"/>
                </a:solidFill>
              </a:rPr>
              <a:t>Location Systems</a:t>
            </a:r>
          </a:p>
          <a:p>
            <a:pPr lvl="1">
              <a:lnSpc>
                <a:spcPct val="90000"/>
              </a:lnSpc>
            </a:pPr>
            <a:r>
              <a:rPr lang="en-US" dirty="0" smtClean="0">
                <a:solidFill>
                  <a:srgbClr val="2F2B20"/>
                </a:solidFill>
              </a:rPr>
              <a:t>GPS</a:t>
            </a:r>
          </a:p>
          <a:p>
            <a:pPr lvl="1">
              <a:lnSpc>
                <a:spcPct val="90000"/>
              </a:lnSpc>
            </a:pPr>
            <a:r>
              <a:rPr lang="en-US" dirty="0" smtClean="0">
                <a:solidFill>
                  <a:srgbClr val="2F2B20"/>
                </a:solidFill>
              </a:rPr>
              <a:t>Active Badge, MIL, Active Bat, Cricket</a:t>
            </a:r>
          </a:p>
          <a:p>
            <a:pPr lvl="1">
              <a:lnSpc>
                <a:spcPct val="90000"/>
              </a:lnSpc>
            </a:pPr>
            <a:r>
              <a:rPr lang="en-US" dirty="0" smtClean="0">
                <a:solidFill>
                  <a:srgbClr val="0000FF"/>
                </a:solidFill>
              </a:rPr>
              <a:t>RSS-based indoor localization</a:t>
            </a:r>
          </a:p>
          <a:p>
            <a:pPr lvl="1">
              <a:lnSpc>
                <a:spcPct val="90000"/>
              </a:lnSpc>
            </a:pPr>
            <a:r>
              <a:rPr lang="en-US" dirty="0" smtClean="0"/>
              <a:t>RSS-based smartphone indoor localization</a:t>
            </a:r>
          </a:p>
          <a:p>
            <a:pPr lvl="1">
              <a:lnSpc>
                <a:spcPct val="90000"/>
              </a:lnSpc>
            </a:pPr>
            <a:r>
              <a:rPr lang="en-US" dirty="0" smtClean="0">
                <a:solidFill>
                  <a:srgbClr val="2F2B20"/>
                </a:solidFill>
              </a:rPr>
              <a:t>Power-line based localization</a:t>
            </a:r>
          </a:p>
          <a:p>
            <a:pPr lvl="1">
              <a:lnSpc>
                <a:spcPct val="90000"/>
              </a:lnSpc>
            </a:pPr>
            <a:r>
              <a:rPr lang="en-US" dirty="0" smtClean="0">
                <a:solidFill>
                  <a:srgbClr val="2F2B20"/>
                </a:solidFill>
              </a:rPr>
              <a:t>Passive location tracking</a:t>
            </a:r>
          </a:p>
          <a:p>
            <a:pPr lvl="1">
              <a:lnSpc>
                <a:spcPct val="90000"/>
              </a:lnSpc>
            </a:pPr>
            <a:endParaRPr lang="en-US" dirty="0" smtClean="0">
              <a:solidFill>
                <a:srgbClr val="0000FF"/>
              </a:solidFill>
            </a:endParaRPr>
          </a:p>
          <a:p>
            <a:pPr>
              <a:lnSpc>
                <a:spcPct val="90000"/>
              </a:lnSpc>
            </a:pPr>
            <a:endParaRPr lang="en-US" sz="2400" dirty="0" smtClean="0"/>
          </a:p>
        </p:txBody>
      </p:sp>
    </p:spTree>
    <p:extLst>
      <p:ext uri="{BB962C8B-B14F-4D97-AF65-F5344CB8AC3E}">
        <p14:creationId xmlns:p14="http://schemas.microsoft.com/office/powerpoint/2010/main" val="223579135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304800" y="0"/>
            <a:ext cx="7772400" cy="1143000"/>
          </a:xfrm>
        </p:spPr>
        <p:txBody>
          <a:bodyPr vert="horz" lIns="91440" tIns="45720" rIns="91440" bIns="45720" rtlCol="0" anchor="ctr">
            <a:noAutofit/>
          </a:bodyPr>
          <a:lstStyle/>
          <a:p>
            <a:r>
              <a:rPr lang="en-US" altLang="zh-CN" sz="4000" dirty="0" smtClean="0">
                <a:solidFill>
                  <a:schemeClr val="tx2"/>
                </a:solidFill>
              </a:rPr>
              <a:t>RSS-based </a:t>
            </a:r>
            <a:r>
              <a:rPr lang="en-US" altLang="zh-CN" sz="4000" dirty="0">
                <a:solidFill>
                  <a:schemeClr val="tx2"/>
                </a:solidFill>
              </a:rPr>
              <a:t>Indoor Localization</a:t>
            </a:r>
            <a:endParaRPr lang="en-US" sz="4000" dirty="0">
              <a:solidFill>
                <a:schemeClr val="tx2"/>
              </a:solidFill>
            </a:endParaRPr>
          </a:p>
        </p:txBody>
      </p:sp>
      <p:sp>
        <p:nvSpPr>
          <p:cNvPr id="49" name="Text Box 46"/>
          <p:cNvSpPr txBox="1">
            <a:spLocks noChangeArrowheads="1"/>
          </p:cNvSpPr>
          <p:nvPr/>
        </p:nvSpPr>
        <p:spPr bwMode="auto">
          <a:xfrm>
            <a:off x="221691" y="1600202"/>
            <a:ext cx="3054909" cy="83099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eaLnBrk="1" hangingPunct="1">
              <a:spcBef>
                <a:spcPct val="50000"/>
              </a:spcBef>
              <a:buClr>
                <a:srgbClr val="FF6699"/>
              </a:buClr>
              <a:defRPr/>
            </a:pPr>
            <a:r>
              <a:rPr lang="en-US" altLang="zh-CN" sz="2400" dirty="0" smtClean="0">
                <a:solidFill>
                  <a:schemeClr val="tx1"/>
                </a:solidFill>
              </a:rPr>
              <a:t>Radio Frequency Identification (RFID)</a:t>
            </a:r>
            <a:endParaRPr lang="en-US" altLang="zh-CN" sz="2400" dirty="0">
              <a:solidFill>
                <a:schemeClr val="tx1"/>
              </a:solidFill>
            </a:endParaRPr>
          </a:p>
        </p:txBody>
      </p:sp>
      <p:sp>
        <p:nvSpPr>
          <p:cNvPr id="50" name="Text Box 46"/>
          <p:cNvSpPr txBox="1">
            <a:spLocks noChangeArrowheads="1"/>
          </p:cNvSpPr>
          <p:nvPr/>
        </p:nvSpPr>
        <p:spPr bwMode="auto">
          <a:xfrm>
            <a:off x="221691" y="2590799"/>
            <a:ext cx="3054909"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spcBef>
                <a:spcPct val="50000"/>
              </a:spcBef>
              <a:buClr>
                <a:srgbClr val="006600"/>
              </a:buClr>
              <a:buFont typeface="Wingdings" pitchFamily="2" charset="2"/>
              <a:buChar char="Ø"/>
              <a:defRPr sz="1600" b="1">
                <a:solidFill>
                  <a:srgbClr val="1E4649"/>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buClr>
                <a:srgbClr val="FF6699"/>
              </a:buClr>
              <a:buNone/>
            </a:pPr>
            <a:r>
              <a:rPr lang="en-US" altLang="zh-CN" sz="2400" b="0" dirty="0" smtClean="0">
                <a:solidFill>
                  <a:schemeClr val="tx1"/>
                </a:solidFill>
              </a:rPr>
              <a:t>Bluetooth</a:t>
            </a:r>
            <a:endParaRPr lang="en-US" altLang="zh-CN" sz="2400" b="0" dirty="0">
              <a:solidFill>
                <a:schemeClr val="tx1"/>
              </a:solidFill>
            </a:endParaRPr>
          </a:p>
        </p:txBody>
      </p:sp>
      <p:sp>
        <p:nvSpPr>
          <p:cNvPr id="51" name="Text Box 46"/>
          <p:cNvSpPr txBox="1">
            <a:spLocks noChangeArrowheads="1"/>
          </p:cNvSpPr>
          <p:nvPr/>
        </p:nvSpPr>
        <p:spPr bwMode="auto">
          <a:xfrm>
            <a:off x="221691" y="3409889"/>
            <a:ext cx="3054909"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spcBef>
                <a:spcPct val="50000"/>
              </a:spcBef>
              <a:buClr>
                <a:srgbClr val="006600"/>
              </a:buClr>
              <a:buFont typeface="Wingdings" pitchFamily="2" charset="2"/>
              <a:buChar char="Ø"/>
              <a:defRPr sz="1600" b="1">
                <a:solidFill>
                  <a:srgbClr val="1E4649"/>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buClr>
                <a:srgbClr val="FF6699"/>
              </a:buClr>
              <a:buNone/>
            </a:pPr>
            <a:r>
              <a:rPr lang="en-US" altLang="zh-CN" sz="2400" b="0" dirty="0" smtClean="0">
                <a:solidFill>
                  <a:schemeClr val="tx1"/>
                </a:solidFill>
              </a:rPr>
              <a:t>Wireless Sensor</a:t>
            </a:r>
            <a:endParaRPr lang="en-US" altLang="zh-CN" sz="2400" b="0" dirty="0">
              <a:solidFill>
                <a:schemeClr val="tx1"/>
              </a:solidFill>
            </a:endParaRPr>
          </a:p>
        </p:txBody>
      </p:sp>
      <p:grpSp>
        <p:nvGrpSpPr>
          <p:cNvPr id="52" name="Group 43"/>
          <p:cNvGrpSpPr>
            <a:grpSpLocks/>
          </p:cNvGrpSpPr>
          <p:nvPr/>
        </p:nvGrpSpPr>
        <p:grpSpPr bwMode="auto">
          <a:xfrm>
            <a:off x="3429000" y="1524005"/>
            <a:ext cx="4572000" cy="1066797"/>
            <a:chOff x="2680" y="928"/>
            <a:chExt cx="2936" cy="512"/>
          </a:xfrm>
        </p:grpSpPr>
        <p:pic>
          <p:nvPicPr>
            <p:cNvPr id="53" name="Text Box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 y="928"/>
              <a:ext cx="292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23"/>
            <p:cNvSpPr txBox="1">
              <a:spLocks noChangeArrowheads="1"/>
            </p:cNvSpPr>
            <p:nvPr/>
          </p:nvSpPr>
          <p:spPr bwMode="auto">
            <a:xfrm>
              <a:off x="2680" y="1001"/>
              <a:ext cx="2821"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buClr>
                  <a:srgbClr val="006600"/>
                </a:buClr>
                <a:buFont typeface="Wingdings" pitchFamily="2" charset="2"/>
                <a:buNone/>
              </a:pPr>
              <a:r>
                <a:rPr lang="en-US" altLang="zh-CN" sz="1600" b="1" dirty="0">
                  <a:latin typeface="+mn-lt"/>
                </a:rPr>
                <a:t>    </a:t>
              </a:r>
              <a:r>
                <a:rPr lang="en-US" altLang="zh-CN" sz="1600" b="1" dirty="0" smtClean="0">
                  <a:latin typeface="+mn-lt"/>
                </a:rPr>
                <a:t>LANDMARC [INFOCOM’04], Wang et al. [INFOCOM’07], </a:t>
              </a:r>
              <a:r>
                <a:rPr lang="en-US" altLang="zh-CN" sz="1600" b="1" dirty="0" err="1" smtClean="0">
                  <a:latin typeface="+mn-lt"/>
                </a:rPr>
                <a:t>Seco</a:t>
              </a:r>
              <a:r>
                <a:rPr lang="en-US" altLang="zh-CN" sz="1600" b="1" dirty="0" smtClean="0">
                  <a:latin typeface="+mn-lt"/>
                </a:rPr>
                <a:t> et al. [IPIN’10]</a:t>
              </a:r>
              <a:endParaRPr lang="en-US" altLang="zh-CN" sz="1600" b="1" dirty="0">
                <a:latin typeface="+mn-lt"/>
              </a:endParaRPr>
            </a:p>
          </p:txBody>
        </p:sp>
      </p:grpSp>
      <p:pic>
        <p:nvPicPr>
          <p:cNvPr id="56" name="Text Box 4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18" y="3276598"/>
            <a:ext cx="4571467" cy="76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 Box 29"/>
          <p:cNvSpPr txBox="1">
            <a:spLocks noChangeArrowheads="1"/>
          </p:cNvSpPr>
          <p:nvPr/>
        </p:nvSpPr>
        <p:spPr bwMode="auto">
          <a:xfrm>
            <a:off x="3516944" y="3364467"/>
            <a:ext cx="4411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buClr>
                <a:srgbClr val="006600"/>
              </a:buClr>
              <a:buFont typeface="Wingdings" pitchFamily="2" charset="2"/>
              <a:buNone/>
            </a:pPr>
            <a:r>
              <a:rPr lang="en-US" altLang="zh-CN" b="1" dirty="0" smtClean="0">
                <a:latin typeface="+mn-lt"/>
              </a:rPr>
              <a:t> </a:t>
            </a:r>
            <a:endParaRPr lang="en-US" altLang="zh-CN" b="1" dirty="0">
              <a:latin typeface="+mn-lt"/>
            </a:endParaRPr>
          </a:p>
        </p:txBody>
      </p:sp>
      <p:grpSp>
        <p:nvGrpSpPr>
          <p:cNvPr id="58" name="Group 43"/>
          <p:cNvGrpSpPr>
            <a:grpSpLocks/>
          </p:cNvGrpSpPr>
          <p:nvPr/>
        </p:nvGrpSpPr>
        <p:grpSpPr bwMode="auto">
          <a:xfrm>
            <a:off x="3429018" y="4925646"/>
            <a:ext cx="4571466" cy="1170354"/>
            <a:chOff x="2621" y="928"/>
            <a:chExt cx="2928" cy="599"/>
          </a:xfrm>
        </p:grpSpPr>
        <p:pic>
          <p:nvPicPr>
            <p:cNvPr id="59" name="Text Box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 y="928"/>
              <a:ext cx="2928"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 Box 23"/>
            <p:cNvSpPr txBox="1">
              <a:spLocks noChangeArrowheads="1"/>
            </p:cNvSpPr>
            <p:nvPr/>
          </p:nvSpPr>
          <p:spPr bwMode="auto">
            <a:xfrm>
              <a:off x="2680" y="1042"/>
              <a:ext cx="2821"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buClr>
                  <a:srgbClr val="006600"/>
                </a:buClr>
                <a:buFont typeface="Wingdings" pitchFamily="2" charset="2"/>
                <a:buNone/>
              </a:pPr>
              <a:r>
                <a:rPr lang="en-US" altLang="zh-CN" sz="1600" b="1" dirty="0">
                  <a:latin typeface="+mn-lt"/>
                </a:rPr>
                <a:t>    RADAR [INFOCOM’00], Horus [MobiSys’05],             Chen </a:t>
              </a:r>
              <a:r>
                <a:rPr lang="en-US" altLang="zh-CN" sz="1600" b="1" dirty="0" smtClean="0">
                  <a:latin typeface="+mn-lt"/>
                </a:rPr>
                <a:t>et al.[</a:t>
              </a:r>
              <a:r>
                <a:rPr lang="en-US" altLang="zh-CN" sz="1600" b="1" dirty="0">
                  <a:latin typeface="+mn-lt"/>
                </a:rPr>
                <a:t>Percom’08]</a:t>
              </a:r>
            </a:p>
          </p:txBody>
        </p:sp>
      </p:grpSp>
      <p:sp>
        <p:nvSpPr>
          <p:cNvPr id="61" name="Text Box 46"/>
          <p:cNvSpPr txBox="1">
            <a:spLocks noChangeArrowheads="1"/>
          </p:cNvSpPr>
          <p:nvPr/>
        </p:nvSpPr>
        <p:spPr bwMode="auto">
          <a:xfrm>
            <a:off x="207795" y="4966237"/>
            <a:ext cx="3068805" cy="83099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spcBef>
                <a:spcPct val="50000"/>
              </a:spcBef>
              <a:buClr>
                <a:srgbClr val="006600"/>
              </a:buClr>
              <a:buFont typeface="Wingdings" pitchFamily="2" charset="2"/>
              <a:buChar char="Ø"/>
              <a:defRPr sz="1600" b="1">
                <a:solidFill>
                  <a:srgbClr val="1E4649"/>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buClr>
                <a:srgbClr val="FF6699"/>
              </a:buClr>
              <a:buNone/>
            </a:pPr>
            <a:r>
              <a:rPr lang="en-US" altLang="zh-CN" sz="2400" b="0" dirty="0" smtClean="0">
                <a:solidFill>
                  <a:schemeClr val="tx1"/>
                </a:solidFill>
              </a:rPr>
              <a:t>Wireless Local Area Network (WLAN)</a:t>
            </a:r>
            <a:endParaRPr lang="en-US" altLang="zh-CN" sz="2400" b="0" dirty="0">
              <a:solidFill>
                <a:schemeClr val="tx1"/>
              </a:solidFill>
            </a:endParaRPr>
          </a:p>
        </p:txBody>
      </p:sp>
      <p:grpSp>
        <p:nvGrpSpPr>
          <p:cNvPr id="62" name="Group 43"/>
          <p:cNvGrpSpPr>
            <a:grpSpLocks/>
          </p:cNvGrpSpPr>
          <p:nvPr/>
        </p:nvGrpSpPr>
        <p:grpSpPr bwMode="auto">
          <a:xfrm>
            <a:off x="3429000" y="2362202"/>
            <a:ext cx="4572000" cy="990600"/>
            <a:chOff x="2680" y="928"/>
            <a:chExt cx="2936" cy="624"/>
          </a:xfrm>
        </p:grpSpPr>
        <p:pic>
          <p:nvPicPr>
            <p:cNvPr id="63" name="Text Box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 y="928"/>
              <a:ext cx="2928"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 Box 23"/>
            <p:cNvSpPr txBox="1">
              <a:spLocks noChangeArrowheads="1"/>
            </p:cNvSpPr>
            <p:nvPr/>
          </p:nvSpPr>
          <p:spPr bwMode="auto">
            <a:xfrm>
              <a:off x="2680" y="976"/>
              <a:ext cx="282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buClr>
                  <a:srgbClr val="006600"/>
                </a:buClr>
              </a:pPr>
              <a:r>
                <a:rPr lang="en-US" altLang="zh-CN" sz="1600" b="1" dirty="0" err="1" smtClean="0">
                  <a:latin typeface="+mn-lt"/>
                </a:rPr>
                <a:t>Ficsher</a:t>
              </a:r>
              <a:r>
                <a:rPr lang="en-US" altLang="zh-CN" sz="1600" b="1" dirty="0" smtClean="0">
                  <a:latin typeface="+mn-lt"/>
                </a:rPr>
                <a:t> et al.[CWPNC’04], </a:t>
              </a:r>
              <a:r>
                <a:rPr lang="en-US" altLang="zh-CN" sz="1600" b="1" dirty="0" err="1" smtClean="0">
                  <a:latin typeface="+mn-lt"/>
                </a:rPr>
                <a:t>PlaceLab</a:t>
              </a:r>
              <a:r>
                <a:rPr lang="en-US" altLang="zh-CN" sz="1600" b="1" dirty="0" smtClean="0">
                  <a:latin typeface="+mn-lt"/>
                </a:rPr>
                <a:t> [</a:t>
              </a:r>
              <a:r>
                <a:rPr lang="en-US" altLang="zh-CN" sz="1600" b="1" dirty="0">
                  <a:latin typeface="+mn-lt"/>
                </a:rPr>
                <a:t>Pervasive</a:t>
              </a:r>
              <a:r>
                <a:rPr lang="en-US" altLang="zh-CN" sz="1600" b="1" dirty="0" smtClean="0">
                  <a:latin typeface="+mn-lt"/>
                </a:rPr>
                <a:t>’04], Pei et al. [JGPS’10]</a:t>
              </a:r>
              <a:endParaRPr lang="en-US" altLang="zh-CN" sz="1600" b="1" dirty="0">
                <a:latin typeface="+mn-lt"/>
              </a:endParaRPr>
            </a:p>
          </p:txBody>
        </p:sp>
      </p:grpSp>
      <p:sp>
        <p:nvSpPr>
          <p:cNvPr id="24" name="Text Box 46"/>
          <p:cNvSpPr txBox="1">
            <a:spLocks noChangeArrowheads="1"/>
          </p:cNvSpPr>
          <p:nvPr/>
        </p:nvSpPr>
        <p:spPr bwMode="auto">
          <a:xfrm>
            <a:off x="209351" y="4190999"/>
            <a:ext cx="3067249"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spcBef>
                <a:spcPct val="50000"/>
              </a:spcBef>
              <a:buClr>
                <a:srgbClr val="006600"/>
              </a:buClr>
              <a:buFont typeface="Wingdings" pitchFamily="2" charset="2"/>
              <a:buChar char="Ø"/>
              <a:defRPr sz="1600" b="1">
                <a:solidFill>
                  <a:srgbClr val="1E4649"/>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buClr>
                <a:srgbClr val="FF6699"/>
              </a:buClr>
              <a:buNone/>
            </a:pPr>
            <a:r>
              <a:rPr lang="en-US" altLang="zh-CN" sz="2400" b="0" dirty="0" smtClean="0">
                <a:solidFill>
                  <a:schemeClr val="tx1"/>
                </a:solidFill>
              </a:rPr>
              <a:t>GSM</a:t>
            </a:r>
            <a:endParaRPr lang="en-US" altLang="zh-CN" sz="2400" b="0" dirty="0">
              <a:solidFill>
                <a:schemeClr val="tx1"/>
              </a:solidFill>
            </a:endParaRPr>
          </a:p>
        </p:txBody>
      </p:sp>
      <p:pic>
        <p:nvPicPr>
          <p:cNvPr id="25" name="Text Box 4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18" y="4114799"/>
            <a:ext cx="4571467" cy="76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23"/>
          <p:cNvSpPr txBox="1">
            <a:spLocks noChangeArrowheads="1"/>
          </p:cNvSpPr>
          <p:nvPr/>
        </p:nvSpPr>
        <p:spPr bwMode="auto">
          <a:xfrm>
            <a:off x="3505200" y="3301426"/>
            <a:ext cx="43929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buClr>
                <a:srgbClr val="006600"/>
              </a:buClr>
            </a:pPr>
            <a:r>
              <a:rPr lang="en-US" altLang="zh-CN" sz="1600" b="1" dirty="0" smtClean="0">
                <a:latin typeface="+mn-lt"/>
              </a:rPr>
              <a:t>Chang et la. [Sensys’08]</a:t>
            </a:r>
            <a:r>
              <a:rPr lang="en-US" altLang="zh-CN" sz="1600" b="1" dirty="0">
                <a:latin typeface="+mn-lt"/>
              </a:rPr>
              <a:t>, </a:t>
            </a:r>
            <a:r>
              <a:rPr lang="en-US" altLang="zh-CN" sz="1600" b="1" dirty="0" smtClean="0">
                <a:latin typeface="+mn-lt"/>
              </a:rPr>
              <a:t>Chung </a:t>
            </a:r>
            <a:r>
              <a:rPr lang="en-US" altLang="zh-CN" sz="1600" b="1" dirty="0">
                <a:latin typeface="+mn-lt"/>
              </a:rPr>
              <a:t>et al. </a:t>
            </a:r>
            <a:r>
              <a:rPr lang="en-US" altLang="zh-CN" sz="1600" b="1" dirty="0" smtClean="0">
                <a:latin typeface="+mn-lt"/>
              </a:rPr>
              <a:t>[MobiSys’11], </a:t>
            </a:r>
            <a:r>
              <a:rPr lang="en-US" altLang="zh-CN" sz="1600" b="1" dirty="0" err="1" smtClean="0">
                <a:latin typeface="+mn-lt"/>
              </a:rPr>
              <a:t>Pirkl</a:t>
            </a:r>
            <a:r>
              <a:rPr lang="en-US" altLang="zh-CN" sz="1600" b="1" dirty="0" smtClean="0">
                <a:latin typeface="+mn-lt"/>
              </a:rPr>
              <a:t> et al. [UbiComp’12 ]</a:t>
            </a:r>
            <a:endParaRPr lang="en-US" altLang="zh-CN" sz="1600" b="1" dirty="0">
              <a:latin typeface="+mn-lt"/>
            </a:endParaRPr>
          </a:p>
        </p:txBody>
      </p:sp>
      <p:sp>
        <p:nvSpPr>
          <p:cNvPr id="28" name="Text Box 23"/>
          <p:cNvSpPr txBox="1">
            <a:spLocks noChangeArrowheads="1"/>
          </p:cNvSpPr>
          <p:nvPr/>
        </p:nvSpPr>
        <p:spPr bwMode="auto">
          <a:xfrm>
            <a:off x="3511170" y="4233864"/>
            <a:ext cx="43929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buClr>
                <a:srgbClr val="006600"/>
              </a:buClr>
            </a:pPr>
            <a:r>
              <a:rPr lang="en-US" altLang="zh-CN" sz="1600" b="1" dirty="0" err="1" smtClean="0">
                <a:latin typeface="+mn-lt"/>
              </a:rPr>
              <a:t>Otsason</a:t>
            </a:r>
            <a:r>
              <a:rPr lang="en-US" altLang="zh-CN" sz="1600" b="1" dirty="0" smtClean="0">
                <a:latin typeface="+mn-lt"/>
              </a:rPr>
              <a:t> et al. [UbiCom’05]</a:t>
            </a:r>
            <a:endParaRPr lang="en-US" altLang="zh-CN" sz="1600" b="1" dirty="0">
              <a:latin typeface="+mn-lt"/>
            </a:endParaRPr>
          </a:p>
        </p:txBody>
      </p:sp>
    </p:spTree>
    <p:extLst>
      <p:ext uri="{BB962C8B-B14F-4D97-AF65-F5344CB8AC3E}">
        <p14:creationId xmlns:p14="http://schemas.microsoft.com/office/powerpoint/2010/main" val="9946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z="4000" dirty="0"/>
              <a:t>Applications</a:t>
            </a:r>
          </a:p>
        </p:txBody>
      </p:sp>
      <p:sp>
        <p:nvSpPr>
          <p:cNvPr id="7171" name="Rectangle 3"/>
          <p:cNvSpPr>
            <a:spLocks noGrp="1" noChangeArrowheads="1"/>
          </p:cNvSpPr>
          <p:nvPr>
            <p:ph type="body" idx="1"/>
          </p:nvPr>
        </p:nvSpPr>
        <p:spPr/>
        <p:txBody>
          <a:bodyPr/>
          <a:lstStyle/>
          <a:p>
            <a:r>
              <a:rPr lang="en-US" altLang="en-US" sz="2800" dirty="0"/>
              <a:t>Wildlife Tracking</a:t>
            </a:r>
          </a:p>
          <a:p>
            <a:r>
              <a:rPr lang="en-US" altLang="en-US" sz="2800" dirty="0"/>
              <a:t>Weather Monitoring</a:t>
            </a:r>
          </a:p>
          <a:p>
            <a:r>
              <a:rPr lang="en-US" altLang="en-US" sz="2800" dirty="0"/>
              <a:t>Location-based Authentication</a:t>
            </a:r>
          </a:p>
          <a:p>
            <a:r>
              <a:rPr lang="en-US" altLang="en-US" sz="2800" dirty="0"/>
              <a:t>Routing in ad-hoc networks</a:t>
            </a:r>
          </a:p>
          <a:p>
            <a:r>
              <a:rPr lang="en-US" altLang="en-US" sz="2800" dirty="0"/>
              <a:t>Surveillances</a:t>
            </a:r>
            <a:endParaRPr lang="en-US" altLang="en-US" dirty="0"/>
          </a:p>
          <a:p>
            <a:endParaRPr lang="en-US" dirty="0"/>
          </a:p>
        </p:txBody>
      </p:sp>
      <p:pic>
        <p:nvPicPr>
          <p:cNvPr id="7172" name="Picture 4" descr="click image to enlarge">
            <a:hlinkClick r:id="rId2"/>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044950"/>
            <a:ext cx="19812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0169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sz="4000" dirty="0" smtClean="0"/>
              <a:t>RADAR</a:t>
            </a:r>
          </a:p>
        </p:txBody>
      </p:sp>
      <p:sp>
        <p:nvSpPr>
          <p:cNvPr id="41988" name="Rectangle 3"/>
          <p:cNvSpPr>
            <a:spLocks noGrp="1" noChangeArrowheads="1"/>
          </p:cNvSpPr>
          <p:nvPr>
            <p:ph type="body" idx="1"/>
          </p:nvPr>
        </p:nvSpPr>
        <p:spPr>
          <a:xfrm>
            <a:off x="533400" y="1296988"/>
            <a:ext cx="8153400" cy="4191000"/>
          </a:xfrm>
        </p:spPr>
        <p:txBody>
          <a:bodyPr/>
          <a:lstStyle/>
          <a:p>
            <a:pPr eaLnBrk="1" hangingPunct="1"/>
            <a:r>
              <a:rPr lang="en-US" altLang="zh-CN" sz="2400" dirty="0" smtClean="0">
                <a:ea typeface="宋体" charset="-122"/>
              </a:rPr>
              <a:t>An </a:t>
            </a:r>
            <a:r>
              <a:rPr lang="en-US" altLang="zh-CN" sz="2400" dirty="0">
                <a:ea typeface="宋体" charset="-122"/>
              </a:rPr>
              <a:t>In-building RF-based user location and tracking system</a:t>
            </a:r>
            <a:endParaRPr lang="en-US" sz="2400" dirty="0" smtClean="0"/>
          </a:p>
          <a:p>
            <a:pPr eaLnBrk="1" hangingPunct="1"/>
            <a:r>
              <a:rPr lang="en-US" sz="2400" dirty="0" err="1" smtClean="0"/>
              <a:t>WiFi</a:t>
            </a:r>
            <a:r>
              <a:rPr lang="en-US" sz="2400" dirty="0" smtClean="0"/>
              <a:t>-based localization</a:t>
            </a:r>
          </a:p>
          <a:p>
            <a:pPr eaLnBrk="1" hangingPunct="1"/>
            <a:r>
              <a:rPr lang="en-US" sz="2400" dirty="0" smtClean="0"/>
              <a:t>Reduce need for new infrastructure</a:t>
            </a:r>
          </a:p>
          <a:p>
            <a:pPr eaLnBrk="1" hangingPunct="1"/>
            <a:r>
              <a:rPr lang="en-US" sz="2400" dirty="0" smtClean="0"/>
              <a:t>Fingerprinting, RSSI profiling</a:t>
            </a:r>
          </a:p>
        </p:txBody>
      </p:sp>
      <p:sp>
        <p:nvSpPr>
          <p:cNvPr id="41989" name="Rectangle 4"/>
          <p:cNvSpPr>
            <a:spLocks noChangeArrowheads="1"/>
          </p:cNvSpPr>
          <p:nvPr/>
        </p:nvSpPr>
        <p:spPr bwMode="auto">
          <a:xfrm>
            <a:off x="0" y="1108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41990" name="Rectangle 5"/>
          <p:cNvSpPr>
            <a:spLocks noChangeArrowheads="1"/>
          </p:cNvSpPr>
          <p:nvPr/>
        </p:nvSpPr>
        <p:spPr bwMode="auto">
          <a:xfrm>
            <a:off x="4403725" y="3282950"/>
            <a:ext cx="336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200" b="0" i="0">
                <a:latin typeface="Times New Roman" pitchFamily="18" charset="0"/>
                <a:cs typeface="Times New Roman" pitchFamily="18" charset="0"/>
              </a:rPr>
              <a:t>    </a:t>
            </a:r>
            <a:endParaRPr lang="en-US" b="0" i="0">
              <a:latin typeface="Times New Roman" pitchFamily="18" charset="0"/>
            </a:endParaRPr>
          </a:p>
        </p:txBody>
      </p:sp>
      <p:sp>
        <p:nvSpPr>
          <p:cNvPr id="41991" name="Rectangle 6"/>
          <p:cNvSpPr>
            <a:spLocks noChangeArrowheads="1"/>
          </p:cNvSpPr>
          <p:nvPr/>
        </p:nvSpPr>
        <p:spPr bwMode="auto">
          <a:xfrm>
            <a:off x="0" y="1622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41992" name="Rectangle 7"/>
          <p:cNvSpPr>
            <a:spLocks noChangeArrowheads="1"/>
          </p:cNvSpPr>
          <p:nvPr/>
        </p:nvSpPr>
        <p:spPr bwMode="auto">
          <a:xfrm>
            <a:off x="4441825" y="3292475"/>
            <a:ext cx="260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200" b="0" i="0">
                <a:latin typeface="Times New Roman" pitchFamily="18" charset="0"/>
                <a:cs typeface="Times New Roman" pitchFamily="18" charset="0"/>
              </a:rPr>
              <a:t>  </a:t>
            </a:r>
            <a:endParaRPr lang="en-US" b="0" i="0">
              <a:latin typeface="Times New Roman" pitchFamily="18" charset="0"/>
            </a:endParaRPr>
          </a:p>
        </p:txBody>
      </p:sp>
      <p:sp>
        <p:nvSpPr>
          <p:cNvPr id="41993" name="Rectangle 8"/>
          <p:cNvSpPr>
            <a:spLocks noChangeArrowheads="1"/>
          </p:cNvSpPr>
          <p:nvPr/>
        </p:nvSpPr>
        <p:spPr bwMode="auto">
          <a:xfrm>
            <a:off x="0" y="958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a:p>
        </p:txBody>
      </p:sp>
      <p:sp>
        <p:nvSpPr>
          <p:cNvPr id="41994" name="Rectangle 10"/>
          <p:cNvSpPr>
            <a:spLocks noChangeArrowheads="1"/>
          </p:cNvSpPr>
          <p:nvPr/>
        </p:nvSpPr>
        <p:spPr bwMode="auto">
          <a:xfrm>
            <a:off x="0" y="3189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en-US" b="0" i="0">
              <a:latin typeface="Times New Roman" pitchFamily="18" charset="0"/>
            </a:endParaRPr>
          </a:p>
        </p:txBody>
      </p:sp>
      <p:sp>
        <p:nvSpPr>
          <p:cNvPr id="41995" name="Rectangle 12"/>
          <p:cNvSpPr>
            <a:spLocks noChangeArrowheads="1"/>
          </p:cNvSpPr>
          <p:nvPr/>
        </p:nvSpPr>
        <p:spPr bwMode="auto">
          <a:xfrm>
            <a:off x="4403725" y="4411663"/>
            <a:ext cx="336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algn="ctr"/>
            <a:r>
              <a:rPr lang="en-US" sz="1200" b="0" i="0">
                <a:latin typeface="Times New Roman" pitchFamily="18" charset="0"/>
                <a:cs typeface="Times New Roman" pitchFamily="18" charset="0"/>
              </a:rPr>
              <a:t>    </a:t>
            </a:r>
            <a:endParaRPr lang="en-US" b="0" i="0">
              <a:latin typeface="Times New Roman" pitchFamily="18" charset="0"/>
            </a:endParaRPr>
          </a:p>
        </p:txBody>
      </p:sp>
      <p:pic>
        <p:nvPicPr>
          <p:cNvPr id="4199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3243263"/>
            <a:ext cx="6588125" cy="344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9136149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z="4000" dirty="0">
                <a:ea typeface="宋体" charset="-122"/>
              </a:rPr>
              <a:t>RADAR</a:t>
            </a:r>
          </a:p>
        </p:txBody>
      </p:sp>
      <p:sp>
        <p:nvSpPr>
          <p:cNvPr id="27651" name="Rectangle 3"/>
          <p:cNvSpPr>
            <a:spLocks noGrp="1" noChangeArrowheads="1"/>
          </p:cNvSpPr>
          <p:nvPr>
            <p:ph type="body" idx="1"/>
          </p:nvPr>
        </p:nvSpPr>
        <p:spPr>
          <a:xfrm>
            <a:off x="457200" y="1600200"/>
            <a:ext cx="8001000" cy="4800600"/>
          </a:xfrm>
        </p:spPr>
        <p:txBody>
          <a:bodyPr/>
          <a:lstStyle/>
          <a:p>
            <a:r>
              <a:rPr lang="en-US" altLang="zh-CN" sz="2800" dirty="0">
                <a:ea typeface="宋体" charset="-122"/>
              </a:rPr>
              <a:t>Uses RF signal strength (SS) from multiple receiver locations to triangulate the user’s coordinates. </a:t>
            </a:r>
          </a:p>
          <a:p>
            <a:r>
              <a:rPr lang="en-US" altLang="zh-CN" sz="2800" dirty="0">
                <a:ea typeface="宋体" charset="-122"/>
              </a:rPr>
              <a:t>Can be used for location aware applications. </a:t>
            </a:r>
          </a:p>
          <a:p>
            <a:pPr lvl="1"/>
            <a:r>
              <a:rPr lang="en-US" altLang="zh-CN" sz="2400" dirty="0">
                <a:ea typeface="宋体" charset="-122"/>
              </a:rPr>
              <a:t>Detect nearest printer</a:t>
            </a:r>
          </a:p>
          <a:p>
            <a:r>
              <a:rPr lang="en-US" altLang="zh-CN" sz="2800" dirty="0">
                <a:ea typeface="宋体" charset="-122"/>
              </a:rPr>
              <a:t>Authors examine empirical and RF model technique</a:t>
            </a:r>
          </a:p>
          <a:p>
            <a:endParaRPr lang="en-US" altLang="zh-CN" sz="2800" dirty="0">
              <a:ea typeface="宋体" charset="-122"/>
            </a:endParaRPr>
          </a:p>
        </p:txBody>
      </p:sp>
    </p:spTree>
    <p:extLst>
      <p:ext uri="{BB962C8B-B14F-4D97-AF65-F5344CB8AC3E}">
        <p14:creationId xmlns:p14="http://schemas.microsoft.com/office/powerpoint/2010/main" val="7364724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sz="4000" dirty="0">
                <a:ea typeface="宋体" charset="-122"/>
              </a:rPr>
              <a:t>Test Environment</a:t>
            </a:r>
          </a:p>
        </p:txBody>
      </p:sp>
      <p:sp>
        <p:nvSpPr>
          <p:cNvPr id="28675" name="Rectangle 3"/>
          <p:cNvSpPr>
            <a:spLocks noGrp="1" noChangeArrowheads="1"/>
          </p:cNvSpPr>
          <p:nvPr>
            <p:ph type="body" idx="1"/>
          </p:nvPr>
        </p:nvSpPr>
        <p:spPr>
          <a:xfrm>
            <a:off x="566738" y="1752600"/>
            <a:ext cx="5224462" cy="4267200"/>
          </a:xfrm>
        </p:spPr>
        <p:txBody>
          <a:bodyPr/>
          <a:lstStyle/>
          <a:p>
            <a:r>
              <a:rPr lang="en-US" altLang="zh-CN" sz="2800" dirty="0">
                <a:ea typeface="宋体" charset="-122"/>
              </a:rPr>
              <a:t>3 Base Stations</a:t>
            </a:r>
          </a:p>
          <a:p>
            <a:r>
              <a:rPr lang="en-US" altLang="zh-CN" sz="2800" dirty="0">
                <a:ea typeface="宋体" charset="-122"/>
              </a:rPr>
              <a:t>10500 </a:t>
            </a:r>
            <a:r>
              <a:rPr lang="en-US" altLang="zh-CN" sz="2800" dirty="0" err="1">
                <a:ea typeface="宋体" charset="-122"/>
              </a:rPr>
              <a:t>sq</a:t>
            </a:r>
            <a:r>
              <a:rPr lang="en-US" altLang="zh-CN" sz="2800" dirty="0">
                <a:ea typeface="宋体" charset="-122"/>
              </a:rPr>
              <a:t> </a:t>
            </a:r>
            <a:r>
              <a:rPr lang="en-US" altLang="zh-CN" sz="2800" dirty="0" err="1">
                <a:ea typeface="宋体" charset="-122"/>
              </a:rPr>
              <a:t>ft</a:t>
            </a:r>
            <a:endParaRPr lang="en-US" altLang="zh-CN" sz="2800" dirty="0">
              <a:ea typeface="宋体" charset="-122"/>
            </a:endParaRPr>
          </a:p>
          <a:p>
            <a:r>
              <a:rPr lang="en-US" altLang="zh-CN" sz="2800" dirty="0">
                <a:ea typeface="宋体" charset="-122"/>
              </a:rPr>
              <a:t>Lucent </a:t>
            </a:r>
            <a:r>
              <a:rPr lang="en-US" altLang="zh-CN" sz="2800" dirty="0" err="1">
                <a:ea typeface="宋体" charset="-122"/>
              </a:rPr>
              <a:t>WaveLAN</a:t>
            </a:r>
            <a:r>
              <a:rPr lang="en-US" altLang="zh-CN" sz="2800" dirty="0">
                <a:ea typeface="宋体" charset="-122"/>
              </a:rPr>
              <a:t> cards.</a:t>
            </a:r>
          </a:p>
          <a:p>
            <a:r>
              <a:rPr lang="en-US" altLang="zh-CN" sz="2800" dirty="0">
                <a:ea typeface="宋体" charset="-122"/>
              </a:rPr>
              <a:t>200m/50m/25m range for open/semi-open/closed areas.</a:t>
            </a:r>
          </a:p>
          <a:p>
            <a:endParaRPr lang="en-US" altLang="zh-CN" sz="2800" dirty="0">
              <a:ea typeface="宋体" charset="-122"/>
            </a:endParaRPr>
          </a:p>
        </p:txBody>
      </p:sp>
      <p:pic>
        <p:nvPicPr>
          <p:cNvPr id="28676" name="Picture 4"/>
          <p:cNvPicPr>
            <a:picLocks noChangeAspect="1" noChangeArrowheads="1"/>
          </p:cNvPicPr>
          <p:nvPr/>
        </p:nvPicPr>
        <p:blipFill>
          <a:blip r:embed="rId2" cstate="print"/>
          <a:srcRect/>
          <a:stretch>
            <a:fillRect/>
          </a:stretch>
        </p:blipFill>
        <p:spPr bwMode="auto">
          <a:xfrm>
            <a:off x="5486400" y="1219200"/>
            <a:ext cx="2552700" cy="4672013"/>
          </a:xfrm>
          <a:prstGeom prst="rect">
            <a:avLst/>
          </a:prstGeom>
          <a:noFill/>
          <a:ln w="9525">
            <a:noFill/>
            <a:miter lim="800000"/>
            <a:headEnd/>
            <a:tailEnd/>
          </a:ln>
          <a:effectLst/>
        </p:spPr>
      </p:pic>
      <p:sp>
        <p:nvSpPr>
          <p:cNvPr id="28677" name="Text Box 5"/>
          <p:cNvSpPr txBox="1">
            <a:spLocks noChangeArrowheads="1"/>
          </p:cNvSpPr>
          <p:nvPr/>
        </p:nvSpPr>
        <p:spPr bwMode="auto">
          <a:xfrm>
            <a:off x="5905500" y="5867400"/>
            <a:ext cx="2133600" cy="366713"/>
          </a:xfrm>
          <a:prstGeom prst="rect">
            <a:avLst/>
          </a:prstGeom>
          <a:noFill/>
          <a:ln w="9525">
            <a:noFill/>
            <a:miter lim="800000"/>
            <a:headEnd/>
            <a:tailEnd/>
          </a:ln>
          <a:effectLst/>
        </p:spPr>
        <p:txBody>
          <a:bodyPr>
            <a:spAutoFit/>
          </a:bodyPr>
          <a:lstStyle/>
          <a:p>
            <a:pPr>
              <a:spcBef>
                <a:spcPct val="50000"/>
              </a:spcBef>
            </a:pPr>
            <a:r>
              <a:rPr lang="en-US" altLang="zh-CN" dirty="0">
                <a:ea typeface="宋体" charset="-122"/>
              </a:rPr>
              <a:t>Map of </a:t>
            </a:r>
            <a:r>
              <a:rPr lang="en-US" altLang="zh-CN" dirty="0" err="1">
                <a:ea typeface="宋体" charset="-122"/>
              </a:rPr>
              <a:t>Testbed</a:t>
            </a:r>
            <a:endParaRPr lang="en-US" altLang="zh-CN" dirty="0">
              <a:ea typeface="宋体" charset="-122"/>
            </a:endParaRPr>
          </a:p>
        </p:txBody>
      </p:sp>
    </p:spTree>
    <p:extLst>
      <p:ext uri="{BB962C8B-B14F-4D97-AF65-F5344CB8AC3E}">
        <p14:creationId xmlns:p14="http://schemas.microsoft.com/office/powerpoint/2010/main" val="33527312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sz="4000" dirty="0">
                <a:ea typeface="宋体" charset="-122"/>
              </a:rPr>
              <a:t>Empirical Data Collection</a:t>
            </a:r>
          </a:p>
        </p:txBody>
      </p:sp>
      <p:sp>
        <p:nvSpPr>
          <p:cNvPr id="29699" name="Rectangle 3"/>
          <p:cNvSpPr>
            <a:spLocks noGrp="1" noChangeArrowheads="1"/>
          </p:cNvSpPr>
          <p:nvPr>
            <p:ph type="body" idx="1"/>
          </p:nvPr>
        </p:nvSpPr>
        <p:spPr>
          <a:xfrm>
            <a:off x="457200" y="1600200"/>
            <a:ext cx="7924800" cy="4800600"/>
          </a:xfrm>
        </p:spPr>
        <p:txBody>
          <a:bodyPr/>
          <a:lstStyle/>
          <a:p>
            <a:r>
              <a:rPr lang="en-US" altLang="zh-CN" sz="2600" dirty="0">
                <a:ea typeface="宋体" charset="-122"/>
              </a:rPr>
              <a:t>Mobile host 4 UDP packets per second with 6-byte payload.</a:t>
            </a:r>
          </a:p>
          <a:p>
            <a:r>
              <a:rPr lang="en-US" altLang="zh-CN" sz="2600" dirty="0">
                <a:ea typeface="宋体" charset="-122"/>
              </a:rPr>
              <a:t>Each base station records the signal strength with timestamp (t, </a:t>
            </a:r>
            <a:r>
              <a:rPr lang="en-US" altLang="zh-CN" sz="2600" dirty="0" err="1">
                <a:ea typeface="宋体" charset="-122"/>
              </a:rPr>
              <a:t>bs</a:t>
            </a:r>
            <a:r>
              <a:rPr lang="en-US" altLang="zh-CN" sz="2600" dirty="0">
                <a:ea typeface="宋体" charset="-122"/>
              </a:rPr>
              <a:t>, </a:t>
            </a:r>
            <a:r>
              <a:rPr lang="en-US" altLang="zh-CN" sz="2600" dirty="0" err="1">
                <a:ea typeface="宋体" charset="-122"/>
              </a:rPr>
              <a:t>ss</a:t>
            </a:r>
            <a:r>
              <a:rPr lang="en-US" altLang="zh-CN" sz="2600" dirty="0">
                <a:ea typeface="宋体" charset="-122"/>
              </a:rPr>
              <a:t>)</a:t>
            </a:r>
          </a:p>
          <a:p>
            <a:r>
              <a:rPr lang="en-US" altLang="zh-CN" sz="2600" dirty="0">
                <a:ea typeface="宋体" charset="-122"/>
              </a:rPr>
              <a:t>User indicates current location on mobile application</a:t>
            </a:r>
          </a:p>
          <a:p>
            <a:r>
              <a:rPr lang="en-US" altLang="zh-CN" sz="2600" dirty="0">
                <a:ea typeface="宋体" charset="-122"/>
              </a:rPr>
              <a:t>Store orientation since it causes variation in detected signal.</a:t>
            </a:r>
          </a:p>
          <a:p>
            <a:r>
              <a:rPr lang="en-US" altLang="zh-CN" sz="2600" dirty="0">
                <a:ea typeface="宋体" charset="-122"/>
              </a:rPr>
              <a:t>Mobile node records (t</a:t>
            </a:r>
            <a:r>
              <a:rPr lang="en-US" altLang="zh-CN" sz="2600" dirty="0" smtClean="0">
                <a:ea typeface="宋体" charset="-122"/>
              </a:rPr>
              <a:t>, x, y, d</a:t>
            </a:r>
            <a:r>
              <a:rPr lang="en-US" altLang="zh-CN" sz="2600" dirty="0">
                <a:ea typeface="宋体" charset="-122"/>
              </a:rPr>
              <a:t>)</a:t>
            </a:r>
          </a:p>
          <a:p>
            <a:r>
              <a:rPr lang="en-US" altLang="zh-CN" sz="2600" dirty="0">
                <a:ea typeface="宋体" charset="-122"/>
              </a:rPr>
              <a:t>Data collection phase repeated for 70 distinct locations for 4-directions.</a:t>
            </a:r>
          </a:p>
        </p:txBody>
      </p:sp>
    </p:spTree>
    <p:extLst>
      <p:ext uri="{BB962C8B-B14F-4D97-AF65-F5344CB8AC3E}">
        <p14:creationId xmlns:p14="http://schemas.microsoft.com/office/powerpoint/2010/main" val="23204513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sz="4000" dirty="0">
                <a:ea typeface="宋体" charset="-122"/>
              </a:rPr>
              <a:t>Generate Signal Information</a:t>
            </a:r>
          </a:p>
        </p:txBody>
      </p:sp>
      <p:sp>
        <p:nvSpPr>
          <p:cNvPr id="30723" name="Rectangle 3"/>
          <p:cNvSpPr>
            <a:spLocks noGrp="1" noChangeArrowheads="1"/>
          </p:cNvSpPr>
          <p:nvPr>
            <p:ph type="body" idx="1"/>
          </p:nvPr>
        </p:nvSpPr>
        <p:spPr>
          <a:xfrm>
            <a:off x="457200" y="1600200"/>
            <a:ext cx="7848600" cy="4800600"/>
          </a:xfrm>
        </p:spPr>
        <p:txBody>
          <a:bodyPr/>
          <a:lstStyle/>
          <a:p>
            <a:r>
              <a:rPr lang="en-US" altLang="zh-CN" sz="2600" dirty="0">
                <a:ea typeface="宋体" charset="-122"/>
              </a:rPr>
              <a:t>Merge Data</a:t>
            </a:r>
          </a:p>
          <a:p>
            <a:pPr lvl="1"/>
            <a:r>
              <a:rPr lang="en-US" altLang="zh-CN" sz="2200" dirty="0">
                <a:ea typeface="宋体" charset="-122"/>
              </a:rPr>
              <a:t>Merge data from 3 base stations and mobile node.</a:t>
            </a:r>
          </a:p>
          <a:p>
            <a:pPr lvl="1"/>
            <a:r>
              <a:rPr lang="en-US" altLang="zh-CN" sz="2200" dirty="0">
                <a:ea typeface="宋体" charset="-122"/>
              </a:rPr>
              <a:t>Generate tuple (x, y, d, </a:t>
            </a:r>
            <a:r>
              <a:rPr lang="en-US" altLang="zh-CN" sz="2200" dirty="0" err="1">
                <a:ea typeface="宋体" charset="-122"/>
              </a:rPr>
              <a:t>ss</a:t>
            </a:r>
            <a:r>
              <a:rPr lang="en-US" altLang="zh-CN" sz="2200" dirty="0">
                <a:ea typeface="宋体" charset="-122"/>
              </a:rPr>
              <a:t>(</a:t>
            </a:r>
            <a:r>
              <a:rPr lang="en-US" altLang="zh-CN" sz="2200" dirty="0" err="1">
                <a:ea typeface="宋体" charset="-122"/>
              </a:rPr>
              <a:t>i</a:t>
            </a:r>
            <a:r>
              <a:rPr lang="en-US" altLang="zh-CN" sz="2200" dirty="0">
                <a:ea typeface="宋体" charset="-122"/>
              </a:rPr>
              <a:t>), </a:t>
            </a:r>
            <a:r>
              <a:rPr lang="en-US" altLang="zh-CN" sz="2200" dirty="0" err="1">
                <a:ea typeface="宋体" charset="-122"/>
              </a:rPr>
              <a:t>snr</a:t>
            </a:r>
            <a:r>
              <a:rPr lang="en-US" altLang="zh-CN" sz="2200" dirty="0">
                <a:ea typeface="宋体" charset="-122"/>
              </a:rPr>
              <a:t>(</a:t>
            </a:r>
            <a:r>
              <a:rPr lang="en-US" altLang="zh-CN" sz="2200" dirty="0" err="1">
                <a:ea typeface="宋体" charset="-122"/>
              </a:rPr>
              <a:t>i</a:t>
            </a:r>
            <a:r>
              <a:rPr lang="en-US" altLang="zh-CN" sz="2200" dirty="0">
                <a:ea typeface="宋体" charset="-122"/>
              </a:rPr>
              <a:t>)) where </a:t>
            </a:r>
            <a:r>
              <a:rPr lang="en-US" altLang="zh-CN" sz="2200" dirty="0" err="1">
                <a:ea typeface="宋体" charset="-122"/>
              </a:rPr>
              <a:t>i</a:t>
            </a:r>
            <a:r>
              <a:rPr lang="en-US" altLang="zh-CN" sz="2200" dirty="0">
                <a:ea typeface="宋体" charset="-122"/>
              </a:rPr>
              <a:t> is the base station ID.</a:t>
            </a:r>
          </a:p>
          <a:p>
            <a:r>
              <a:rPr lang="en-US" altLang="zh-CN" sz="2600" dirty="0">
                <a:ea typeface="宋体" charset="-122"/>
              </a:rPr>
              <a:t>Determine closest matches. </a:t>
            </a:r>
          </a:p>
          <a:p>
            <a:pPr lvl="1"/>
            <a:r>
              <a:rPr lang="en-US" altLang="zh-CN" sz="2200" dirty="0">
                <a:ea typeface="宋体" charset="-122"/>
              </a:rPr>
              <a:t>Use multi-dimensional search algorithm to compare off-line and on-line data. Calculate building layout </a:t>
            </a:r>
          </a:p>
          <a:p>
            <a:r>
              <a:rPr lang="en-US" altLang="zh-CN" sz="2600" dirty="0">
                <a:ea typeface="宋体" charset="-122"/>
              </a:rPr>
              <a:t>Cohen-Sutherland line-clipping algorithm to compute the number of walls that obstructed direct line of sight base stations and locations.</a:t>
            </a:r>
          </a:p>
        </p:txBody>
      </p:sp>
    </p:spTree>
    <p:extLst>
      <p:ext uri="{BB962C8B-B14F-4D97-AF65-F5344CB8AC3E}">
        <p14:creationId xmlns:p14="http://schemas.microsoft.com/office/powerpoint/2010/main" val="37750064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sz="4000" dirty="0">
                <a:ea typeface="宋体" charset="-122"/>
              </a:rPr>
              <a:t>Analysis </a:t>
            </a:r>
          </a:p>
        </p:txBody>
      </p:sp>
      <p:sp>
        <p:nvSpPr>
          <p:cNvPr id="31747" name="Rectangle 3"/>
          <p:cNvSpPr>
            <a:spLocks noGrp="1" noChangeArrowheads="1"/>
          </p:cNvSpPr>
          <p:nvPr>
            <p:ph type="body" idx="1"/>
          </p:nvPr>
        </p:nvSpPr>
        <p:spPr>
          <a:xfrm>
            <a:off x="566738" y="1752600"/>
            <a:ext cx="3471862" cy="3733800"/>
          </a:xfrm>
        </p:spPr>
        <p:txBody>
          <a:bodyPr/>
          <a:lstStyle/>
          <a:p>
            <a:r>
              <a:rPr lang="en-US" altLang="zh-CN" sz="2400" dirty="0">
                <a:ea typeface="宋体" charset="-122"/>
              </a:rPr>
              <a:t>Convert physical space to signal space (ss1,ss2,ss3)</a:t>
            </a:r>
          </a:p>
          <a:p>
            <a:r>
              <a:rPr lang="en-US" altLang="zh-CN" sz="2400" dirty="0">
                <a:ea typeface="宋体" charset="-122"/>
              </a:rPr>
              <a:t>Nearest Neighbor in Signal Space (NNSS) using Euclidean distance.</a:t>
            </a:r>
          </a:p>
          <a:p>
            <a:pPr>
              <a:lnSpc>
                <a:spcPct val="90000"/>
              </a:lnSpc>
              <a:buFont typeface="Wingdings" pitchFamily="2" charset="2"/>
              <a:buNone/>
            </a:pPr>
            <a:endParaRPr lang="en-US" altLang="zh-CN" sz="2400" dirty="0">
              <a:ea typeface="宋体" charset="-122"/>
            </a:endParaRPr>
          </a:p>
        </p:txBody>
      </p:sp>
      <p:pic>
        <p:nvPicPr>
          <p:cNvPr id="31749" name="Picture 5"/>
          <p:cNvPicPr>
            <a:picLocks noChangeAspect="1" noChangeArrowheads="1"/>
          </p:cNvPicPr>
          <p:nvPr/>
        </p:nvPicPr>
        <p:blipFill>
          <a:blip r:embed="rId3" cstate="print"/>
          <a:srcRect/>
          <a:stretch>
            <a:fillRect/>
          </a:stretch>
        </p:blipFill>
        <p:spPr bwMode="auto">
          <a:xfrm>
            <a:off x="4343400" y="2514600"/>
            <a:ext cx="3962400" cy="2684463"/>
          </a:xfrm>
          <a:prstGeom prst="rect">
            <a:avLst/>
          </a:prstGeom>
          <a:noFill/>
        </p:spPr>
      </p:pic>
      <p:sp>
        <p:nvSpPr>
          <p:cNvPr id="31753" name="Rectangle 9"/>
          <p:cNvSpPr>
            <a:spLocks noChangeArrowheads="1"/>
          </p:cNvSpPr>
          <p:nvPr/>
        </p:nvSpPr>
        <p:spPr bwMode="auto">
          <a:xfrm>
            <a:off x="0" y="32908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1752" name="Object 8"/>
          <p:cNvGraphicFramePr>
            <a:graphicFrameLocks noChangeAspect="1"/>
          </p:cNvGraphicFramePr>
          <p:nvPr/>
        </p:nvGraphicFramePr>
        <p:xfrm>
          <a:off x="1447800" y="5562600"/>
          <a:ext cx="6594475" cy="476250"/>
        </p:xfrm>
        <a:graphic>
          <a:graphicData uri="http://schemas.openxmlformats.org/presentationml/2006/ole">
            <mc:AlternateContent xmlns:mc="http://schemas.openxmlformats.org/markup-compatibility/2006">
              <mc:Choice xmlns:v="urn:schemas-microsoft-com:vml" Requires="v">
                <p:oleObj spid="_x0000_s74764" name="Equation" r:id="rId4" imgW="3835080" imgH="279360" progId="Equation.3">
                  <p:embed/>
                </p:oleObj>
              </mc:Choice>
              <mc:Fallback>
                <p:oleObj name="Equation" r:id="rId4" imgW="3835080" imgH="2793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5562600"/>
                        <a:ext cx="6594475"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814280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sz="4000" dirty="0">
                <a:ea typeface="宋体" charset="-122"/>
              </a:rPr>
              <a:t>Comparison</a:t>
            </a:r>
          </a:p>
        </p:txBody>
      </p:sp>
      <p:sp>
        <p:nvSpPr>
          <p:cNvPr id="32771" name="Rectangle 3"/>
          <p:cNvSpPr>
            <a:spLocks noGrp="1" noChangeArrowheads="1"/>
          </p:cNvSpPr>
          <p:nvPr>
            <p:ph type="body" idx="1"/>
          </p:nvPr>
        </p:nvSpPr>
        <p:spPr>
          <a:xfrm>
            <a:off x="566738" y="1524000"/>
            <a:ext cx="7205662" cy="1981200"/>
          </a:xfrm>
        </p:spPr>
        <p:txBody>
          <a:bodyPr/>
          <a:lstStyle/>
          <a:p>
            <a:r>
              <a:rPr lang="en-US" altLang="zh-CN" sz="2800" dirty="0">
                <a:ea typeface="宋体" charset="-122"/>
              </a:rPr>
              <a:t>Empirical Method is more accurate than other tracking methods.</a:t>
            </a:r>
          </a:p>
        </p:txBody>
      </p:sp>
      <p:pic>
        <p:nvPicPr>
          <p:cNvPr id="32772" name="Picture 4"/>
          <p:cNvPicPr>
            <a:picLocks noChangeAspect="1" noChangeArrowheads="1"/>
          </p:cNvPicPr>
          <p:nvPr/>
        </p:nvPicPr>
        <p:blipFill>
          <a:blip r:embed="rId2" cstate="print"/>
          <a:srcRect/>
          <a:stretch>
            <a:fillRect/>
          </a:stretch>
        </p:blipFill>
        <p:spPr bwMode="auto">
          <a:xfrm>
            <a:off x="3733801" y="2320925"/>
            <a:ext cx="4229100" cy="2630204"/>
          </a:xfrm>
          <a:prstGeom prst="rect">
            <a:avLst/>
          </a:prstGeom>
          <a:noFill/>
        </p:spPr>
      </p:pic>
      <p:pic>
        <p:nvPicPr>
          <p:cNvPr id="32773" name="Picture 5"/>
          <p:cNvPicPr>
            <a:picLocks noChangeAspect="1" noChangeArrowheads="1"/>
          </p:cNvPicPr>
          <p:nvPr/>
        </p:nvPicPr>
        <p:blipFill>
          <a:blip r:embed="rId3" cstate="print"/>
          <a:srcRect/>
          <a:stretch>
            <a:fillRect/>
          </a:stretch>
        </p:blipFill>
        <p:spPr bwMode="auto">
          <a:xfrm>
            <a:off x="304800" y="5138737"/>
            <a:ext cx="4724400" cy="1338263"/>
          </a:xfrm>
          <a:prstGeom prst="rect">
            <a:avLst/>
          </a:prstGeom>
          <a:noFill/>
        </p:spPr>
      </p:pic>
    </p:spTree>
    <p:extLst>
      <p:ext uri="{BB962C8B-B14F-4D97-AF65-F5344CB8AC3E}">
        <p14:creationId xmlns:p14="http://schemas.microsoft.com/office/powerpoint/2010/main" val="34935902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sz="4000" dirty="0">
                <a:ea typeface="宋体" charset="-122"/>
              </a:rPr>
              <a:t>K-nearest </a:t>
            </a:r>
            <a:r>
              <a:rPr lang="en-US" altLang="zh-CN" sz="4000" dirty="0" smtClean="0">
                <a:ea typeface="宋体" charset="-122"/>
              </a:rPr>
              <a:t>Neighbors </a:t>
            </a:r>
            <a:endParaRPr lang="en-US" altLang="zh-CN" sz="4000" dirty="0">
              <a:ea typeface="宋体" charset="-122"/>
            </a:endParaRPr>
          </a:p>
        </p:txBody>
      </p:sp>
      <p:sp>
        <p:nvSpPr>
          <p:cNvPr id="33795" name="Rectangle 3"/>
          <p:cNvSpPr>
            <a:spLocks noGrp="1" noChangeArrowheads="1"/>
          </p:cNvSpPr>
          <p:nvPr>
            <p:ph type="body" idx="1"/>
          </p:nvPr>
        </p:nvSpPr>
        <p:spPr>
          <a:xfrm>
            <a:off x="566738" y="1752600"/>
            <a:ext cx="4386262" cy="3657600"/>
          </a:xfrm>
        </p:spPr>
        <p:txBody>
          <a:bodyPr/>
          <a:lstStyle/>
          <a:p>
            <a:r>
              <a:rPr lang="en-US" altLang="zh-CN" sz="2600" dirty="0">
                <a:ea typeface="宋体" charset="-122"/>
              </a:rPr>
              <a:t>Average k neighbors (in signal space)  </a:t>
            </a:r>
          </a:p>
          <a:p>
            <a:r>
              <a:rPr lang="en-US" altLang="zh-CN" sz="2600" dirty="0">
                <a:ea typeface="宋体" charset="-122"/>
              </a:rPr>
              <a:t>Result: Small k has some benefit and large k is not accurate. </a:t>
            </a:r>
          </a:p>
          <a:p>
            <a:r>
              <a:rPr lang="en-US" altLang="zh-CN" sz="2600" dirty="0">
                <a:ea typeface="宋体" charset="-122"/>
              </a:rPr>
              <a:t>K-neighbors in signal space are not near in physical space.</a:t>
            </a:r>
          </a:p>
        </p:txBody>
      </p:sp>
      <p:pic>
        <p:nvPicPr>
          <p:cNvPr id="33799" name="Picture 7"/>
          <p:cNvPicPr>
            <a:picLocks noChangeAspect="1" noChangeArrowheads="1"/>
          </p:cNvPicPr>
          <p:nvPr/>
        </p:nvPicPr>
        <p:blipFill>
          <a:blip r:embed="rId2" cstate="print"/>
          <a:srcRect/>
          <a:stretch>
            <a:fillRect/>
          </a:stretch>
        </p:blipFill>
        <p:spPr bwMode="auto">
          <a:xfrm>
            <a:off x="5029200" y="1981199"/>
            <a:ext cx="3215895" cy="2366627"/>
          </a:xfrm>
          <a:prstGeom prst="rect">
            <a:avLst/>
          </a:prstGeom>
          <a:noFill/>
        </p:spPr>
      </p:pic>
      <p:sp>
        <p:nvSpPr>
          <p:cNvPr id="33800" name="Text Box 8"/>
          <p:cNvSpPr txBox="1">
            <a:spLocks noChangeArrowheads="1"/>
          </p:cNvSpPr>
          <p:nvPr/>
        </p:nvSpPr>
        <p:spPr bwMode="auto">
          <a:xfrm>
            <a:off x="5029200" y="4621644"/>
            <a:ext cx="3429000" cy="1477328"/>
          </a:xfrm>
          <a:prstGeom prst="rect">
            <a:avLst/>
          </a:prstGeom>
          <a:noFill/>
          <a:ln w="9525">
            <a:noFill/>
            <a:miter lim="800000"/>
            <a:headEnd/>
            <a:tailEnd/>
          </a:ln>
          <a:effectLst/>
        </p:spPr>
        <p:txBody>
          <a:bodyPr wrap="square">
            <a:spAutoFit/>
          </a:bodyPr>
          <a:lstStyle/>
          <a:p>
            <a:r>
              <a:rPr lang="en-US" altLang="zh-CN" sz="1800" dirty="0">
                <a:ea typeface="宋体" charset="-122"/>
              </a:rPr>
              <a:t>An illustration of how averaging multiple nearest (N1, N2, N3) can lead to a guess (G) that is closer to the user’s true location (T) than any of the neighbors is individually.</a:t>
            </a:r>
          </a:p>
        </p:txBody>
      </p:sp>
    </p:spTree>
    <p:extLst>
      <p:ext uri="{BB962C8B-B14F-4D97-AF65-F5344CB8AC3E}">
        <p14:creationId xmlns:p14="http://schemas.microsoft.com/office/powerpoint/2010/main" val="33984996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sz="3600" dirty="0">
                <a:ea typeface="宋体" charset="-122"/>
              </a:rPr>
              <a:t>Max </a:t>
            </a:r>
            <a:r>
              <a:rPr lang="en-US" altLang="zh-CN" sz="3600" dirty="0" smtClean="0">
                <a:ea typeface="宋体" charset="-122"/>
              </a:rPr>
              <a:t>Signal Strength Across Orientations</a:t>
            </a:r>
            <a:endParaRPr lang="en-US" altLang="zh-CN" sz="3600" dirty="0">
              <a:ea typeface="宋体" charset="-122"/>
            </a:endParaRPr>
          </a:p>
        </p:txBody>
      </p:sp>
      <p:sp>
        <p:nvSpPr>
          <p:cNvPr id="34819" name="Rectangle 3"/>
          <p:cNvSpPr>
            <a:spLocks noGrp="1" noChangeArrowheads="1"/>
          </p:cNvSpPr>
          <p:nvPr>
            <p:ph type="body" idx="1"/>
          </p:nvPr>
        </p:nvSpPr>
        <p:spPr>
          <a:xfrm>
            <a:off x="566738" y="1752600"/>
            <a:ext cx="4005262" cy="4267200"/>
          </a:xfrm>
        </p:spPr>
        <p:txBody>
          <a:bodyPr/>
          <a:lstStyle/>
          <a:p>
            <a:pPr>
              <a:lnSpc>
                <a:spcPct val="90000"/>
              </a:lnSpc>
            </a:pPr>
            <a:r>
              <a:rPr lang="en-US" altLang="zh-CN" sz="2400" dirty="0">
                <a:ea typeface="宋体" charset="-122"/>
              </a:rPr>
              <a:t>Combine highest SS of 4 orientations. </a:t>
            </a:r>
          </a:p>
          <a:p>
            <a:pPr>
              <a:lnSpc>
                <a:spcPct val="90000"/>
              </a:lnSpc>
            </a:pPr>
            <a:r>
              <a:rPr lang="en-US" altLang="zh-CN" sz="2400" dirty="0">
                <a:ea typeface="宋体" charset="-122"/>
              </a:rPr>
              <a:t>Final tuple may contain SS for different orientations. </a:t>
            </a:r>
          </a:p>
          <a:p>
            <a:pPr>
              <a:lnSpc>
                <a:spcPct val="90000"/>
              </a:lnSpc>
            </a:pPr>
            <a:r>
              <a:rPr lang="en-US" altLang="zh-CN" sz="2400" dirty="0">
                <a:ea typeface="宋体" charset="-122"/>
              </a:rPr>
              <a:t>Simulate case where SS is not obstructed by the human body.</a:t>
            </a:r>
          </a:p>
          <a:p>
            <a:pPr>
              <a:lnSpc>
                <a:spcPct val="90000"/>
              </a:lnSpc>
            </a:pPr>
            <a:r>
              <a:rPr lang="en-US" altLang="zh-CN" sz="2400" dirty="0">
                <a:ea typeface="宋体" charset="-122"/>
              </a:rPr>
              <a:t>Decrease data size to 70 instead of 70*4.</a:t>
            </a:r>
          </a:p>
        </p:txBody>
      </p:sp>
      <p:pic>
        <p:nvPicPr>
          <p:cNvPr id="34820" name="Picture 4"/>
          <p:cNvPicPr>
            <a:picLocks noChangeAspect="1" noChangeArrowheads="1"/>
          </p:cNvPicPr>
          <p:nvPr/>
        </p:nvPicPr>
        <p:blipFill>
          <a:blip r:embed="rId2" cstate="print"/>
          <a:srcRect/>
          <a:stretch>
            <a:fillRect/>
          </a:stretch>
        </p:blipFill>
        <p:spPr bwMode="auto">
          <a:xfrm>
            <a:off x="4724400" y="2286000"/>
            <a:ext cx="3490913" cy="2608263"/>
          </a:xfrm>
          <a:prstGeom prst="rect">
            <a:avLst/>
          </a:prstGeom>
          <a:noFill/>
        </p:spPr>
      </p:pic>
      <p:sp>
        <p:nvSpPr>
          <p:cNvPr id="34821" name="Text Box 5"/>
          <p:cNvSpPr txBox="1">
            <a:spLocks noChangeArrowheads="1"/>
          </p:cNvSpPr>
          <p:nvPr/>
        </p:nvSpPr>
        <p:spPr bwMode="auto">
          <a:xfrm>
            <a:off x="5060156" y="5042929"/>
            <a:ext cx="2819400" cy="641350"/>
          </a:xfrm>
          <a:prstGeom prst="rect">
            <a:avLst/>
          </a:prstGeom>
          <a:noFill/>
          <a:ln w="9525">
            <a:noFill/>
            <a:miter lim="800000"/>
            <a:headEnd/>
            <a:tailEnd/>
          </a:ln>
          <a:effectLst/>
        </p:spPr>
        <p:txBody>
          <a:bodyPr>
            <a:spAutoFit/>
          </a:bodyPr>
          <a:lstStyle/>
          <a:p>
            <a:pPr>
              <a:spcBef>
                <a:spcPct val="50000"/>
              </a:spcBef>
            </a:pPr>
            <a:r>
              <a:rPr lang="en-US" altLang="zh-CN" dirty="0">
                <a:ea typeface="宋体" charset="-122"/>
              </a:rPr>
              <a:t>Reduced Dataset with k-neighbors.</a:t>
            </a:r>
          </a:p>
        </p:txBody>
      </p:sp>
    </p:spTree>
    <p:extLst>
      <p:ext uri="{BB962C8B-B14F-4D97-AF65-F5344CB8AC3E}">
        <p14:creationId xmlns:p14="http://schemas.microsoft.com/office/powerpoint/2010/main" val="22653642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CN" sz="4000" dirty="0">
                <a:ea typeface="宋体" charset="-122"/>
              </a:rPr>
              <a:t>Other Analysis Methods</a:t>
            </a:r>
          </a:p>
        </p:txBody>
      </p:sp>
      <p:sp>
        <p:nvSpPr>
          <p:cNvPr id="35843" name="Rectangle 3"/>
          <p:cNvSpPr>
            <a:spLocks noGrp="1" noChangeArrowheads="1"/>
          </p:cNvSpPr>
          <p:nvPr>
            <p:ph type="body" idx="1"/>
          </p:nvPr>
        </p:nvSpPr>
        <p:spPr>
          <a:xfrm>
            <a:off x="457200" y="1600200"/>
            <a:ext cx="7924800" cy="4800600"/>
          </a:xfrm>
        </p:spPr>
        <p:txBody>
          <a:bodyPr/>
          <a:lstStyle/>
          <a:p>
            <a:r>
              <a:rPr lang="en-US" altLang="zh-CN" sz="2600" dirty="0">
                <a:ea typeface="宋体" charset="-122"/>
              </a:rPr>
              <a:t>Accuracy did not decrease with number or data points.</a:t>
            </a:r>
          </a:p>
          <a:p>
            <a:r>
              <a:rPr lang="en-US" altLang="zh-CN" sz="2600" dirty="0">
                <a:ea typeface="宋体" charset="-122"/>
              </a:rPr>
              <a:t>Accuracy decreased with decreased samples.</a:t>
            </a:r>
          </a:p>
          <a:p>
            <a:r>
              <a:rPr lang="en-US" altLang="zh-CN" sz="2600" dirty="0">
                <a:ea typeface="宋体" charset="-122"/>
              </a:rPr>
              <a:t>Ignoring radio orientation decreases accuracy</a:t>
            </a:r>
          </a:p>
          <a:p>
            <a:r>
              <a:rPr lang="en-US" altLang="zh-CN" sz="2600" dirty="0">
                <a:ea typeface="宋体" charset="-122"/>
              </a:rPr>
              <a:t>Tracking Mobile User as sequence of location determination problems. </a:t>
            </a:r>
          </a:p>
          <a:p>
            <a:pPr lvl="1"/>
            <a:r>
              <a:rPr lang="en-US" altLang="zh-CN" sz="2200" dirty="0">
                <a:ea typeface="宋体" charset="-122"/>
              </a:rPr>
              <a:t>Use 10 sample window. Results are only slightly worse.</a:t>
            </a:r>
          </a:p>
        </p:txBody>
      </p:sp>
    </p:spTree>
    <p:extLst>
      <p:ext uri="{BB962C8B-B14F-4D97-AF65-F5344CB8AC3E}">
        <p14:creationId xmlns:p14="http://schemas.microsoft.com/office/powerpoint/2010/main" val="4069620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457200" y="304800"/>
            <a:ext cx="8229600" cy="914400"/>
          </a:xfrm>
        </p:spPr>
        <p:txBody>
          <a:bodyPr/>
          <a:lstStyle/>
          <a:p>
            <a:pPr eaLnBrk="1" hangingPunct="1"/>
            <a:r>
              <a:rPr lang="en-US" sz="4000" dirty="0"/>
              <a:t>Applications of Location Information</a:t>
            </a:r>
          </a:p>
        </p:txBody>
      </p:sp>
      <p:sp>
        <p:nvSpPr>
          <p:cNvPr id="3075" name="Rectangle 3"/>
          <p:cNvSpPr>
            <a:spLocks noGrp="1" noChangeArrowheads="1"/>
          </p:cNvSpPr>
          <p:nvPr>
            <p:ph type="body" idx="1"/>
          </p:nvPr>
        </p:nvSpPr>
        <p:spPr>
          <a:xfrm>
            <a:off x="381000" y="1371600"/>
            <a:ext cx="8001000" cy="5181600"/>
          </a:xfrm>
        </p:spPr>
        <p:txBody>
          <a:bodyPr/>
          <a:lstStyle/>
          <a:p>
            <a:pPr eaLnBrk="1" hangingPunct="1">
              <a:lnSpc>
                <a:spcPct val="90000"/>
              </a:lnSpc>
            </a:pPr>
            <a:r>
              <a:rPr lang="en-US" sz="2400" dirty="0"/>
              <a:t>Location aware information services</a:t>
            </a:r>
          </a:p>
          <a:p>
            <a:pPr lvl="1" eaLnBrk="1" hangingPunct="1">
              <a:lnSpc>
                <a:spcPct val="90000"/>
              </a:lnSpc>
            </a:pPr>
            <a:r>
              <a:rPr lang="en-US" sz="2000" dirty="0"/>
              <a:t>e.g., E911, location-based search, target advertisement, tour guide, inventory management, traffic monitoring, disaster recovery, intrusion detection</a:t>
            </a:r>
          </a:p>
          <a:p>
            <a:pPr eaLnBrk="1" hangingPunct="1">
              <a:lnSpc>
                <a:spcPct val="90000"/>
              </a:lnSpc>
            </a:pPr>
            <a:r>
              <a:rPr lang="en-US" sz="2400" dirty="0"/>
              <a:t>Scientific applications</a:t>
            </a:r>
          </a:p>
          <a:p>
            <a:pPr lvl="1" eaLnBrk="1" hangingPunct="1">
              <a:lnSpc>
                <a:spcPct val="90000"/>
              </a:lnSpc>
            </a:pPr>
            <a:r>
              <a:rPr lang="en-US" sz="2000" dirty="0"/>
              <a:t>e.g., air/water quality monitoring, environmental studies, biodiversity</a:t>
            </a:r>
          </a:p>
          <a:p>
            <a:pPr eaLnBrk="1" hangingPunct="1">
              <a:lnSpc>
                <a:spcPct val="90000"/>
              </a:lnSpc>
            </a:pPr>
            <a:r>
              <a:rPr lang="en-US" sz="2400" dirty="0"/>
              <a:t>Military applications</a:t>
            </a:r>
          </a:p>
          <a:p>
            <a:pPr eaLnBrk="1" hangingPunct="1">
              <a:lnSpc>
                <a:spcPct val="90000"/>
              </a:lnSpc>
            </a:pPr>
            <a:r>
              <a:rPr lang="en-US" sz="2400" dirty="0"/>
              <a:t>Resource selection (server, printer, etc.)</a:t>
            </a:r>
          </a:p>
          <a:p>
            <a:pPr eaLnBrk="1" hangingPunct="1">
              <a:lnSpc>
                <a:spcPct val="90000"/>
              </a:lnSpc>
            </a:pPr>
            <a:r>
              <a:rPr lang="en-US" altLang="zh-CN" sz="2400" dirty="0">
                <a:ea typeface="宋体" charset="0"/>
                <a:cs typeface="宋体" charset="0"/>
              </a:rPr>
              <a:t>Sensor networks</a:t>
            </a:r>
          </a:p>
          <a:p>
            <a:pPr lvl="1" eaLnBrk="1" hangingPunct="1">
              <a:lnSpc>
                <a:spcPct val="90000"/>
              </a:lnSpc>
            </a:pPr>
            <a:r>
              <a:rPr lang="en-US" altLang="zh-CN" sz="2000" dirty="0">
                <a:ea typeface="宋体" charset="0"/>
                <a:cs typeface="宋体" charset="0"/>
              </a:rPr>
              <a:t>Geographic routing</a:t>
            </a:r>
          </a:p>
          <a:p>
            <a:pPr lvl="1" eaLnBrk="1" hangingPunct="1">
              <a:lnSpc>
                <a:spcPct val="90000"/>
              </a:lnSpc>
            </a:pPr>
            <a:r>
              <a:rPr lang="en-US" altLang="zh-CN" sz="2000" dirty="0">
                <a:ea typeface="宋体" charset="0"/>
                <a:cs typeface="宋体" charset="0"/>
              </a:rPr>
              <a:t>“Sensing data without knowing the location is meaningless.” [IEEE Computer, Vol. 33, 2000]</a:t>
            </a:r>
          </a:p>
          <a:p>
            <a:pPr eaLnBrk="1" hangingPunct="1">
              <a:lnSpc>
                <a:spcPct val="90000"/>
              </a:lnSpc>
            </a:pPr>
            <a:r>
              <a:rPr lang="en-US" altLang="zh-CN" sz="2400" dirty="0">
                <a:ea typeface="宋体" charset="0"/>
                <a:cs typeface="宋体" charset="0"/>
              </a:rPr>
              <a:t>New applications enabled by availability of locations</a:t>
            </a:r>
            <a:endParaRPr lang="en-US" sz="2400" dirty="0">
              <a:ea typeface="宋体" charset="0"/>
              <a:cs typeface="宋体" charset="0"/>
            </a:endParaRPr>
          </a:p>
        </p:txBody>
      </p:sp>
    </p:spTree>
    <p:extLst>
      <p:ext uri="{BB962C8B-B14F-4D97-AF65-F5344CB8AC3E}">
        <p14:creationId xmlns:p14="http://schemas.microsoft.com/office/powerpoint/2010/main" val="27413845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zh-CN" sz="4000" dirty="0">
                <a:ea typeface="宋体" charset="-122"/>
              </a:rPr>
              <a:t>Radio Propagation Model</a:t>
            </a:r>
          </a:p>
        </p:txBody>
      </p:sp>
      <p:sp>
        <p:nvSpPr>
          <p:cNvPr id="36867" name="Rectangle 3"/>
          <p:cNvSpPr>
            <a:spLocks noGrp="1" noChangeArrowheads="1"/>
          </p:cNvSpPr>
          <p:nvPr>
            <p:ph type="body" idx="1"/>
          </p:nvPr>
        </p:nvSpPr>
        <p:spPr>
          <a:xfrm>
            <a:off x="533400" y="1447800"/>
            <a:ext cx="7815262" cy="3352800"/>
          </a:xfrm>
        </p:spPr>
        <p:txBody>
          <a:bodyPr/>
          <a:lstStyle/>
          <a:p>
            <a:r>
              <a:rPr lang="en-US" altLang="zh-CN" sz="2100" dirty="0">
                <a:ea typeface="宋体" charset="-122"/>
              </a:rPr>
              <a:t>Use mathematical model for indoor RF propagation to directly calculate users position.</a:t>
            </a:r>
          </a:p>
          <a:p>
            <a:r>
              <a:rPr lang="en-US" altLang="zh-CN" sz="2100" dirty="0">
                <a:ea typeface="宋体" charset="-122"/>
              </a:rPr>
              <a:t>Empirical method is accurate but depends on accurate training data.</a:t>
            </a:r>
          </a:p>
          <a:p>
            <a:r>
              <a:rPr lang="en-US" altLang="zh-CN" sz="2100" dirty="0">
                <a:ea typeface="宋体" charset="-122"/>
              </a:rPr>
              <a:t>Based on Multipath Fading Models</a:t>
            </a:r>
          </a:p>
          <a:p>
            <a:pPr lvl="1"/>
            <a:r>
              <a:rPr lang="en-US" altLang="zh-CN" sz="1900" dirty="0">
                <a:ea typeface="宋体" charset="-122"/>
              </a:rPr>
              <a:t>Transmitted signal reaches the receiver via multiple paths.</a:t>
            </a:r>
          </a:p>
          <a:p>
            <a:pPr lvl="1"/>
            <a:r>
              <a:rPr lang="en-US" altLang="zh-CN" sz="1900" dirty="0">
                <a:ea typeface="宋体" charset="-122"/>
              </a:rPr>
              <a:t>Rayleigh fading, </a:t>
            </a:r>
            <a:r>
              <a:rPr lang="en-US" altLang="zh-CN" sz="1900" dirty="0" err="1">
                <a:ea typeface="宋体" charset="-122"/>
              </a:rPr>
              <a:t>Rician</a:t>
            </a:r>
            <a:r>
              <a:rPr lang="en-US" altLang="zh-CN" sz="1900" dirty="0">
                <a:ea typeface="宋体" charset="-122"/>
              </a:rPr>
              <a:t> distribution, Attenuation Factor</a:t>
            </a:r>
          </a:p>
          <a:p>
            <a:r>
              <a:rPr lang="en-US" altLang="zh-CN" sz="2100" dirty="0">
                <a:ea typeface="宋体" charset="-122"/>
              </a:rPr>
              <a:t>Wall attenuation factor </a:t>
            </a:r>
          </a:p>
          <a:p>
            <a:pPr lvl="1"/>
            <a:r>
              <a:rPr lang="en-US" altLang="zh-CN" sz="1900" dirty="0">
                <a:ea typeface="宋体" charset="-122"/>
              </a:rPr>
              <a:t>Accommodate loss due to building. Empirically determined attenuation caused by wall.</a:t>
            </a:r>
          </a:p>
        </p:txBody>
      </p:sp>
      <p:pic>
        <p:nvPicPr>
          <p:cNvPr id="36868" name="Picture 4"/>
          <p:cNvPicPr>
            <a:picLocks noChangeAspect="1" noChangeArrowheads="1"/>
          </p:cNvPicPr>
          <p:nvPr/>
        </p:nvPicPr>
        <p:blipFill>
          <a:blip r:embed="rId2" cstate="print"/>
          <a:srcRect/>
          <a:stretch>
            <a:fillRect/>
          </a:stretch>
        </p:blipFill>
        <p:spPr bwMode="auto">
          <a:xfrm>
            <a:off x="1066800" y="5181600"/>
            <a:ext cx="6461266" cy="831969"/>
          </a:xfrm>
          <a:prstGeom prst="rect">
            <a:avLst/>
          </a:prstGeom>
          <a:noFill/>
        </p:spPr>
      </p:pic>
      <p:sp>
        <p:nvSpPr>
          <p:cNvPr id="36869" name="Text Box 5"/>
          <p:cNvSpPr txBox="1">
            <a:spLocks noChangeArrowheads="1"/>
          </p:cNvSpPr>
          <p:nvPr/>
        </p:nvSpPr>
        <p:spPr bwMode="auto">
          <a:xfrm>
            <a:off x="2209800" y="6076890"/>
            <a:ext cx="4343400" cy="400110"/>
          </a:xfrm>
          <a:prstGeom prst="rect">
            <a:avLst/>
          </a:prstGeom>
          <a:noFill/>
          <a:ln w="9525">
            <a:noFill/>
            <a:miter lim="800000"/>
            <a:headEnd/>
            <a:tailEnd/>
          </a:ln>
          <a:effectLst/>
        </p:spPr>
        <p:txBody>
          <a:bodyPr>
            <a:spAutoFit/>
          </a:bodyPr>
          <a:lstStyle/>
          <a:p>
            <a:pPr>
              <a:spcBef>
                <a:spcPct val="50000"/>
              </a:spcBef>
            </a:pPr>
            <a:r>
              <a:rPr lang="en-US" altLang="zh-CN" sz="2000" dirty="0">
                <a:ea typeface="宋体" charset="-122"/>
              </a:rPr>
              <a:t>Wall Attenuation Factor Formula</a:t>
            </a:r>
          </a:p>
        </p:txBody>
      </p:sp>
    </p:spTree>
    <p:extLst>
      <p:ext uri="{BB962C8B-B14F-4D97-AF65-F5344CB8AC3E}">
        <p14:creationId xmlns:p14="http://schemas.microsoft.com/office/powerpoint/2010/main" val="12222513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z="4000" dirty="0">
                <a:ea typeface="宋体" charset="-122"/>
              </a:rPr>
              <a:t>Empirical vs. RF Model</a:t>
            </a:r>
          </a:p>
        </p:txBody>
      </p:sp>
      <p:sp>
        <p:nvSpPr>
          <p:cNvPr id="37891" name="Rectangle 3"/>
          <p:cNvSpPr>
            <a:spLocks noGrp="1" noChangeArrowheads="1"/>
          </p:cNvSpPr>
          <p:nvPr>
            <p:ph type="body" idx="1"/>
          </p:nvPr>
        </p:nvSpPr>
        <p:spPr>
          <a:xfrm>
            <a:off x="566738" y="1752600"/>
            <a:ext cx="3167062" cy="3886200"/>
          </a:xfrm>
        </p:spPr>
        <p:txBody>
          <a:bodyPr/>
          <a:lstStyle/>
          <a:p>
            <a:r>
              <a:rPr lang="en-US" altLang="zh-CN" sz="2600" dirty="0">
                <a:ea typeface="宋体" charset="-122"/>
              </a:rPr>
              <a:t>Actual SS fluctuates more than RF model </a:t>
            </a:r>
          </a:p>
          <a:p>
            <a:r>
              <a:rPr lang="en-US" altLang="zh-CN" sz="2600" dirty="0">
                <a:ea typeface="宋体" charset="-122"/>
              </a:rPr>
              <a:t>RF Model can track objects to within 4 to 8 meters</a:t>
            </a:r>
          </a:p>
          <a:p>
            <a:endParaRPr lang="en-US" altLang="zh-CN" sz="2600" dirty="0">
              <a:ea typeface="宋体" charset="-122"/>
            </a:endParaRPr>
          </a:p>
        </p:txBody>
      </p:sp>
      <p:pic>
        <p:nvPicPr>
          <p:cNvPr id="37892" name="Picture 4"/>
          <p:cNvPicPr>
            <a:picLocks noChangeAspect="1" noChangeArrowheads="1"/>
          </p:cNvPicPr>
          <p:nvPr/>
        </p:nvPicPr>
        <p:blipFill>
          <a:blip r:embed="rId2" cstate="print"/>
          <a:srcRect/>
          <a:stretch>
            <a:fillRect/>
          </a:stretch>
        </p:blipFill>
        <p:spPr bwMode="auto">
          <a:xfrm>
            <a:off x="3886200" y="2667000"/>
            <a:ext cx="4343400" cy="2487613"/>
          </a:xfrm>
          <a:prstGeom prst="rect">
            <a:avLst/>
          </a:prstGeom>
          <a:noFill/>
        </p:spPr>
      </p:pic>
      <p:sp>
        <p:nvSpPr>
          <p:cNvPr id="37893" name="Text Box 5"/>
          <p:cNvSpPr txBox="1">
            <a:spLocks noChangeArrowheads="1"/>
          </p:cNvSpPr>
          <p:nvPr/>
        </p:nvSpPr>
        <p:spPr bwMode="auto">
          <a:xfrm>
            <a:off x="4572000" y="5410200"/>
            <a:ext cx="3505200" cy="366713"/>
          </a:xfrm>
          <a:prstGeom prst="rect">
            <a:avLst/>
          </a:prstGeom>
          <a:noFill/>
          <a:ln w="9525">
            <a:noFill/>
            <a:miter lim="800000"/>
            <a:headEnd/>
            <a:tailEnd/>
          </a:ln>
          <a:effectLst/>
        </p:spPr>
        <p:txBody>
          <a:bodyPr>
            <a:spAutoFit/>
          </a:bodyPr>
          <a:lstStyle/>
          <a:p>
            <a:pPr>
              <a:spcBef>
                <a:spcPct val="50000"/>
              </a:spcBef>
            </a:pPr>
            <a:r>
              <a:rPr lang="en-US" altLang="zh-CN" dirty="0">
                <a:ea typeface="宋体" charset="-122"/>
              </a:rPr>
              <a:t>Predicted SS </a:t>
            </a:r>
            <a:r>
              <a:rPr lang="en-US" altLang="zh-CN" dirty="0" err="1">
                <a:ea typeface="宋体" charset="-122"/>
              </a:rPr>
              <a:t>vs</a:t>
            </a:r>
            <a:r>
              <a:rPr lang="en-US" altLang="zh-CN" dirty="0">
                <a:ea typeface="宋体" charset="-122"/>
              </a:rPr>
              <a:t> Actual SS</a:t>
            </a:r>
          </a:p>
        </p:txBody>
      </p:sp>
    </p:spTree>
    <p:extLst>
      <p:ext uri="{BB962C8B-B14F-4D97-AF65-F5344CB8AC3E}">
        <p14:creationId xmlns:p14="http://schemas.microsoft.com/office/powerpoint/2010/main" val="25705220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a:ea typeface="宋体" charset="-122"/>
              </a:rPr>
              <a:t>Conclusions</a:t>
            </a:r>
          </a:p>
        </p:txBody>
      </p:sp>
      <p:sp>
        <p:nvSpPr>
          <p:cNvPr id="43011" name="Rectangle 3"/>
          <p:cNvSpPr>
            <a:spLocks noGrp="1" noChangeArrowheads="1"/>
          </p:cNvSpPr>
          <p:nvPr>
            <p:ph type="body" idx="1"/>
          </p:nvPr>
        </p:nvSpPr>
        <p:spPr/>
        <p:txBody>
          <a:bodyPr/>
          <a:lstStyle/>
          <a:p>
            <a:r>
              <a:rPr lang="en-US" altLang="zh-CN" sz="2800" dirty="0">
                <a:ea typeface="宋体" charset="-122"/>
              </a:rPr>
              <a:t>Authors show WIFI can be used to track objects.</a:t>
            </a:r>
          </a:p>
          <a:p>
            <a:r>
              <a:rPr lang="en-US" altLang="zh-CN" sz="2800" dirty="0">
                <a:ea typeface="宋体" charset="-122"/>
              </a:rPr>
              <a:t>Empirical Method can track objects within 2-3 meters.</a:t>
            </a:r>
          </a:p>
          <a:p>
            <a:r>
              <a:rPr lang="en-US" altLang="zh-CN" sz="2800" dirty="0">
                <a:ea typeface="宋体" charset="-122"/>
              </a:rPr>
              <a:t>RF Model Method can track objects within 4-8 meters.</a:t>
            </a:r>
          </a:p>
          <a:p>
            <a:endParaRPr lang="en-US" altLang="zh-CN" sz="2800" dirty="0">
              <a:ea typeface="宋体" charset="-122"/>
            </a:endParaRPr>
          </a:p>
        </p:txBody>
      </p:sp>
    </p:spTree>
    <p:extLst>
      <p:ext uri="{BB962C8B-B14F-4D97-AF65-F5344CB8AC3E}">
        <p14:creationId xmlns:p14="http://schemas.microsoft.com/office/powerpoint/2010/main" val="636996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38200" y="2590800"/>
            <a:ext cx="7315200" cy="1752600"/>
          </a:xfrm>
        </p:spPr>
        <p:txBody>
          <a:bodyPr/>
          <a:lstStyle/>
          <a:p>
            <a:r>
              <a:rPr lang="en-US" altLang="en-US" sz="4000" dirty="0"/>
              <a:t>LANDMARC</a:t>
            </a:r>
            <a:br>
              <a:rPr lang="en-US" altLang="en-US" sz="4000" dirty="0"/>
            </a:br>
            <a:r>
              <a:rPr lang="en-US" altLang="en-US" sz="4000" dirty="0"/>
              <a:t>Indoor Location Sensing Using Active RFID</a:t>
            </a:r>
          </a:p>
        </p:txBody>
      </p:sp>
    </p:spTree>
    <p:extLst>
      <p:ext uri="{BB962C8B-B14F-4D97-AF65-F5344CB8AC3E}">
        <p14:creationId xmlns:p14="http://schemas.microsoft.com/office/powerpoint/2010/main" val="6460885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z="4000" dirty="0"/>
              <a:t>RFID Technology</a:t>
            </a:r>
          </a:p>
        </p:txBody>
      </p:sp>
      <p:sp>
        <p:nvSpPr>
          <p:cNvPr id="57347" name="Rectangle 3"/>
          <p:cNvSpPr>
            <a:spLocks noGrp="1" noChangeArrowheads="1"/>
          </p:cNvSpPr>
          <p:nvPr>
            <p:ph type="body" idx="1"/>
          </p:nvPr>
        </p:nvSpPr>
        <p:spPr>
          <a:xfrm>
            <a:off x="457200" y="1600200"/>
            <a:ext cx="7848600" cy="4800600"/>
          </a:xfrm>
        </p:spPr>
        <p:txBody>
          <a:bodyPr/>
          <a:lstStyle/>
          <a:p>
            <a:r>
              <a:rPr lang="en-US" altLang="en-US" sz="2800" dirty="0"/>
              <a:t>It is a means of storing and retrieving data through electromagnetic transmission to an RF compatible integrated circuit</a:t>
            </a:r>
            <a:r>
              <a:rPr lang="en-US" altLang="en-US" sz="2800" dirty="0" smtClean="0"/>
              <a:t>.</a:t>
            </a:r>
          </a:p>
          <a:p>
            <a:r>
              <a:rPr lang="en-US" altLang="en-US" sz="2800" dirty="0"/>
              <a:t>Components Of RFID </a:t>
            </a:r>
            <a:r>
              <a:rPr lang="en-US" altLang="en-US" sz="2800" dirty="0" smtClean="0"/>
              <a:t>System</a:t>
            </a:r>
          </a:p>
          <a:p>
            <a:pPr lvl="1"/>
            <a:r>
              <a:rPr lang="en-US" altLang="en-US" sz="2800" dirty="0"/>
              <a:t>RFID readers</a:t>
            </a:r>
          </a:p>
          <a:p>
            <a:pPr lvl="1"/>
            <a:r>
              <a:rPr lang="en-US" altLang="en-US" sz="2800" dirty="0"/>
              <a:t>RFID Tags</a:t>
            </a:r>
          </a:p>
          <a:p>
            <a:endParaRPr lang="en-US" altLang="en-US" sz="2800" dirty="0"/>
          </a:p>
        </p:txBody>
      </p:sp>
      <p:pic>
        <p:nvPicPr>
          <p:cNvPr id="4" name="Picture 4" descr="figure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886200" y="4174223"/>
            <a:ext cx="3733800" cy="23567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80346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sz="4000" dirty="0"/>
              <a:t>Active RFID Tag</a:t>
            </a:r>
          </a:p>
        </p:txBody>
      </p:sp>
      <p:sp>
        <p:nvSpPr>
          <p:cNvPr id="61443" name="Rectangle 3"/>
          <p:cNvSpPr>
            <a:spLocks noGrp="1" noChangeArrowheads="1"/>
          </p:cNvSpPr>
          <p:nvPr>
            <p:ph type="body" idx="1"/>
          </p:nvPr>
        </p:nvSpPr>
        <p:spPr>
          <a:xfrm>
            <a:off x="457200" y="1600200"/>
            <a:ext cx="7848600" cy="4800600"/>
          </a:xfrm>
        </p:spPr>
        <p:txBody>
          <a:bodyPr/>
          <a:lstStyle/>
          <a:p>
            <a:r>
              <a:rPr lang="en-US" altLang="en-US" sz="2600" dirty="0"/>
              <a:t>Active RFID tags are powered by an internal battery and are typically read/write.</a:t>
            </a:r>
          </a:p>
          <a:p>
            <a:r>
              <a:rPr lang="en-US" altLang="en-US" sz="2600" dirty="0"/>
              <a:t>An active tag’s memory size varies according to application requirements; some systems operate with up to 1MB of memory. </a:t>
            </a:r>
          </a:p>
          <a:p>
            <a:r>
              <a:rPr lang="en-US" altLang="en-US" sz="2600" dirty="0"/>
              <a:t>The battery-supplied power of an active tag generally gives it a longer read range. </a:t>
            </a:r>
          </a:p>
          <a:p>
            <a:pPr>
              <a:buFontTx/>
              <a:buNone/>
            </a:pPr>
            <a:endParaRPr lang="en-US" altLang="en-US" sz="2600" dirty="0"/>
          </a:p>
        </p:txBody>
      </p:sp>
    </p:spTree>
    <p:extLst>
      <p:ext uri="{BB962C8B-B14F-4D97-AF65-F5344CB8AC3E}">
        <p14:creationId xmlns:p14="http://schemas.microsoft.com/office/powerpoint/2010/main" val="35501462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sz="4000" dirty="0"/>
              <a:t>RFID Applications</a:t>
            </a:r>
          </a:p>
        </p:txBody>
      </p:sp>
      <p:sp>
        <p:nvSpPr>
          <p:cNvPr id="66563" name="Rectangle 3"/>
          <p:cNvSpPr>
            <a:spLocks noGrp="1" noChangeArrowheads="1"/>
          </p:cNvSpPr>
          <p:nvPr>
            <p:ph type="body" idx="1"/>
          </p:nvPr>
        </p:nvSpPr>
        <p:spPr>
          <a:xfrm>
            <a:off x="457200" y="1600200"/>
            <a:ext cx="7924800" cy="4800600"/>
          </a:xfrm>
        </p:spPr>
        <p:txBody>
          <a:bodyPr/>
          <a:lstStyle/>
          <a:p>
            <a:r>
              <a:rPr lang="en-US" altLang="en-US" sz="2600" dirty="0"/>
              <a:t>Security access, Asset tracking, and Animal identification applications </a:t>
            </a:r>
          </a:p>
          <a:p>
            <a:r>
              <a:rPr lang="en-US" altLang="en-US" sz="2600" dirty="0"/>
              <a:t>Railroad Car Tracking and Automated Toll Collection </a:t>
            </a:r>
          </a:p>
        </p:txBody>
      </p:sp>
    </p:spTree>
    <p:extLst>
      <p:ext uri="{BB962C8B-B14F-4D97-AF65-F5344CB8AC3E}">
        <p14:creationId xmlns:p14="http://schemas.microsoft.com/office/powerpoint/2010/main" val="42167019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sz="4000" dirty="0"/>
              <a:t>Approach</a:t>
            </a:r>
          </a:p>
        </p:txBody>
      </p:sp>
      <p:sp>
        <p:nvSpPr>
          <p:cNvPr id="70659" name="Rectangle 3"/>
          <p:cNvSpPr>
            <a:spLocks noGrp="1" noChangeArrowheads="1"/>
          </p:cNvSpPr>
          <p:nvPr>
            <p:ph type="body" idx="1"/>
          </p:nvPr>
        </p:nvSpPr>
        <p:spPr/>
        <p:txBody>
          <a:bodyPr/>
          <a:lstStyle/>
          <a:p>
            <a:r>
              <a:rPr lang="en-US" altLang="en-US" sz="2600" dirty="0"/>
              <a:t>Increase accuracy without placing more readers.</a:t>
            </a:r>
          </a:p>
          <a:p>
            <a:r>
              <a:rPr lang="en-US" altLang="en-US" sz="2600" dirty="0"/>
              <a:t>Employs idea of having extra fixed location reference tags to help location calibration.</a:t>
            </a:r>
          </a:p>
        </p:txBody>
      </p:sp>
    </p:spTree>
    <p:extLst>
      <p:ext uri="{BB962C8B-B14F-4D97-AF65-F5344CB8AC3E}">
        <p14:creationId xmlns:p14="http://schemas.microsoft.com/office/powerpoint/2010/main" val="39476069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sz="4000" dirty="0"/>
              <a:t>Advantages</a:t>
            </a:r>
          </a:p>
        </p:txBody>
      </p:sp>
      <p:sp>
        <p:nvSpPr>
          <p:cNvPr id="71683" name="Rectangle 3"/>
          <p:cNvSpPr>
            <a:spLocks noGrp="1" noChangeArrowheads="1"/>
          </p:cNvSpPr>
          <p:nvPr>
            <p:ph type="body" idx="1"/>
          </p:nvPr>
        </p:nvSpPr>
        <p:spPr/>
        <p:txBody>
          <a:bodyPr/>
          <a:lstStyle/>
          <a:p>
            <a:r>
              <a:rPr lang="en-US" altLang="en-US" sz="2600" dirty="0"/>
              <a:t>No need for large number of expensive RFID readers.</a:t>
            </a:r>
          </a:p>
          <a:p>
            <a:r>
              <a:rPr lang="en-US" altLang="en-US" sz="2600" dirty="0"/>
              <a:t>Environmental dynamics can easily be accommodated.</a:t>
            </a:r>
          </a:p>
          <a:p>
            <a:r>
              <a:rPr lang="en-US" altLang="en-US" sz="2600" dirty="0"/>
              <a:t>Location information more reliable and accurate.</a:t>
            </a:r>
          </a:p>
        </p:txBody>
      </p:sp>
    </p:spTree>
    <p:extLst>
      <p:ext uri="{BB962C8B-B14F-4D97-AF65-F5344CB8AC3E}">
        <p14:creationId xmlns:p14="http://schemas.microsoft.com/office/powerpoint/2010/main" val="6387596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sz="4000" dirty="0"/>
              <a:t>Issues</a:t>
            </a:r>
          </a:p>
        </p:txBody>
      </p:sp>
      <p:sp>
        <p:nvSpPr>
          <p:cNvPr id="72707" name="Rectangle 3"/>
          <p:cNvSpPr>
            <a:spLocks noGrp="1" noChangeArrowheads="1"/>
          </p:cNvSpPr>
          <p:nvPr>
            <p:ph type="body" idx="1"/>
          </p:nvPr>
        </p:nvSpPr>
        <p:spPr>
          <a:xfrm>
            <a:off x="457200" y="1600200"/>
            <a:ext cx="7848600" cy="4800600"/>
          </a:xfrm>
        </p:spPr>
        <p:txBody>
          <a:bodyPr/>
          <a:lstStyle/>
          <a:p>
            <a:r>
              <a:rPr lang="en-US" altLang="en-US" sz="2600" dirty="0"/>
              <a:t>Current RFID system does not provide the signal strength of tags directly to readers.</a:t>
            </a:r>
          </a:p>
          <a:p>
            <a:r>
              <a:rPr lang="en-US" altLang="en-US" sz="2600" dirty="0"/>
              <a:t>Power level distribution is dynamic in a complicated indoor environment.</a:t>
            </a:r>
          </a:p>
        </p:txBody>
      </p:sp>
    </p:spTree>
    <p:extLst>
      <p:ext uri="{BB962C8B-B14F-4D97-AF65-F5344CB8AC3E}">
        <p14:creationId xmlns:p14="http://schemas.microsoft.com/office/powerpoint/2010/main" val="3095928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sz="4000" dirty="0" smtClean="0"/>
              <a:t>Localization</a:t>
            </a:r>
          </a:p>
        </p:txBody>
      </p:sp>
      <p:sp>
        <p:nvSpPr>
          <p:cNvPr id="17412" name="Rectangle 3"/>
          <p:cNvSpPr>
            <a:spLocks noGrp="1" noChangeArrowheads="1"/>
          </p:cNvSpPr>
          <p:nvPr>
            <p:ph type="body" idx="1"/>
          </p:nvPr>
        </p:nvSpPr>
        <p:spPr/>
        <p:txBody>
          <a:bodyPr/>
          <a:lstStyle/>
          <a:p>
            <a:pPr eaLnBrk="1" hangingPunct="1"/>
            <a:r>
              <a:rPr lang="en-US" sz="2600" dirty="0" smtClean="0"/>
              <a:t>Well studied topic (3,000+ PhD theses??)</a:t>
            </a:r>
          </a:p>
          <a:p>
            <a:pPr eaLnBrk="1" hangingPunct="1"/>
            <a:r>
              <a:rPr lang="en-US" sz="2600" dirty="0" smtClean="0"/>
              <a:t>Application dependent</a:t>
            </a:r>
          </a:p>
          <a:p>
            <a:pPr eaLnBrk="1" hangingPunct="1"/>
            <a:r>
              <a:rPr lang="en-US" sz="2600" dirty="0" smtClean="0"/>
              <a:t>Research areas</a:t>
            </a:r>
          </a:p>
          <a:p>
            <a:pPr lvl="1" eaLnBrk="1" hangingPunct="1"/>
            <a:r>
              <a:rPr lang="en-US" sz="2400" dirty="0" smtClean="0"/>
              <a:t>Technology</a:t>
            </a:r>
          </a:p>
          <a:p>
            <a:pPr lvl="1" eaLnBrk="1" hangingPunct="1"/>
            <a:r>
              <a:rPr lang="en-US" sz="2400" dirty="0" smtClean="0"/>
              <a:t>Algorithms and data analysis</a:t>
            </a:r>
          </a:p>
          <a:p>
            <a:pPr lvl="1" eaLnBrk="1" hangingPunct="1"/>
            <a:r>
              <a:rPr lang="en-US" sz="2400" dirty="0" smtClean="0"/>
              <a:t>Visualization</a:t>
            </a:r>
          </a:p>
          <a:p>
            <a:pPr lvl="1" eaLnBrk="1" hangingPunct="1"/>
            <a:r>
              <a:rPr lang="en-US" sz="2400" dirty="0" smtClean="0"/>
              <a:t>Evaluation</a:t>
            </a:r>
          </a:p>
        </p:txBody>
      </p:sp>
    </p:spTree>
    <p:extLst>
      <p:ext uri="{BB962C8B-B14F-4D97-AF65-F5344CB8AC3E}">
        <p14:creationId xmlns:p14="http://schemas.microsoft.com/office/powerpoint/2010/main" val="20301067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z="4000" dirty="0"/>
              <a:t>System Setup</a:t>
            </a:r>
          </a:p>
        </p:txBody>
      </p:sp>
      <p:sp>
        <p:nvSpPr>
          <p:cNvPr id="73731" name="Rectangle 3"/>
          <p:cNvSpPr>
            <a:spLocks noGrp="1" noChangeArrowheads="1"/>
          </p:cNvSpPr>
          <p:nvPr>
            <p:ph type="body" idx="1"/>
          </p:nvPr>
        </p:nvSpPr>
        <p:spPr>
          <a:xfrm>
            <a:off x="457200" y="1600200"/>
            <a:ext cx="7772400" cy="4800600"/>
          </a:xfrm>
        </p:spPr>
        <p:txBody>
          <a:bodyPr/>
          <a:lstStyle/>
          <a:p>
            <a:r>
              <a:rPr lang="en-US" altLang="en-US" sz="2600" dirty="0"/>
              <a:t>Prototype environment consists of a sensing network [ RF readers and RF tags ] and a wireless network that enables the communication between mobile devices and the internet.</a:t>
            </a:r>
          </a:p>
          <a:p>
            <a:r>
              <a:rPr lang="en-US" altLang="en-US" sz="2600" dirty="0"/>
              <a:t>Also consists of a Tag Tracker Concentrator LI </a:t>
            </a:r>
          </a:p>
          <a:p>
            <a:pPr>
              <a:buFontTx/>
              <a:buNone/>
            </a:pPr>
            <a:r>
              <a:rPr lang="en-US" altLang="en-US" sz="2600" dirty="0"/>
              <a:t> [ API provided by RF Code ] which acts a central configuration interface for RF readers.</a:t>
            </a:r>
          </a:p>
        </p:txBody>
      </p:sp>
    </p:spTree>
    <p:extLst>
      <p:ext uri="{BB962C8B-B14F-4D97-AF65-F5344CB8AC3E}">
        <p14:creationId xmlns:p14="http://schemas.microsoft.com/office/powerpoint/2010/main" val="29291995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z="4000" dirty="0"/>
              <a:t>Methodology</a:t>
            </a:r>
          </a:p>
        </p:txBody>
      </p:sp>
      <p:sp>
        <p:nvSpPr>
          <p:cNvPr id="76803" name="Rectangle 3"/>
          <p:cNvSpPr>
            <a:spLocks noGrp="1" noChangeArrowheads="1"/>
          </p:cNvSpPr>
          <p:nvPr>
            <p:ph type="body" idx="1"/>
          </p:nvPr>
        </p:nvSpPr>
        <p:spPr>
          <a:xfrm>
            <a:off x="457200" y="1600200"/>
            <a:ext cx="7848600" cy="4800600"/>
          </a:xfrm>
        </p:spPr>
        <p:txBody>
          <a:bodyPr/>
          <a:lstStyle/>
          <a:p>
            <a:r>
              <a:rPr lang="en-US" altLang="en-US" sz="2600" dirty="0"/>
              <a:t>We have ‘n’ RF readers along with ‘m’ tags as reference tags and ‘u’ tracking tags as objects being tracked.</a:t>
            </a:r>
          </a:p>
          <a:p>
            <a:r>
              <a:rPr lang="en-US" altLang="en-US" sz="2600" dirty="0"/>
              <a:t>Readers configured with continuous mode and detection range of 1-8 which cycle at a rate of 30secs per range.</a:t>
            </a:r>
          </a:p>
        </p:txBody>
      </p:sp>
    </p:spTree>
    <p:extLst>
      <p:ext uri="{BB962C8B-B14F-4D97-AF65-F5344CB8AC3E}">
        <p14:creationId xmlns:p14="http://schemas.microsoft.com/office/powerpoint/2010/main" val="39082937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sz="4000" dirty="0"/>
              <a:t>Definitions</a:t>
            </a:r>
          </a:p>
        </p:txBody>
      </p:sp>
      <p:sp>
        <p:nvSpPr>
          <p:cNvPr id="77827" name="Rectangle 3"/>
          <p:cNvSpPr>
            <a:spLocks noGrp="1" noChangeArrowheads="1"/>
          </p:cNvSpPr>
          <p:nvPr>
            <p:ph type="body" idx="1"/>
          </p:nvPr>
        </p:nvSpPr>
        <p:spPr>
          <a:xfrm>
            <a:off x="457200" y="1600200"/>
            <a:ext cx="7924800" cy="4800600"/>
          </a:xfrm>
        </p:spPr>
        <p:txBody>
          <a:bodyPr/>
          <a:lstStyle/>
          <a:p>
            <a:r>
              <a:rPr lang="en-US" altLang="en-US" sz="2600" dirty="0">
                <a:effectLst/>
              </a:rPr>
              <a:t>Signal Strength Vector of a tracking/moving tag is given as S=(S</a:t>
            </a:r>
            <a:r>
              <a:rPr lang="en-US" altLang="en-US" sz="2600" baseline="-25000" dirty="0">
                <a:effectLst/>
              </a:rPr>
              <a:t>1, </a:t>
            </a:r>
            <a:r>
              <a:rPr lang="en-US" altLang="en-US" sz="2600" dirty="0">
                <a:effectLst/>
              </a:rPr>
              <a:t>S</a:t>
            </a:r>
            <a:r>
              <a:rPr lang="en-US" altLang="en-US" sz="2600" baseline="-25000" dirty="0">
                <a:effectLst/>
              </a:rPr>
              <a:t>2,…, </a:t>
            </a:r>
            <a:r>
              <a:rPr lang="en-US" altLang="en-US" sz="2600" dirty="0" err="1">
                <a:effectLst/>
              </a:rPr>
              <a:t>S</a:t>
            </a:r>
            <a:r>
              <a:rPr lang="en-US" altLang="en-US" sz="2600" baseline="-25000" dirty="0" err="1">
                <a:effectLst/>
              </a:rPr>
              <a:t>n</a:t>
            </a:r>
            <a:r>
              <a:rPr lang="en-US" altLang="en-US" sz="2600" dirty="0">
                <a:effectLst/>
              </a:rPr>
              <a:t>) , where </a:t>
            </a:r>
            <a:r>
              <a:rPr lang="en-US" altLang="en-US" sz="2600" i="1" dirty="0">
                <a:effectLst/>
              </a:rPr>
              <a:t>Si </a:t>
            </a:r>
            <a:r>
              <a:rPr lang="en-US" altLang="en-US" sz="2600" dirty="0">
                <a:effectLst/>
              </a:rPr>
              <a:t>denotes the signal strength of the tracking tag perceived on reader </a:t>
            </a:r>
            <a:r>
              <a:rPr lang="en-US" altLang="en-US" sz="2600" i="1" dirty="0" err="1">
                <a:effectLst/>
              </a:rPr>
              <a:t>i</a:t>
            </a:r>
            <a:r>
              <a:rPr lang="en-US" altLang="en-US" sz="2600" i="1" dirty="0">
                <a:effectLst/>
              </a:rPr>
              <a:t>, </a:t>
            </a:r>
            <a:r>
              <a:rPr lang="en-US" altLang="en-US" sz="2600" dirty="0">
                <a:effectLst/>
              </a:rPr>
              <a:t>where </a:t>
            </a:r>
            <a:r>
              <a:rPr lang="en-US" altLang="en-US" sz="2600" dirty="0" err="1">
                <a:effectLst/>
              </a:rPr>
              <a:t>i</a:t>
            </a:r>
            <a:r>
              <a:rPr lang="en-US" altLang="en-US" sz="2600" dirty="0">
                <a:effectLst/>
              </a:rPr>
              <a:t> € ( 1,n ).</a:t>
            </a:r>
          </a:p>
          <a:p>
            <a:r>
              <a:rPr lang="en-US" altLang="en-US" sz="2600" dirty="0">
                <a:effectLst/>
              </a:rPr>
              <a:t>For the reference tags, we denote the corresponding Signal Strength vector as</a:t>
            </a:r>
          </a:p>
          <a:p>
            <a:pPr>
              <a:buFontTx/>
              <a:buNone/>
            </a:pPr>
            <a:r>
              <a:rPr lang="en-US" altLang="en-US" sz="2600" dirty="0">
                <a:effectLst/>
              </a:rPr>
              <a:t>   θ =(θ</a:t>
            </a:r>
            <a:r>
              <a:rPr lang="en-US" altLang="en-US" sz="2600" baseline="-25000" dirty="0">
                <a:effectLst/>
              </a:rPr>
              <a:t>1</a:t>
            </a:r>
            <a:r>
              <a:rPr lang="en-US" altLang="en-US" sz="2600" dirty="0">
                <a:effectLst/>
              </a:rPr>
              <a:t>, θ</a:t>
            </a:r>
            <a:r>
              <a:rPr lang="en-US" altLang="en-US" sz="2600" baseline="-25000" dirty="0">
                <a:effectLst/>
              </a:rPr>
              <a:t>2</a:t>
            </a:r>
            <a:r>
              <a:rPr lang="en-US" altLang="en-US" sz="2600" dirty="0">
                <a:effectLst/>
              </a:rPr>
              <a:t>,…, </a:t>
            </a:r>
            <a:r>
              <a:rPr lang="en-US" altLang="en-US" sz="2600" dirty="0" err="1">
                <a:effectLst/>
              </a:rPr>
              <a:t>θ</a:t>
            </a:r>
            <a:r>
              <a:rPr lang="en-US" altLang="en-US" sz="2600" baseline="-25000" dirty="0" err="1">
                <a:effectLst/>
              </a:rPr>
              <a:t>n</a:t>
            </a:r>
            <a:r>
              <a:rPr lang="en-US" altLang="en-US" sz="2600" dirty="0">
                <a:effectLst/>
              </a:rPr>
              <a:t>) where </a:t>
            </a:r>
            <a:r>
              <a:rPr lang="en-US" altLang="en-US" sz="2600" dirty="0" err="1">
                <a:effectLst/>
              </a:rPr>
              <a:t>θ</a:t>
            </a:r>
            <a:r>
              <a:rPr lang="en-US" altLang="en-US" sz="2600" i="1" baseline="-25000" dirty="0" err="1">
                <a:effectLst/>
              </a:rPr>
              <a:t>i</a:t>
            </a:r>
            <a:r>
              <a:rPr lang="en-US" altLang="en-US" sz="2600" i="1" baseline="-25000" dirty="0">
                <a:effectLst/>
              </a:rPr>
              <a:t>  </a:t>
            </a:r>
            <a:r>
              <a:rPr lang="en-US" altLang="en-US" sz="2600" dirty="0">
                <a:effectLst/>
              </a:rPr>
              <a:t>denotes the signal strength.</a:t>
            </a:r>
          </a:p>
          <a:p>
            <a:endParaRPr lang="en-US" altLang="en-US" sz="2600" dirty="0"/>
          </a:p>
        </p:txBody>
      </p:sp>
    </p:spTree>
    <p:extLst>
      <p:ext uri="{BB962C8B-B14F-4D97-AF65-F5344CB8AC3E}">
        <p14:creationId xmlns:p14="http://schemas.microsoft.com/office/powerpoint/2010/main" val="9157046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85800" y="304800"/>
            <a:ext cx="7772400" cy="1143000"/>
          </a:xfrm>
        </p:spPr>
        <p:txBody>
          <a:bodyPr/>
          <a:lstStyle/>
          <a:p>
            <a:r>
              <a:rPr lang="en-US" altLang="en-US" sz="4000" dirty="0"/>
              <a:t>Definitions [ Continued ]</a:t>
            </a:r>
          </a:p>
        </p:txBody>
      </p:sp>
      <p:sp>
        <p:nvSpPr>
          <p:cNvPr id="78851" name="Rectangle 3"/>
          <p:cNvSpPr>
            <a:spLocks noGrp="1" noChangeArrowheads="1"/>
          </p:cNvSpPr>
          <p:nvPr>
            <p:ph type="body" sz="half" idx="1"/>
          </p:nvPr>
        </p:nvSpPr>
        <p:spPr>
          <a:xfrm>
            <a:off x="457200" y="1600200"/>
            <a:ext cx="7924800" cy="4495800"/>
          </a:xfrm>
        </p:spPr>
        <p:txBody>
          <a:bodyPr/>
          <a:lstStyle/>
          <a:p>
            <a:pPr>
              <a:lnSpc>
                <a:spcPct val="90000"/>
              </a:lnSpc>
            </a:pPr>
            <a:r>
              <a:rPr lang="en-US" altLang="en-US" sz="2800" dirty="0">
                <a:effectLst/>
              </a:rPr>
              <a:t>Euclidian distance in signal strengths between a tracking tag and a reference tag .</a:t>
            </a:r>
          </a:p>
          <a:p>
            <a:pPr>
              <a:lnSpc>
                <a:spcPct val="90000"/>
              </a:lnSpc>
              <a:buFontTx/>
              <a:buNone/>
            </a:pPr>
            <a:r>
              <a:rPr lang="en-US" altLang="en-US" sz="2800" dirty="0">
                <a:effectLst/>
              </a:rPr>
              <a:t>    For each individual tracking tag </a:t>
            </a:r>
            <a:r>
              <a:rPr lang="en-US" altLang="en-US" sz="2800" i="1" dirty="0">
                <a:effectLst/>
              </a:rPr>
              <a:t>p where p </a:t>
            </a:r>
            <a:r>
              <a:rPr lang="en-US" altLang="en-US" sz="2800" dirty="0">
                <a:effectLst/>
              </a:rPr>
              <a:t>€</a:t>
            </a:r>
            <a:r>
              <a:rPr lang="en-US" altLang="en-US" sz="2800" i="1" dirty="0">
                <a:effectLst/>
              </a:rPr>
              <a:t> (1,u) </a:t>
            </a:r>
            <a:r>
              <a:rPr lang="en-US" altLang="en-US" sz="2800" dirty="0">
                <a:effectLst/>
              </a:rPr>
              <a:t> we define: </a:t>
            </a:r>
          </a:p>
          <a:p>
            <a:pPr>
              <a:lnSpc>
                <a:spcPct val="90000"/>
              </a:lnSpc>
              <a:buFontTx/>
              <a:buNone/>
            </a:pPr>
            <a:r>
              <a:rPr lang="en-US" altLang="en-US" sz="2800" dirty="0">
                <a:effectLst/>
              </a:rPr>
              <a:t>     </a:t>
            </a:r>
          </a:p>
          <a:p>
            <a:pPr>
              <a:lnSpc>
                <a:spcPct val="90000"/>
              </a:lnSpc>
              <a:buFontTx/>
              <a:buNone/>
            </a:pPr>
            <a:r>
              <a:rPr lang="en-US" altLang="en-US" sz="2800" dirty="0">
                <a:effectLst/>
              </a:rPr>
              <a:t>   </a:t>
            </a:r>
          </a:p>
          <a:p>
            <a:pPr>
              <a:lnSpc>
                <a:spcPct val="90000"/>
              </a:lnSpc>
              <a:buFontTx/>
              <a:buNone/>
            </a:pPr>
            <a:endParaRPr lang="en-US" altLang="en-US" sz="2800" dirty="0">
              <a:effectLst/>
            </a:endParaRPr>
          </a:p>
          <a:p>
            <a:pPr>
              <a:lnSpc>
                <a:spcPct val="90000"/>
              </a:lnSpc>
              <a:buFontTx/>
              <a:buNone/>
            </a:pPr>
            <a:r>
              <a:rPr lang="en-US" altLang="en-US" sz="2800" dirty="0">
                <a:effectLst/>
              </a:rPr>
              <a:t>    where j € (1,m)</a:t>
            </a:r>
          </a:p>
          <a:p>
            <a:pPr>
              <a:lnSpc>
                <a:spcPct val="90000"/>
              </a:lnSpc>
              <a:buFontTx/>
              <a:buNone/>
            </a:pPr>
            <a:endParaRPr lang="en-US" altLang="en-US" sz="2800" dirty="0">
              <a:effectLst/>
            </a:endParaRPr>
          </a:p>
          <a:p>
            <a:pPr>
              <a:lnSpc>
                <a:spcPct val="90000"/>
              </a:lnSpc>
              <a:buFontTx/>
              <a:buNone/>
            </a:pPr>
            <a:r>
              <a:rPr lang="en-US" altLang="en-US" sz="2800" dirty="0">
                <a:effectLst/>
              </a:rPr>
              <a:t>    </a:t>
            </a:r>
          </a:p>
        </p:txBody>
      </p:sp>
      <p:pic>
        <p:nvPicPr>
          <p:cNvPr id="78855" name="Picture 7" descr="formula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590800" y="3352800"/>
            <a:ext cx="2628900" cy="1047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384087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z="4000" dirty="0"/>
              <a:t>Definitions [ Continued ]</a:t>
            </a:r>
          </a:p>
        </p:txBody>
      </p:sp>
      <p:sp>
        <p:nvSpPr>
          <p:cNvPr id="80899" name="Rectangle 3"/>
          <p:cNvSpPr>
            <a:spLocks noGrp="1" noChangeArrowheads="1"/>
          </p:cNvSpPr>
          <p:nvPr>
            <p:ph type="body" idx="1"/>
          </p:nvPr>
        </p:nvSpPr>
        <p:spPr/>
        <p:txBody>
          <a:bodyPr/>
          <a:lstStyle/>
          <a:p>
            <a:r>
              <a:rPr lang="en-US" altLang="en-US" sz="2600" dirty="0">
                <a:effectLst/>
              </a:rPr>
              <a:t>Let E denote the location relationship between the reference tags and the tracking tag i.e. the nearer reference tag to the tracking tag is supposed to have a smaller E value.</a:t>
            </a:r>
            <a:endParaRPr lang="en-US" altLang="en-US" sz="2600" dirty="0"/>
          </a:p>
          <a:p>
            <a:r>
              <a:rPr lang="en-US" altLang="en-US" sz="2600" dirty="0"/>
              <a:t>A tracking tag has the vector È= (E</a:t>
            </a:r>
            <a:r>
              <a:rPr lang="en-US" altLang="en-US" sz="2600" baseline="-25000" dirty="0"/>
              <a:t>1</a:t>
            </a:r>
            <a:r>
              <a:rPr lang="en-US" altLang="en-US" sz="2600" dirty="0"/>
              <a:t>,E</a:t>
            </a:r>
            <a:r>
              <a:rPr lang="en-US" altLang="en-US" sz="2600" baseline="-25000" dirty="0"/>
              <a:t>2</a:t>
            </a:r>
            <a:r>
              <a:rPr lang="en-US" altLang="en-US" sz="2600" dirty="0"/>
              <a:t>,..,E</a:t>
            </a:r>
            <a:r>
              <a:rPr lang="en-US" altLang="en-US" sz="2600" baseline="-25000" dirty="0"/>
              <a:t>n</a:t>
            </a:r>
            <a:r>
              <a:rPr lang="en-US" altLang="en-US" sz="2600" dirty="0"/>
              <a:t>).</a:t>
            </a:r>
          </a:p>
        </p:txBody>
      </p:sp>
    </p:spTree>
    <p:extLst>
      <p:ext uri="{BB962C8B-B14F-4D97-AF65-F5344CB8AC3E}">
        <p14:creationId xmlns:p14="http://schemas.microsoft.com/office/powerpoint/2010/main" val="17882125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sz="4000" dirty="0"/>
              <a:t>Issues in Locating the unknown Tag</a:t>
            </a:r>
          </a:p>
        </p:txBody>
      </p:sp>
      <p:sp>
        <p:nvSpPr>
          <p:cNvPr id="81923" name="Rectangle 3"/>
          <p:cNvSpPr>
            <a:spLocks noGrp="1" noChangeArrowheads="1"/>
          </p:cNvSpPr>
          <p:nvPr>
            <p:ph type="body" idx="1"/>
          </p:nvPr>
        </p:nvSpPr>
        <p:spPr/>
        <p:txBody>
          <a:bodyPr/>
          <a:lstStyle/>
          <a:p>
            <a:r>
              <a:rPr lang="en-US" altLang="en-US" sz="2800" dirty="0"/>
              <a:t>Placement of reference tags.</a:t>
            </a:r>
          </a:p>
          <a:p>
            <a:r>
              <a:rPr lang="en-US" altLang="en-US" sz="2800" dirty="0"/>
              <a:t>Number of reference tags in a reference cell.</a:t>
            </a:r>
          </a:p>
          <a:p>
            <a:r>
              <a:rPr lang="en-US" altLang="en-US" sz="2800" dirty="0"/>
              <a:t>Determine the weights associated with different neighbors.</a:t>
            </a:r>
          </a:p>
        </p:txBody>
      </p:sp>
    </p:spTree>
    <p:extLst>
      <p:ext uri="{BB962C8B-B14F-4D97-AF65-F5344CB8AC3E}">
        <p14:creationId xmlns:p14="http://schemas.microsoft.com/office/powerpoint/2010/main" val="141593175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5800" y="381000"/>
            <a:ext cx="7772400" cy="1143000"/>
          </a:xfrm>
        </p:spPr>
        <p:txBody>
          <a:bodyPr/>
          <a:lstStyle/>
          <a:p>
            <a:r>
              <a:rPr lang="en-US" altLang="en-US" sz="4000" dirty="0"/>
              <a:t>Formulae</a:t>
            </a:r>
          </a:p>
        </p:txBody>
      </p:sp>
      <p:sp>
        <p:nvSpPr>
          <p:cNvPr id="82947" name="Rectangle 3"/>
          <p:cNvSpPr>
            <a:spLocks noGrp="1" noChangeArrowheads="1"/>
          </p:cNvSpPr>
          <p:nvPr>
            <p:ph type="body" sz="half" idx="1"/>
          </p:nvPr>
        </p:nvSpPr>
        <p:spPr>
          <a:xfrm>
            <a:off x="457200" y="1600200"/>
            <a:ext cx="7924800" cy="4495800"/>
          </a:xfrm>
        </p:spPr>
        <p:txBody>
          <a:bodyPr/>
          <a:lstStyle/>
          <a:p>
            <a:r>
              <a:rPr lang="en-US" altLang="en-US" sz="2800" dirty="0">
                <a:effectLst/>
              </a:rPr>
              <a:t>The unknown tracking tag coordinate (</a:t>
            </a:r>
            <a:r>
              <a:rPr lang="en-US" altLang="en-US" sz="2800" i="1" dirty="0">
                <a:effectLst/>
              </a:rPr>
              <a:t>x, y</a:t>
            </a:r>
            <a:r>
              <a:rPr lang="en-US" altLang="en-US" sz="2800" dirty="0">
                <a:effectLst/>
              </a:rPr>
              <a:t>) is obtained by: </a:t>
            </a:r>
          </a:p>
          <a:p>
            <a:endParaRPr lang="en-US" altLang="en-US" sz="2800" dirty="0">
              <a:effectLst/>
            </a:endParaRPr>
          </a:p>
          <a:p>
            <a:endParaRPr lang="en-US" altLang="en-US" sz="2800" dirty="0">
              <a:effectLst/>
            </a:endParaRPr>
          </a:p>
          <a:p>
            <a:endParaRPr lang="en-US" altLang="en-US" sz="2800" dirty="0">
              <a:effectLst/>
            </a:endParaRPr>
          </a:p>
          <a:p>
            <a:r>
              <a:rPr lang="en-US" altLang="en-US" sz="2800" dirty="0">
                <a:effectLst/>
              </a:rPr>
              <a:t>where </a:t>
            </a:r>
            <a:r>
              <a:rPr lang="en-US" altLang="en-US" sz="2800" i="1" dirty="0" err="1">
                <a:effectLst/>
              </a:rPr>
              <a:t>wi</a:t>
            </a:r>
            <a:r>
              <a:rPr lang="en-US" altLang="en-US" sz="2800" i="1" dirty="0">
                <a:effectLst/>
              </a:rPr>
              <a:t> </a:t>
            </a:r>
            <a:r>
              <a:rPr lang="en-US" altLang="en-US" sz="2800" dirty="0">
                <a:effectLst/>
              </a:rPr>
              <a:t>is the weighting factor to the </a:t>
            </a:r>
            <a:r>
              <a:rPr lang="en-US" altLang="en-US" sz="2800" i="1" dirty="0" err="1">
                <a:effectLst/>
              </a:rPr>
              <a:t>i</a:t>
            </a:r>
            <a:r>
              <a:rPr lang="en-US" altLang="en-US" sz="2800" dirty="0" err="1">
                <a:effectLst/>
              </a:rPr>
              <a:t>-th</a:t>
            </a:r>
            <a:r>
              <a:rPr lang="en-US" altLang="en-US" sz="2800" dirty="0">
                <a:effectLst/>
              </a:rPr>
              <a:t> neighboring reference tag.</a:t>
            </a:r>
          </a:p>
          <a:p>
            <a:endParaRPr lang="en-US" altLang="en-US" sz="2800" dirty="0"/>
          </a:p>
        </p:txBody>
      </p:sp>
      <p:graphicFrame>
        <p:nvGraphicFramePr>
          <p:cNvPr id="82953" name="Object 9"/>
          <p:cNvGraphicFramePr>
            <a:graphicFrameLocks noGrp="1" noChangeAspect="1"/>
          </p:cNvGraphicFramePr>
          <p:nvPr>
            <p:ph sz="half" idx="2"/>
            <p:extLst>
              <p:ext uri="{D42A27DB-BD31-4B8C-83A1-F6EECF244321}">
                <p14:modId xmlns:p14="http://schemas.microsoft.com/office/powerpoint/2010/main" val="2657196714"/>
              </p:ext>
            </p:extLst>
          </p:nvPr>
        </p:nvGraphicFramePr>
        <p:xfrm>
          <a:off x="2362200" y="2590800"/>
          <a:ext cx="4038600" cy="1257300"/>
        </p:xfrm>
        <a:graphic>
          <a:graphicData uri="http://schemas.openxmlformats.org/presentationml/2006/ole">
            <mc:AlternateContent xmlns:mc="http://schemas.openxmlformats.org/markup-compatibility/2006">
              <mc:Choice xmlns:v="urn:schemas-microsoft-com:vml" Requires="v">
                <p:oleObj spid="_x0000_s69646" name="Bitmap Image" r:id="rId3" imgW="2723810" imgH="847843" progId="Paint.Picture">
                  <p:embed/>
                </p:oleObj>
              </mc:Choice>
              <mc:Fallback>
                <p:oleObj name="Bitmap Image" r:id="rId3" imgW="2723810" imgH="84784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590800"/>
                        <a:ext cx="4038600" cy="1257300"/>
                      </a:xfrm>
                      <a:prstGeom prst="rect">
                        <a:avLst/>
                      </a:prstGeom>
                    </p:spPr>
                  </p:pic>
                </p:oleObj>
              </mc:Fallback>
            </mc:AlternateContent>
          </a:graphicData>
        </a:graphic>
      </p:graphicFrame>
    </p:spTree>
    <p:extLst>
      <p:ext uri="{BB962C8B-B14F-4D97-AF65-F5344CB8AC3E}">
        <p14:creationId xmlns:p14="http://schemas.microsoft.com/office/powerpoint/2010/main" val="40344395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85800" y="533400"/>
            <a:ext cx="6629400" cy="1143000"/>
          </a:xfrm>
        </p:spPr>
        <p:txBody>
          <a:bodyPr/>
          <a:lstStyle/>
          <a:p>
            <a:r>
              <a:rPr lang="en-US" altLang="en-US" sz="4000"/>
              <a:t>Formulae [Continued]</a:t>
            </a:r>
          </a:p>
        </p:txBody>
      </p:sp>
      <p:sp>
        <p:nvSpPr>
          <p:cNvPr id="84995" name="Rectangle 3"/>
          <p:cNvSpPr>
            <a:spLocks noGrp="1" noChangeArrowheads="1"/>
          </p:cNvSpPr>
          <p:nvPr>
            <p:ph type="body" sz="half" idx="1"/>
          </p:nvPr>
        </p:nvSpPr>
        <p:spPr>
          <a:xfrm>
            <a:off x="457200" y="1752600"/>
            <a:ext cx="7848600" cy="4343400"/>
          </a:xfrm>
        </p:spPr>
        <p:txBody>
          <a:bodyPr/>
          <a:lstStyle/>
          <a:p>
            <a:r>
              <a:rPr lang="en-US" altLang="en-US" sz="2800" i="1" dirty="0" err="1">
                <a:effectLst/>
              </a:rPr>
              <a:t>wi</a:t>
            </a:r>
            <a:r>
              <a:rPr lang="en-US" altLang="en-US" sz="2800" i="1" dirty="0">
                <a:effectLst/>
              </a:rPr>
              <a:t> </a:t>
            </a:r>
            <a:r>
              <a:rPr lang="en-US" altLang="en-US" sz="2800" dirty="0">
                <a:effectLst/>
              </a:rPr>
              <a:t>is a function of the E values of </a:t>
            </a:r>
            <a:r>
              <a:rPr lang="en-US" altLang="en-US" sz="2800" i="1" dirty="0">
                <a:effectLst/>
              </a:rPr>
              <a:t>k</a:t>
            </a:r>
            <a:r>
              <a:rPr lang="en-US" altLang="en-US" sz="2800" dirty="0">
                <a:effectLst/>
              </a:rPr>
              <a:t>-nearest neighbors. Empirically, in LANDMARC, weight is given by:</a:t>
            </a:r>
          </a:p>
          <a:p>
            <a:endParaRPr lang="en-US" altLang="en-US" sz="2800" dirty="0">
              <a:effectLst/>
            </a:endParaRPr>
          </a:p>
          <a:p>
            <a:endParaRPr lang="en-US" altLang="en-US" sz="2800" dirty="0"/>
          </a:p>
        </p:txBody>
      </p:sp>
      <p:graphicFrame>
        <p:nvGraphicFramePr>
          <p:cNvPr id="84996" name="Object 4"/>
          <p:cNvGraphicFramePr>
            <a:graphicFrameLocks noGrp="1" noChangeAspect="1"/>
          </p:cNvGraphicFramePr>
          <p:nvPr>
            <p:ph sz="half" idx="2"/>
          </p:nvPr>
        </p:nvGraphicFramePr>
        <p:xfrm>
          <a:off x="2590800" y="3429000"/>
          <a:ext cx="2514600" cy="1752600"/>
        </p:xfrm>
        <a:graphic>
          <a:graphicData uri="http://schemas.openxmlformats.org/presentationml/2006/ole">
            <mc:AlternateContent xmlns:mc="http://schemas.openxmlformats.org/markup-compatibility/2006">
              <mc:Choice xmlns:v="urn:schemas-microsoft-com:vml" Requires="v">
                <p:oleObj spid="_x0000_s70670" name="Bitmap Image" r:id="rId3" imgW="2048161" imgH="1895238" progId="Paint.Picture">
                  <p:embed/>
                </p:oleObj>
              </mc:Choice>
              <mc:Fallback>
                <p:oleObj name="Bitmap Image" r:id="rId3" imgW="2048161" imgH="18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429000"/>
                        <a:ext cx="2514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055546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Grp="1" noChangeAspect="1"/>
          </p:cNvGraphicFramePr>
          <p:nvPr>
            <p:extLst>
              <p:ext uri="{D42A27DB-BD31-4B8C-83A1-F6EECF244321}">
                <p14:modId xmlns:p14="http://schemas.microsoft.com/office/powerpoint/2010/main" val="3586614750"/>
              </p:ext>
            </p:extLst>
          </p:nvPr>
        </p:nvGraphicFramePr>
        <p:xfrm>
          <a:off x="3792176" y="2652713"/>
          <a:ext cx="4384128" cy="4205287"/>
        </p:xfrm>
        <a:graphic>
          <a:graphicData uri="http://schemas.openxmlformats.org/presentationml/2006/ole">
            <mc:AlternateContent xmlns:mc="http://schemas.openxmlformats.org/markup-compatibility/2006">
              <mc:Choice xmlns:v="urn:schemas-microsoft-com:vml" Requires="v">
                <p:oleObj spid="_x0000_s75789" name="Bitmap Image" r:id="rId3" imgW="3885714" imgH="5830114" progId="PBrush">
                  <p:embed/>
                </p:oleObj>
              </mc:Choice>
              <mc:Fallback>
                <p:oleObj name="Bitmap Image" r:id="rId3" imgW="3885714" imgH="5830114" progId="PBrus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176" y="2652713"/>
                        <a:ext cx="4384128" cy="4205287"/>
                      </a:xfrm>
                      <a:prstGeom prst="rect">
                        <a:avLst/>
                      </a:prstGeom>
                      <a:noFill/>
                      <a:ln>
                        <a:noFill/>
                      </a:ln>
                    </p:spPr>
                  </p:pic>
                </p:oleObj>
              </mc:Fallback>
            </mc:AlternateContent>
          </a:graphicData>
        </a:graphic>
      </p:graphicFrame>
      <p:sp>
        <p:nvSpPr>
          <p:cNvPr id="87042" name="Rectangle 2"/>
          <p:cNvSpPr>
            <a:spLocks noGrp="1" noChangeArrowheads="1"/>
          </p:cNvSpPr>
          <p:nvPr>
            <p:ph type="title"/>
          </p:nvPr>
        </p:nvSpPr>
        <p:spPr/>
        <p:txBody>
          <a:bodyPr/>
          <a:lstStyle/>
          <a:p>
            <a:r>
              <a:rPr lang="en-US" altLang="en-US" sz="4000" dirty="0"/>
              <a:t>Experimental Results</a:t>
            </a:r>
          </a:p>
        </p:txBody>
      </p:sp>
      <p:sp>
        <p:nvSpPr>
          <p:cNvPr id="87043" name="Rectangle 3"/>
          <p:cNvSpPr>
            <a:spLocks noGrp="1" noChangeArrowheads="1"/>
          </p:cNvSpPr>
          <p:nvPr>
            <p:ph type="body" idx="1"/>
          </p:nvPr>
        </p:nvSpPr>
        <p:spPr>
          <a:xfrm>
            <a:off x="457200" y="1295400"/>
            <a:ext cx="3505200" cy="4800600"/>
          </a:xfrm>
        </p:spPr>
        <p:txBody>
          <a:bodyPr/>
          <a:lstStyle/>
          <a:p>
            <a:r>
              <a:rPr lang="en-US" altLang="en-US" sz="2800" dirty="0"/>
              <a:t>Standard Setup: </a:t>
            </a:r>
          </a:p>
          <a:p>
            <a:pPr>
              <a:buFontTx/>
              <a:buNone/>
            </a:pPr>
            <a:r>
              <a:rPr lang="en-US" altLang="en-US" sz="2800" dirty="0"/>
              <a:t>  </a:t>
            </a:r>
            <a:r>
              <a:rPr lang="en-US" altLang="en-US" sz="2400" dirty="0"/>
              <a:t>We</a:t>
            </a:r>
            <a:r>
              <a:rPr lang="en-US" altLang="en-US" sz="2400" dirty="0">
                <a:effectLst/>
              </a:rPr>
              <a:t> place 4 RF readers (n=4) in our lab and 16 tags (m=16) as reference tags while the other 8 tags (u=8) as objects being tracked. </a:t>
            </a:r>
          </a:p>
          <a:p>
            <a:pPr eaLnBrk="0" hangingPunct="0">
              <a:spcBef>
                <a:spcPct val="0"/>
              </a:spcBef>
              <a:buClrTx/>
              <a:buFontTx/>
              <a:buNone/>
            </a:pPr>
            <a:endParaRPr lang="en-US" altLang="en-US" sz="2400" dirty="0"/>
          </a:p>
          <a:p>
            <a:pPr>
              <a:buFontTx/>
              <a:buNone/>
            </a:pPr>
            <a:r>
              <a:rPr lang="en-US" altLang="en-US" sz="2800" dirty="0"/>
              <a:t>                  </a:t>
            </a:r>
          </a:p>
        </p:txBody>
      </p:sp>
      <p:sp>
        <p:nvSpPr>
          <p:cNvPr id="87044" name="Rectangle 4"/>
          <p:cNvSpPr>
            <a:spLocks noChangeArrowheads="1"/>
          </p:cNvSpPr>
          <p:nvPr/>
        </p:nvSpPr>
        <p:spPr bwMode="auto">
          <a:xfrm>
            <a:off x="1828800" y="2286000"/>
            <a:ext cx="7315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Tree>
    <p:extLst>
      <p:ext uri="{BB962C8B-B14F-4D97-AF65-F5344CB8AC3E}">
        <p14:creationId xmlns:p14="http://schemas.microsoft.com/office/powerpoint/2010/main" val="3972838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85800" y="381000"/>
            <a:ext cx="7772400" cy="1143000"/>
          </a:xfrm>
        </p:spPr>
        <p:txBody>
          <a:bodyPr/>
          <a:lstStyle/>
          <a:p>
            <a:r>
              <a:rPr lang="en-US" altLang="en-US" sz="4000"/>
              <a:t>Basis For Accuracy</a:t>
            </a:r>
          </a:p>
        </p:txBody>
      </p:sp>
      <p:sp>
        <p:nvSpPr>
          <p:cNvPr id="89091" name="Rectangle 3"/>
          <p:cNvSpPr>
            <a:spLocks noGrp="1" noChangeArrowheads="1"/>
          </p:cNvSpPr>
          <p:nvPr>
            <p:ph type="body" sz="half" idx="1"/>
          </p:nvPr>
        </p:nvSpPr>
        <p:spPr>
          <a:xfrm>
            <a:off x="457200" y="1600200"/>
            <a:ext cx="7924800" cy="4495800"/>
          </a:xfrm>
        </p:spPr>
        <p:txBody>
          <a:bodyPr/>
          <a:lstStyle/>
          <a:p>
            <a:r>
              <a:rPr lang="en-US" altLang="en-US" sz="2600" dirty="0">
                <a:effectLst/>
              </a:rPr>
              <a:t>To quantify how well the LANDMARC system performs, the error distance is used as the basis for the accuracy of the system. We define the location estimation error, </a:t>
            </a:r>
            <a:r>
              <a:rPr lang="en-US" altLang="en-US" sz="2600" i="1" dirty="0">
                <a:effectLst/>
              </a:rPr>
              <a:t>e</a:t>
            </a:r>
            <a:r>
              <a:rPr lang="en-US" altLang="en-US" sz="2600" dirty="0">
                <a:effectLst/>
              </a:rPr>
              <a:t>, to be the linear distance between the tracking tag’s real coordinates (x</a:t>
            </a:r>
            <a:r>
              <a:rPr lang="en-US" altLang="en-US" sz="2600" baseline="-25000" dirty="0">
                <a:effectLst/>
              </a:rPr>
              <a:t>0</a:t>
            </a:r>
            <a:r>
              <a:rPr lang="en-US" altLang="en-US" sz="2600" dirty="0">
                <a:effectLst/>
              </a:rPr>
              <a:t>,y</a:t>
            </a:r>
            <a:r>
              <a:rPr lang="en-US" altLang="en-US" sz="2600" baseline="-25000" dirty="0">
                <a:effectLst/>
              </a:rPr>
              <a:t>0</a:t>
            </a:r>
            <a:r>
              <a:rPr lang="en-US" altLang="en-US" sz="2600" dirty="0">
                <a:effectLst/>
              </a:rPr>
              <a:t>) and the computed coordinates (</a:t>
            </a:r>
            <a:r>
              <a:rPr lang="en-US" altLang="en-US" sz="2600" dirty="0" err="1">
                <a:effectLst/>
              </a:rPr>
              <a:t>x,y</a:t>
            </a:r>
            <a:r>
              <a:rPr lang="en-US" altLang="en-US" sz="2600" dirty="0">
                <a:effectLst/>
              </a:rPr>
              <a:t>) given by :</a:t>
            </a:r>
          </a:p>
          <a:p>
            <a:endParaRPr lang="en-US" altLang="en-US" sz="2600" dirty="0"/>
          </a:p>
        </p:txBody>
      </p:sp>
      <p:graphicFrame>
        <p:nvGraphicFramePr>
          <p:cNvPr id="89092" name="Object 4"/>
          <p:cNvGraphicFramePr>
            <a:graphicFrameLocks noGrp="1" noChangeAspect="1"/>
          </p:cNvGraphicFramePr>
          <p:nvPr>
            <p:ph sz="half" idx="2"/>
          </p:nvPr>
        </p:nvGraphicFramePr>
        <p:xfrm>
          <a:off x="2133600" y="4495800"/>
          <a:ext cx="5181600" cy="685800"/>
        </p:xfrm>
        <a:graphic>
          <a:graphicData uri="http://schemas.openxmlformats.org/presentationml/2006/ole">
            <mc:AlternateContent xmlns:mc="http://schemas.openxmlformats.org/markup-compatibility/2006">
              <mc:Choice xmlns:v="urn:schemas-microsoft-com:vml" Requires="v">
                <p:oleObj spid="_x0000_s72718" name="Bitmap Image" r:id="rId3" imgW="3877216" imgH="685714" progId="Paint.Picture">
                  <p:embed/>
                </p:oleObj>
              </mc:Choice>
              <mc:Fallback>
                <p:oleObj name="Bitmap Image" r:id="rId3" imgW="3877216" imgH="6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495800"/>
                        <a:ext cx="5181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327620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4000" dirty="0"/>
              <a:t>Properties of Localization</a:t>
            </a:r>
          </a:p>
        </p:txBody>
      </p:sp>
      <p:sp>
        <p:nvSpPr>
          <p:cNvPr id="8195" name="Rectangle 3"/>
          <p:cNvSpPr>
            <a:spLocks noGrp="1" noChangeArrowheads="1"/>
          </p:cNvSpPr>
          <p:nvPr>
            <p:ph type="body" idx="1"/>
          </p:nvPr>
        </p:nvSpPr>
        <p:spPr/>
        <p:txBody>
          <a:bodyPr/>
          <a:lstStyle/>
          <a:p>
            <a:r>
              <a:rPr lang="en-US" sz="2800" dirty="0"/>
              <a:t>Physical position versus symbolic location</a:t>
            </a:r>
          </a:p>
          <a:p>
            <a:r>
              <a:rPr lang="en-US" sz="2800" dirty="0"/>
              <a:t>Absolute versus relative coordinates</a:t>
            </a:r>
          </a:p>
          <a:p>
            <a:r>
              <a:rPr lang="en-US" sz="2800" dirty="0"/>
              <a:t>Localized versus centralized computation</a:t>
            </a:r>
          </a:p>
          <a:p>
            <a:r>
              <a:rPr lang="en-US" sz="2800" dirty="0" smtClean="0"/>
              <a:t>Precision</a:t>
            </a:r>
            <a:endParaRPr lang="en-US" sz="2800" dirty="0"/>
          </a:p>
          <a:p>
            <a:r>
              <a:rPr lang="en-US" sz="2800" dirty="0"/>
              <a:t>Cost</a:t>
            </a:r>
          </a:p>
          <a:p>
            <a:r>
              <a:rPr lang="en-US" sz="2800" dirty="0"/>
              <a:t>Scale</a:t>
            </a:r>
          </a:p>
          <a:p>
            <a:r>
              <a:rPr lang="en-US" sz="2800" dirty="0"/>
              <a:t>Limitations</a:t>
            </a:r>
          </a:p>
          <a:p>
            <a:endParaRPr lang="en-US" sz="2800" dirty="0"/>
          </a:p>
        </p:txBody>
      </p:sp>
    </p:spTree>
    <p:extLst>
      <p:ext uri="{BB962C8B-B14F-4D97-AF65-F5344CB8AC3E}">
        <p14:creationId xmlns:p14="http://schemas.microsoft.com/office/powerpoint/2010/main" val="14882263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152400"/>
            <a:ext cx="7620000" cy="1143000"/>
          </a:xfrm>
        </p:spPr>
        <p:txBody>
          <a:bodyPr/>
          <a:lstStyle/>
          <a:p>
            <a:r>
              <a:rPr lang="en-US" altLang="en-US" sz="4000" dirty="0"/>
              <a:t>Placement Configuration </a:t>
            </a:r>
          </a:p>
        </p:txBody>
      </p:sp>
      <p:graphicFrame>
        <p:nvGraphicFramePr>
          <p:cNvPr id="109571" name="Object 3"/>
          <p:cNvGraphicFramePr>
            <a:graphicFrameLocks noGrp="1" noChangeAspect="1"/>
          </p:cNvGraphicFramePr>
          <p:nvPr>
            <p:ph idx="1"/>
            <p:extLst>
              <p:ext uri="{D42A27DB-BD31-4B8C-83A1-F6EECF244321}">
                <p14:modId xmlns:p14="http://schemas.microsoft.com/office/powerpoint/2010/main" val="744851901"/>
              </p:ext>
            </p:extLst>
          </p:nvPr>
        </p:nvGraphicFramePr>
        <p:xfrm>
          <a:off x="114822" y="1676400"/>
          <a:ext cx="8267178" cy="5029200"/>
        </p:xfrm>
        <a:graphic>
          <a:graphicData uri="http://schemas.openxmlformats.org/presentationml/2006/ole">
            <mc:AlternateContent xmlns:mc="http://schemas.openxmlformats.org/markup-compatibility/2006">
              <mc:Choice xmlns:v="urn:schemas-microsoft-com:vml" Requires="v">
                <p:oleObj spid="_x0000_s73742" name="Bitmap Image" r:id="rId3" imgW="7478169" imgH="5695238" progId="Paint.Picture">
                  <p:embed/>
                </p:oleObj>
              </mc:Choice>
              <mc:Fallback>
                <p:oleObj name="Bitmap Image" r:id="rId3" imgW="7478169" imgH="56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22" y="1676400"/>
                        <a:ext cx="8267178" cy="50292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972269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609600"/>
            <a:ext cx="7620000" cy="1143000"/>
          </a:xfrm>
        </p:spPr>
        <p:txBody>
          <a:bodyPr/>
          <a:lstStyle/>
          <a:p>
            <a:r>
              <a:rPr lang="en-US" altLang="en-US" sz="4000" dirty="0"/>
              <a:t>Effect of the </a:t>
            </a:r>
            <a:r>
              <a:rPr lang="en-US" altLang="en-US" sz="4000" dirty="0" smtClean="0"/>
              <a:t>Number </a:t>
            </a:r>
            <a:r>
              <a:rPr lang="en-US" altLang="en-US" sz="4000" dirty="0"/>
              <a:t>of </a:t>
            </a:r>
            <a:r>
              <a:rPr lang="en-US" altLang="en-US" sz="4000" dirty="0" smtClean="0"/>
              <a:t>Nearest Neighbors</a:t>
            </a:r>
            <a:r>
              <a:rPr lang="en-US" altLang="en-US" sz="4000" dirty="0"/>
              <a:t/>
            </a:r>
            <a:br>
              <a:rPr lang="en-US" altLang="en-US" sz="4000" dirty="0"/>
            </a:br>
            <a:endParaRPr lang="en-US" altLang="en-US" sz="4000" dirty="0"/>
          </a:p>
        </p:txBody>
      </p:sp>
      <p:pic>
        <p:nvPicPr>
          <p:cNvPr id="9114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8600" y="1828800"/>
            <a:ext cx="8141918" cy="4953000"/>
          </a:xfrm>
          <a:noFill/>
          <a:ln/>
        </p:spPr>
      </p:pic>
    </p:spTree>
    <p:extLst>
      <p:ext uri="{BB962C8B-B14F-4D97-AF65-F5344CB8AC3E}">
        <p14:creationId xmlns:p14="http://schemas.microsoft.com/office/powerpoint/2010/main" val="424199127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381000" y="457200"/>
            <a:ext cx="7924800" cy="1143000"/>
          </a:xfrm>
        </p:spPr>
        <p:txBody>
          <a:bodyPr/>
          <a:lstStyle/>
          <a:p>
            <a:r>
              <a:rPr lang="en-US" altLang="en-US" sz="4000" dirty="0"/>
              <a:t>Influence of the Environmental Factors</a:t>
            </a:r>
          </a:p>
        </p:txBody>
      </p:sp>
      <p:pic>
        <p:nvPicPr>
          <p:cNvPr id="9421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65652" y="1905000"/>
            <a:ext cx="8216348" cy="4724400"/>
          </a:xfrm>
        </p:spPr>
      </p:pic>
    </p:spTree>
    <p:extLst>
      <p:ext uri="{BB962C8B-B14F-4D97-AF65-F5344CB8AC3E}">
        <p14:creationId xmlns:p14="http://schemas.microsoft.com/office/powerpoint/2010/main" val="25152586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81000" y="381000"/>
            <a:ext cx="7924800" cy="1143000"/>
          </a:xfrm>
        </p:spPr>
        <p:txBody>
          <a:bodyPr/>
          <a:lstStyle/>
          <a:p>
            <a:r>
              <a:rPr lang="en-US" altLang="en-US" sz="4000" dirty="0"/>
              <a:t>Comparison between the </a:t>
            </a:r>
            <a:r>
              <a:rPr lang="en-US" altLang="en-US" sz="4000" dirty="0" smtClean="0"/>
              <a:t>Two Placement Configurations</a:t>
            </a:r>
            <a:endParaRPr lang="en-US" altLang="en-US" sz="4000" dirty="0"/>
          </a:p>
        </p:txBody>
      </p:sp>
      <p:pic>
        <p:nvPicPr>
          <p:cNvPr id="4813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1000" y="1905000"/>
            <a:ext cx="7848600" cy="4578350"/>
          </a:xfrm>
        </p:spPr>
      </p:pic>
    </p:spTree>
    <p:extLst>
      <p:ext uri="{BB962C8B-B14F-4D97-AF65-F5344CB8AC3E}">
        <p14:creationId xmlns:p14="http://schemas.microsoft.com/office/powerpoint/2010/main" val="32514000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228600"/>
            <a:ext cx="7620000" cy="1143000"/>
          </a:xfrm>
        </p:spPr>
        <p:txBody>
          <a:bodyPr/>
          <a:lstStyle/>
          <a:p>
            <a:r>
              <a:rPr lang="en-US" altLang="en-US" sz="4000" dirty="0"/>
              <a:t>Effect of the Number Of Readers</a:t>
            </a:r>
          </a:p>
        </p:txBody>
      </p:sp>
      <p:pic>
        <p:nvPicPr>
          <p:cNvPr id="97283"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609600" y="1828800"/>
            <a:ext cx="7696200" cy="4553585"/>
          </a:xfrm>
        </p:spPr>
      </p:pic>
    </p:spTree>
    <p:extLst>
      <p:ext uri="{BB962C8B-B14F-4D97-AF65-F5344CB8AC3E}">
        <p14:creationId xmlns:p14="http://schemas.microsoft.com/office/powerpoint/2010/main" val="36538498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457200" y="533400"/>
            <a:ext cx="7620000" cy="1143000"/>
          </a:xfrm>
        </p:spPr>
        <p:txBody>
          <a:bodyPr/>
          <a:lstStyle/>
          <a:p>
            <a:r>
              <a:rPr lang="en-US" altLang="en-US" sz="4000" dirty="0"/>
              <a:t>Effect Of Placement Of Reference Tags</a:t>
            </a:r>
          </a:p>
        </p:txBody>
      </p:sp>
      <p:pic>
        <p:nvPicPr>
          <p:cNvPr id="98308"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1000" y="2133600"/>
            <a:ext cx="7924800" cy="4490720"/>
          </a:xfrm>
          <a:noFill/>
          <a:ln/>
        </p:spPr>
      </p:pic>
    </p:spTree>
    <p:extLst>
      <p:ext uri="{BB962C8B-B14F-4D97-AF65-F5344CB8AC3E}">
        <p14:creationId xmlns:p14="http://schemas.microsoft.com/office/powerpoint/2010/main" val="13163630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en-US" sz="4000" dirty="0"/>
              <a:t>Possible Solution</a:t>
            </a:r>
          </a:p>
        </p:txBody>
      </p:sp>
      <p:pic>
        <p:nvPicPr>
          <p:cNvPr id="99332"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676400"/>
            <a:ext cx="7874000" cy="4724400"/>
          </a:xfrm>
          <a:noFill/>
          <a:ln/>
        </p:spPr>
      </p:pic>
    </p:spTree>
    <p:extLst>
      <p:ext uri="{BB962C8B-B14F-4D97-AF65-F5344CB8AC3E}">
        <p14:creationId xmlns:p14="http://schemas.microsoft.com/office/powerpoint/2010/main" val="17868304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304800" y="381000"/>
            <a:ext cx="8001000" cy="1143000"/>
          </a:xfrm>
        </p:spPr>
        <p:txBody>
          <a:bodyPr/>
          <a:lstStyle/>
          <a:p>
            <a:r>
              <a:rPr lang="en-US" altLang="en-US" sz="4000" dirty="0"/>
              <a:t>Setup for Higher Density </a:t>
            </a:r>
            <a:r>
              <a:rPr lang="en-US" altLang="en-US" sz="4000" dirty="0" smtClean="0"/>
              <a:t>Placements </a:t>
            </a:r>
            <a:r>
              <a:rPr lang="en-US" altLang="en-US" sz="4000" dirty="0"/>
              <a:t>of Reference Tags</a:t>
            </a:r>
          </a:p>
        </p:txBody>
      </p:sp>
      <p:pic>
        <p:nvPicPr>
          <p:cNvPr id="10650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905000"/>
            <a:ext cx="7848600" cy="4722463"/>
          </a:xfrm>
          <a:noFill/>
          <a:ln/>
        </p:spPr>
      </p:pic>
    </p:spTree>
    <p:extLst>
      <p:ext uri="{BB962C8B-B14F-4D97-AF65-F5344CB8AC3E}">
        <p14:creationId xmlns:p14="http://schemas.microsoft.com/office/powerpoint/2010/main" val="276995959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sz="4000" dirty="0"/>
              <a:t>Results for Higher Reference Tag density</a:t>
            </a:r>
          </a:p>
        </p:txBody>
      </p:sp>
      <p:pic>
        <p:nvPicPr>
          <p:cNvPr id="105476"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1000" y="1752600"/>
            <a:ext cx="7924800" cy="4688840"/>
          </a:xfrm>
          <a:noFill/>
          <a:ln/>
        </p:spPr>
      </p:pic>
    </p:spTree>
    <p:extLst>
      <p:ext uri="{BB962C8B-B14F-4D97-AF65-F5344CB8AC3E}">
        <p14:creationId xmlns:p14="http://schemas.microsoft.com/office/powerpoint/2010/main" val="8680724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en-US" sz="4000" dirty="0"/>
              <a:t>Setup for Lower Density </a:t>
            </a:r>
            <a:r>
              <a:rPr lang="en-US" altLang="en-US" sz="4000" dirty="0" smtClean="0"/>
              <a:t>Placements </a:t>
            </a:r>
            <a:r>
              <a:rPr lang="en-US" altLang="en-US" sz="4000" dirty="0"/>
              <a:t>of Reference Tags</a:t>
            </a:r>
          </a:p>
        </p:txBody>
      </p:sp>
      <p:pic>
        <p:nvPicPr>
          <p:cNvPr id="107524"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5800" y="2286000"/>
            <a:ext cx="7277298" cy="3657600"/>
          </a:xfrm>
          <a:noFill/>
          <a:ln/>
        </p:spPr>
      </p:pic>
    </p:spTree>
    <p:extLst>
      <p:ext uri="{BB962C8B-B14F-4D97-AF65-F5344CB8AC3E}">
        <p14:creationId xmlns:p14="http://schemas.microsoft.com/office/powerpoint/2010/main" val="16316623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athrm{recv} = c \frac{P_\mathrm{tx}}{d^\alpha}&#10;  \Leftrightarrow d = \sqrt[\alpha]{\frac{c P_\mathrm{tx}}{P_\mathrm{recv} }}&#10;$$&#10;&#10;\end{document}&#10;"/>
  <p:tag name="EXTERNALNAME" val="txp_fig"/>
  <p:tag name="BLEND" val="False"/>
  <p:tag name="TRANSPARENT" val="False"/>
  <p:tag name="KEEPFILES" val="False"/>
  <p:tag name="DEBUGPAUSE" val="False"/>
  <p:tag name="RESOLUTION" val="1200"/>
  <p:tag name="TIMEOUT" val="(none)"/>
  <p:tag name="BOXWIDTH" val="434"/>
  <p:tag name="BOXHEIGHT" val="395"/>
  <p:tag name="BOXFONT" val="10"/>
  <p:tag name="BOXWRAP" val="False"/>
  <p:tag name="WORKAROUNDTRANSPARENCYBUG" val="False"/>
  <p:tag name="ALLOWFONTSUBSTITUTION" val="False"/>
  <p:tag name="BITMAPFORMAT" val="pngmono"/>
  <p:tag name="ORIGWIDTH" val="267"/>
  <p:tag name="PICTUREFILESIZE" val="19065"/>
</p:tagLst>
</file>

<file path=ppt/tags/tag2.xml><?xml version="1.0" encoding="utf-8"?>
<p:tagLst xmlns:a="http://schemas.openxmlformats.org/drawingml/2006/main" xmlns:r="http://schemas.openxmlformats.org/officeDocument/2006/relationships" xmlns:p="http://schemas.openxmlformats.org/presentationml/2006/main">
  <p:tag name="TIMING" val="|0.1|0.2"/>
</p:tagLst>
</file>

<file path=ppt/tags/tag3.xml><?xml version="1.0" encoding="utf-8"?>
<p:tagLst xmlns:a="http://schemas.openxmlformats.org/drawingml/2006/main" xmlns:r="http://schemas.openxmlformats.org/officeDocument/2006/relationships" xmlns:p="http://schemas.openxmlformats.org/presentationml/2006/main">
  <p:tag name="TIMING" val="|0.2|0.2"/>
</p:tagLst>
</file>

<file path=ppt/tags/tag4.xml><?xml version="1.0" encoding="utf-8"?>
<p:tagLst xmlns:a="http://schemas.openxmlformats.org/drawingml/2006/main" xmlns:r="http://schemas.openxmlformats.org/officeDocument/2006/relationships" xmlns:p="http://schemas.openxmlformats.org/presentationml/2006/main">
  <p:tag name="TIMING" val="|0.1|0.2|0.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12603</TotalTime>
  <Words>8750</Words>
  <Application>Microsoft Office PowerPoint</Application>
  <PresentationFormat>On-screen Show (4:3)</PresentationFormat>
  <Paragraphs>1535</Paragraphs>
  <Slides>173</Slides>
  <Notes>81</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6</vt:i4>
      </vt:variant>
      <vt:variant>
        <vt:lpstr>Slide Titles</vt:lpstr>
      </vt:variant>
      <vt:variant>
        <vt:i4>173</vt:i4>
      </vt:variant>
    </vt:vector>
  </HeadingPairs>
  <TitlesOfParts>
    <vt:vector size="205" baseType="lpstr">
      <vt:lpstr>Gungsuh</vt:lpstr>
      <vt:lpstr>MS Gothic</vt:lpstr>
      <vt:lpstr>ＭＳ Ｐゴシック</vt:lpstr>
      <vt:lpstr>PMingLiU</vt:lpstr>
      <vt:lpstr>PMingLiU</vt:lpstr>
      <vt:lpstr>宋体</vt:lpstr>
      <vt:lpstr>Arial</vt:lpstr>
      <vt:lpstr>Calibri</vt:lpstr>
      <vt:lpstr>Cambria</vt:lpstr>
      <vt:lpstr>Century Gothic</vt:lpstr>
      <vt:lpstr>Comic Sans MS</vt:lpstr>
      <vt:lpstr>Garamond</vt:lpstr>
      <vt:lpstr>Gill Sans MT</vt:lpstr>
      <vt:lpstr>Helvetica</vt:lpstr>
      <vt:lpstr>Lucida Bright</vt:lpstr>
      <vt:lpstr>Lucida Sans Unicode</vt:lpstr>
      <vt:lpstr>StarSymbol</vt:lpstr>
      <vt:lpstr>华文仿宋</vt:lpstr>
      <vt:lpstr>Symbol</vt:lpstr>
      <vt:lpstr>Tahoma</vt:lpstr>
      <vt:lpstr>Times</vt:lpstr>
      <vt:lpstr>Times New Roman</vt:lpstr>
      <vt:lpstr>Tw Cen MT</vt:lpstr>
      <vt:lpstr>Wingdings</vt:lpstr>
      <vt:lpstr>Wingdings 2</vt:lpstr>
      <vt:lpstr>Adjacency</vt:lpstr>
      <vt:lpstr>Image</vt:lpstr>
      <vt:lpstr>Bitmap Image</vt:lpstr>
      <vt:lpstr>Equation</vt:lpstr>
      <vt:lpstr>Chart</vt:lpstr>
      <vt:lpstr>Acrobat Document</vt:lpstr>
      <vt:lpstr>Visio</vt:lpstr>
      <vt:lpstr>Localization Technology</vt:lpstr>
      <vt:lpstr>Outline</vt:lpstr>
      <vt:lpstr>Introduction</vt:lpstr>
      <vt:lpstr>What is Localization</vt:lpstr>
      <vt:lpstr>Location Tracking</vt:lpstr>
      <vt:lpstr>Applications</vt:lpstr>
      <vt:lpstr>Applications of Location Information</vt:lpstr>
      <vt:lpstr>Localization</vt:lpstr>
      <vt:lpstr>Properties of Localization</vt:lpstr>
      <vt:lpstr>Representing Location Information</vt:lpstr>
      <vt:lpstr>No One Size Fits All!</vt:lpstr>
      <vt:lpstr>Consider for Example…</vt:lpstr>
      <vt:lpstr>Lots of Technologies!</vt:lpstr>
      <vt:lpstr>Some Outdoor Applications</vt:lpstr>
      <vt:lpstr>Some Indoor Applications</vt:lpstr>
      <vt:lpstr>Outline</vt:lpstr>
      <vt:lpstr>Approaches for Determining Location</vt:lpstr>
      <vt:lpstr>Proximity</vt:lpstr>
      <vt:lpstr>Lateration</vt:lpstr>
      <vt:lpstr>Lateration vs. Angulation</vt:lpstr>
      <vt:lpstr>Determining Angles</vt:lpstr>
      <vt:lpstr>Triangulation, Trilateration</vt:lpstr>
      <vt:lpstr>Optimization Problem</vt:lpstr>
      <vt:lpstr>Estimating Distances – RSSI </vt:lpstr>
      <vt:lpstr>Estimating Distances – Other Means</vt:lpstr>
      <vt:lpstr>Fingerprinting</vt:lpstr>
      <vt:lpstr>Fingerprinting</vt:lpstr>
      <vt:lpstr>Fingerprinting</vt:lpstr>
      <vt:lpstr>Received Signal Strength (RSS) Profiling Measurements</vt:lpstr>
      <vt:lpstr>Received Signal Strength (RSS) Profiling Measurements</vt:lpstr>
      <vt:lpstr>Outline</vt:lpstr>
      <vt:lpstr>GPS (Global Position Systems)</vt:lpstr>
      <vt:lpstr>Why We Need 4 Satellites?</vt:lpstr>
      <vt:lpstr>Active Badge</vt:lpstr>
      <vt:lpstr>MIL (Mobile Inequality Localization) </vt:lpstr>
      <vt:lpstr>Active Bat</vt:lpstr>
      <vt:lpstr>Cricket</vt:lpstr>
      <vt:lpstr>Cricket: Introduction</vt:lpstr>
      <vt:lpstr>Cricket: 5 Specific Goals</vt:lpstr>
      <vt:lpstr>Cricket: Determination of the Distance</vt:lpstr>
      <vt:lpstr>Cricket: Determination of the Distance</vt:lpstr>
      <vt:lpstr>Cricket: Difficulties</vt:lpstr>
      <vt:lpstr>Cricket: Deployment</vt:lpstr>
      <vt:lpstr>Cricket: Deployment</vt:lpstr>
      <vt:lpstr>Cricket: Different Roles</vt:lpstr>
      <vt:lpstr>Cricket: Passive Mobile Architecture</vt:lpstr>
      <vt:lpstr>Cricket: Active Mobile Architecture</vt:lpstr>
      <vt:lpstr>Cricket: Hybrid Mobile Architecture</vt:lpstr>
      <vt:lpstr>Cricket: Architecture</vt:lpstr>
      <vt:lpstr>Cricket: Architecture</vt:lpstr>
      <vt:lpstr>Cricket: Architecture</vt:lpstr>
      <vt:lpstr>Cricket: Architecture</vt:lpstr>
      <vt:lpstr>Evaluation – Test of Cricket </vt:lpstr>
      <vt:lpstr>Evaluation – Test of Cricket </vt:lpstr>
      <vt:lpstr>Evaluation – Test of Cricket </vt:lpstr>
      <vt:lpstr>Evaluation – Test of Cricket </vt:lpstr>
      <vt:lpstr>Cricket: Summary</vt:lpstr>
      <vt:lpstr>Outline</vt:lpstr>
      <vt:lpstr>RSS-based Indoor Localization</vt:lpstr>
      <vt:lpstr>RADAR</vt:lpstr>
      <vt:lpstr>RADAR</vt:lpstr>
      <vt:lpstr>Test Environment</vt:lpstr>
      <vt:lpstr>Empirical Data Collection</vt:lpstr>
      <vt:lpstr>Generate Signal Information</vt:lpstr>
      <vt:lpstr>Analysis </vt:lpstr>
      <vt:lpstr>Comparison</vt:lpstr>
      <vt:lpstr>K-nearest Neighbors </vt:lpstr>
      <vt:lpstr>Max Signal Strength Across Orientations</vt:lpstr>
      <vt:lpstr>Other Analysis Methods</vt:lpstr>
      <vt:lpstr>Radio Propagation Model</vt:lpstr>
      <vt:lpstr>Empirical vs. RF Model</vt:lpstr>
      <vt:lpstr>Conclusions</vt:lpstr>
      <vt:lpstr>LANDMARC Indoor Location Sensing Using Active RFID</vt:lpstr>
      <vt:lpstr>RFID Technology</vt:lpstr>
      <vt:lpstr>Active RFID Tag</vt:lpstr>
      <vt:lpstr>RFID Applications</vt:lpstr>
      <vt:lpstr>Approach</vt:lpstr>
      <vt:lpstr>Advantages</vt:lpstr>
      <vt:lpstr>Issues</vt:lpstr>
      <vt:lpstr>System Setup</vt:lpstr>
      <vt:lpstr>Methodology</vt:lpstr>
      <vt:lpstr>Definitions</vt:lpstr>
      <vt:lpstr>Definitions [ Continued ]</vt:lpstr>
      <vt:lpstr>Definitions [ Continued ]</vt:lpstr>
      <vt:lpstr>Issues in Locating the unknown Tag</vt:lpstr>
      <vt:lpstr>Formulae</vt:lpstr>
      <vt:lpstr>Formulae [Continued]</vt:lpstr>
      <vt:lpstr>Experimental Results</vt:lpstr>
      <vt:lpstr>Basis For Accuracy</vt:lpstr>
      <vt:lpstr>Placement Configuration </vt:lpstr>
      <vt:lpstr>Effect of the Number of Nearest Neighbors </vt:lpstr>
      <vt:lpstr>Influence of the Environmental Factors</vt:lpstr>
      <vt:lpstr>Comparison between the Two Placement Configurations</vt:lpstr>
      <vt:lpstr>Effect of the Number Of Readers</vt:lpstr>
      <vt:lpstr>Effect Of Placement Of Reference Tags</vt:lpstr>
      <vt:lpstr>Possible Solution</vt:lpstr>
      <vt:lpstr>Setup for Higher Density Placements of Reference Tags</vt:lpstr>
      <vt:lpstr>Results for Higher Reference Tag density</vt:lpstr>
      <vt:lpstr>Setup for Lower Density Placements of Reference Tags</vt:lpstr>
      <vt:lpstr>Results for Low Reference Tag Density</vt:lpstr>
      <vt:lpstr>Conclusion</vt:lpstr>
      <vt:lpstr>Outline</vt:lpstr>
      <vt:lpstr>RSS-based Smartphone Indoor Localization</vt:lpstr>
      <vt:lpstr>RSS-based Smartphone Indoor Localization</vt:lpstr>
      <vt:lpstr>WiFi Based Localization</vt:lpstr>
      <vt:lpstr>Basic Idea</vt:lpstr>
      <vt:lpstr>Problem and Solution</vt:lpstr>
      <vt:lpstr>Challenges</vt:lpstr>
      <vt:lpstr>Challenge: unknown initial location</vt:lpstr>
      <vt:lpstr>Solution: belief back propagation</vt:lpstr>
      <vt:lpstr>Challenge: heading offset estimation</vt:lpstr>
      <vt:lpstr>System Performance</vt:lpstr>
      <vt:lpstr>RSS-based Smartphone Indoor Localization</vt:lpstr>
      <vt:lpstr>Root Cause of Large Localization Errors</vt:lpstr>
      <vt:lpstr>PowerPoint Presentation</vt:lpstr>
      <vt:lpstr>Basic Idea</vt:lpstr>
      <vt:lpstr>PowerPoint Presentation</vt:lpstr>
      <vt:lpstr>RSS-based Smartphone Indoor Localization</vt:lpstr>
      <vt:lpstr>Fingerprinting-based Techniques </vt:lpstr>
      <vt:lpstr>Site Survey </vt:lpstr>
      <vt:lpstr>Basic Ideas </vt:lpstr>
      <vt:lpstr>Basic Ideas </vt:lpstr>
      <vt:lpstr>System Architecture</vt:lpstr>
      <vt:lpstr>PowerPoint Presentation</vt:lpstr>
      <vt:lpstr>Context</vt:lpstr>
      <vt:lpstr>Location-Based Applications (LBAs)</vt:lpstr>
      <vt:lpstr>PowerPoint Presentation</vt:lpstr>
      <vt:lpstr>PowerPoint Presentation</vt:lpstr>
      <vt:lpstr>Physical vs. Logical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SurroundSense</vt:lpstr>
      <vt:lpstr>PowerPoint Presentation</vt:lpstr>
      <vt:lpstr>PowerPoint Presentation</vt:lpstr>
      <vt:lpstr>PowerPoint Presentation</vt:lpstr>
      <vt:lpstr>PowerPoint Presentation</vt:lpstr>
      <vt:lpstr>Fingerprints</vt:lpstr>
      <vt:lpstr>Fingerprints</vt:lpstr>
      <vt:lpstr>Fingerprints</vt:lpstr>
      <vt:lpstr>Fingerprints</vt:lpstr>
      <vt:lpstr>Fingerprints</vt:lpstr>
      <vt:lpstr>Fingerprints</vt:lpstr>
      <vt:lpstr>Discussion</vt:lpstr>
      <vt:lpstr>Evaluation Methodology</vt:lpstr>
      <vt:lpstr>Evaluation: Per-Cluster Accuracy</vt:lpstr>
      <vt:lpstr>Evaluation: Per-Cluster Accuracy</vt:lpstr>
      <vt:lpstr>Evaluation: Per-Cluster Accuracy</vt:lpstr>
      <vt:lpstr>Evaluation: Per-Cluster Accuracy</vt:lpstr>
      <vt:lpstr>Evaluation: Per-Scheme Accuracy</vt:lpstr>
      <vt:lpstr>Evaluation: User Experience</vt:lpstr>
      <vt:lpstr>Limitations and Future Work</vt:lpstr>
      <vt:lpstr>PowerPoint Presentation</vt:lpstr>
      <vt:lpstr>Outline</vt:lpstr>
      <vt:lpstr>Power Line Positioning</vt:lpstr>
      <vt:lpstr>Signal Detection</vt:lpstr>
      <vt:lpstr>Signal Map</vt:lpstr>
      <vt:lpstr>Outline</vt:lpstr>
      <vt:lpstr>Passive Location Tracking</vt:lpstr>
      <vt:lpstr>Active Floor</vt:lpstr>
      <vt:lpstr>Motion Detectors</vt:lpstr>
      <vt:lpstr>Computer Vision</vt:lpstr>
      <vt:lpstr>Transceiver-Free Object Tracking</vt:lpstr>
      <vt:lpstr>Theoretical Background</vt:lpstr>
      <vt:lpstr>Signal Dynamic Property</vt:lpstr>
      <vt:lpstr>DDC (Distributed Dynamic Clustering)</vt:lpstr>
      <vt:lpstr>DDC (Distributed Dynamic Clustering)</vt:lpstr>
      <vt:lpstr>The  End!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RFID-Tutorial</dc:subject>
  <dc:creator>Sridhar Iyer</dc:creator>
  <cp:lastModifiedBy>Jithendra Sirimanne</cp:lastModifiedBy>
  <cp:revision>434</cp:revision>
  <dcterms:created xsi:type="dcterms:W3CDTF">1601-01-01T00:00:00Z</dcterms:created>
  <dcterms:modified xsi:type="dcterms:W3CDTF">2015-10-08T05:28:19Z</dcterms:modified>
</cp:coreProperties>
</file>